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1" r:id="rId23"/>
  </p:sldIdLst>
  <p:sldSz cx="12192000" cy="6858000"/>
  <p:notesSz cx="6858000" cy="9144000"/>
  <p:embeddedFontLst>
    <p:embeddedFont>
      <p:font typeface="Kanit" panose="020B0604020202020204" charset="-34"/>
      <p:regular r:id="rId25"/>
      <p:bold r:id="rId26"/>
      <p:italic r:id="rId27"/>
      <p:bold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  <p15:guide id="3" pos="544">
          <p15:clr>
            <a:srgbClr val="747775"/>
          </p15:clr>
        </p15:guide>
        <p15:guide id="4" pos="7136">
          <p15:clr>
            <a:srgbClr val="747775"/>
          </p15:clr>
        </p15:guide>
        <p15:guide id="5" orient="horz" pos="144">
          <p15:clr>
            <a:srgbClr val="747775"/>
          </p15:clr>
        </p15:guide>
        <p15:guide id="6" orient="horz" pos="562">
          <p15:clr>
            <a:srgbClr val="747775"/>
          </p15:clr>
        </p15:guide>
        <p15:guide id="7" orient="horz" pos="96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  <p:guide pos="544"/>
        <p:guide pos="7136"/>
        <p:guide orient="horz" pos="144"/>
        <p:guide orient="horz" pos="562"/>
        <p:guide orient="horz" pos="9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47d5d90f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547d5d90f6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547d5d90f6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06C660AB-45C4-CD6A-CCB0-6590A82DB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E3BCB7FF-FC4A-257D-2870-94E789DB24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D6088E2D-C079-8B5E-DB19-BE5074D105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477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1AF82FF5-A492-3453-9B6B-5324069E2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E47787F4-20C0-9BDD-1A65-1B0C0B1B89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116C3CCC-6FFF-52F6-7D63-E0EFA1CCB0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1582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E19FA73-A620-ABAF-7A36-A374FC466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6EC004B3-57CF-E4F0-95DB-24AC23C29F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6076BE88-9E27-FA52-48F4-8ED3BD4DFA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848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9B72BE46-DAA9-E57A-A078-71C9A36AA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EEF85281-F355-5246-9B72-9E75C859A1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F6412C68-A98B-EE50-EF09-27F62BC75A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224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A77AF57-D559-0CFA-A458-D8C36CFAE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7D8495B6-95D7-9217-02C3-C54B7B7824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6B99D917-BCF4-B166-2C82-FE884319BF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320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17A5D169-6B74-FB16-1413-DED0C9339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153FA422-AB6F-A88A-E870-72A6B26F11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2E413528-31C5-79E2-D477-EA159CF89C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979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C31003F8-432E-AB0B-1D46-19347C516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40C42D63-6566-8C7B-AF75-9CBFBFE416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D7DAB46F-BD1D-EB57-CBBE-FD3BE4FAEE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537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BA01848-4A81-B1D2-B168-26BACE69B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EDD1AC2C-CE11-BCB7-1C21-298BA474AB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2FD112E5-804A-BE24-387B-6FF38432B8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560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90607BA5-5E05-6D7D-BBCC-A56953B62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00B14243-F6AE-59F7-E2D3-0D1E57C2A2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6FF86609-4203-0C7C-8FA9-52F9538EEB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408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D08E088-3A97-3574-7F63-8A9FD7D2A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FF83E6BE-7163-81E5-FE40-3D89014772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EAE9519C-24A6-9A31-C3C9-B6DC694990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232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14AD2F9-C3D2-504A-47FE-3E4EF6F63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3AD3AC53-1350-A828-4BC3-0B96B428BF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56117933-C5C8-A0A0-7E7C-EA59B44335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9594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9D470FE5-2ED7-E699-6622-BC611E36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ECB7385C-87F7-02E4-A63B-61459C29C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81B16427-13E5-38DE-F7F6-3AFEC839DB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166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47d5d90f6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547d5d90f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A859F521-126D-7875-B4B5-EF80C036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1319C64A-ACEB-543B-66B3-E9977F77B6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23D3E8B2-C8D8-1AB7-932E-7B5D26378D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5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9813307-47C1-E782-4831-7DFF5C561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45DA3D74-A00F-2191-9D25-A1FE64382C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F1E50B6E-F9B1-E000-682D-05B5E2C051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27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3B13B27-DE09-6332-2765-AE01F90F8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18AE2695-9757-C84B-3A54-C0B6186B36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75047749-E73B-4C5F-AF01-7B50DF6D42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409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0B297F2E-0E7F-D0AE-2ADA-9874EDA4A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AF4D5261-C69F-412A-E43A-501900148C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10C6A8C8-7AB3-D60B-3A0F-A40B437D15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682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4B84330-9092-2342-6F23-306C4DEF6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046CFCB0-3A17-1CCB-6ECA-9C9131F441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AA68CB9A-F07E-D0AB-43AE-17953BC2F9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9712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811612CA-0E97-BF34-D6C2-333214491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7A1EBAF0-9787-83C7-374D-1EFBEB79DA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DDA354B0-F89A-4753-4C13-184DB3D777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0610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EFBAA6DA-2D38-2572-3068-B502C15A7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B7EB3547-39DB-4D42-A46A-2244BC24DB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D3AAA5DC-DA6A-EE89-0695-12FB49E35E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707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425" y="-23784"/>
            <a:ext cx="12271598" cy="69055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8015556" y="435200"/>
            <a:ext cx="4176444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Governança Regional Fiscal: Câmaras Técnicas Tributárias em Consórcios Intermunicipais</a:t>
            </a: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7507526" y="4310463"/>
            <a:ext cx="451723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Kanit"/>
                <a:cs typeface="Kanit"/>
                <a:sym typeface="Kanit"/>
              </a:rPr>
              <a:t>Eder Brito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Kanit"/>
                <a:cs typeface="Kanit"/>
                <a:sym typeface="Kanit"/>
              </a:rPr>
              <a:t>Gerente de Projetos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Kanit"/>
                <a:cs typeface="Kanit"/>
                <a:sym typeface="Kanit"/>
              </a:rPr>
              <a:t>Oficina Municipal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lt1"/>
              </a:solidFill>
              <a:latin typeface="Kanit"/>
              <a:cs typeface="Kanit"/>
              <a:sym typeface="Kani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Kanit"/>
                <a:cs typeface="Kanit"/>
                <a:sym typeface="Kanit"/>
              </a:rPr>
              <a:t>eder@oficinamunicipal.org.br</a:t>
            </a:r>
            <a:endParaRPr dirty="0"/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525" y="1868810"/>
            <a:ext cx="6312801" cy="240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03ADF5BA-46B0-18D4-9045-A64C1AE08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2EBCAD02-9ABE-35DB-7825-C03625889DF4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77B8B9D0-F0A5-0612-5EE1-4D9CF9439866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0C27D028-3554-4C5D-62F0-5C5805F318F1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8AA9AD87-BCE4-5C4A-5BD7-F1BDE61405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7CE81CAF-F166-68D5-1D81-840C0959A35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5BCE6882-78EE-05F2-9FE6-FF59A78CD072}"/>
              </a:ext>
            </a:extLst>
          </p:cNvPr>
          <p:cNvSpPr txBox="1"/>
          <p:nvPr/>
        </p:nvSpPr>
        <p:spPr>
          <a:xfrm>
            <a:off x="1078550" y="1165150"/>
            <a:ext cx="9564600" cy="1586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81D92F95-80CC-D041-8DAB-B6E6BA996E6E}"/>
              </a:ext>
            </a:extLst>
          </p:cNvPr>
          <p:cNvSpPr txBox="1"/>
          <p:nvPr/>
        </p:nvSpPr>
        <p:spPr>
          <a:xfrm>
            <a:off x="933644" y="588382"/>
            <a:ext cx="8621400" cy="164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B2EB4E54-B61D-1E1E-1D42-3E8A56933CD2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8C96A87F-0483-864F-DD82-7ACCCA533C58}"/>
              </a:ext>
            </a:extLst>
          </p:cNvPr>
          <p:cNvSpPr/>
          <p:nvPr/>
        </p:nvSpPr>
        <p:spPr>
          <a:xfrm>
            <a:off x="301299" y="1097653"/>
            <a:ext cx="1111910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QUATRO CONSÓRCIOS: 111 Municípios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5621A5-C884-6675-9102-B76FAE115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90" y="4352731"/>
            <a:ext cx="3479774" cy="202653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545838-529F-BB31-A7EE-F4585CCC9B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999" y="2219597"/>
            <a:ext cx="3262583" cy="195496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B34E16C-545E-F07D-D842-DE409562E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944" y="2368151"/>
            <a:ext cx="3244761" cy="16911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D3354EB-AA46-30AF-43A2-F419B7BD9A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5972" y="4428595"/>
            <a:ext cx="4772922" cy="14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4997FF7E-DA48-45B3-1156-669F944FD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E0A41184-AFAA-423D-527A-987AF8B96EC0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24A51476-724F-DA0A-21FF-EA6E539040C9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CAD9879D-BF82-3801-2967-7D5CF29B069D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C79B829D-3009-6709-5286-F2A254105A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CCEE96A3-9F03-6C6D-0A14-9AA4DA6D825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A683C402-863D-7E07-2C3F-713AF9DC4A7D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B556896E-E652-BA94-CE75-AF21A682D405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A25DBDE0-6A72-E0B3-DACE-35565CAA1FB4}"/>
              </a:ext>
            </a:extLst>
          </p:cNvPr>
          <p:cNvSpPr txBox="1"/>
          <p:nvPr/>
        </p:nvSpPr>
        <p:spPr>
          <a:xfrm>
            <a:off x="932442" y="1209944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158F80B5-E44A-F300-4B4A-FC52F840A32E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DD7C0F19-DEFE-F99D-2C12-018CB244FD41}"/>
              </a:ext>
            </a:extLst>
          </p:cNvPr>
          <p:cNvSpPr/>
          <p:nvPr/>
        </p:nvSpPr>
        <p:spPr>
          <a:xfrm>
            <a:off x="536449" y="1978220"/>
            <a:ext cx="1111910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CÂMARAS TÉCNICAS TRIBUTÁRIAS: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O QUE FAZEM?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Código Tributário “Regional”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Práticas padronizadas regionalmente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54238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2ED71D9D-55C8-B155-AFAE-A4F619442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DC0AD1FF-B326-F3EF-2F58-C808A13F0386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EC9AB502-3A39-67ED-2EA2-D008D817268D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AA693B5B-F5AF-D056-0346-328D47FA69AE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9AE8DF3D-E0EE-19B0-8883-8EBC677BE8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418D9C41-2B87-7B92-CAE4-3C7FD68E2E4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762214BA-3649-207E-9107-D5AFA17A811E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E9F43B9E-65F6-8DE3-2458-87DB46882FE2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7AC9C828-BF94-4BE9-26B1-DD7B106F8D53}"/>
              </a:ext>
            </a:extLst>
          </p:cNvPr>
          <p:cNvSpPr txBox="1"/>
          <p:nvPr/>
        </p:nvSpPr>
        <p:spPr>
          <a:xfrm>
            <a:off x="932442" y="1209944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9E2F9E00-73AA-B998-A681-2E4CFA86A9BC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7B9129B0-A384-08F2-3685-61F4F1E9BE33}"/>
              </a:ext>
            </a:extLst>
          </p:cNvPr>
          <p:cNvSpPr/>
          <p:nvPr/>
        </p:nvSpPr>
        <p:spPr>
          <a:xfrm>
            <a:off x="536449" y="1978220"/>
            <a:ext cx="1111910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CÂMARAS TÉCNICAS TRIBUTÁRIAS: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O QUE FAZEM?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Rede de aprendizado: calendário de formação continuada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824366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3B9A0210-5A35-29D2-F4A6-DCBF74EAE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EDF62AAE-25C5-1F6E-3F47-40E5BDDCC4F7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27ABBEB8-A01B-5972-9201-552BA4EE72C0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E00ADB7D-5140-7FC3-E8D1-1B80F4EFAA65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2256CC4C-A7D4-1485-7BBF-E34051BAE4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B5AB6F94-DC26-2D4B-0E18-CE5B92CDAAD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413B4A40-E4D9-3BD6-6387-700777C43892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C4F622C6-20AD-E4DF-0257-A512B52DD287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AB5F4638-61B4-65F9-91FB-AEA67F6941E7}"/>
              </a:ext>
            </a:extLst>
          </p:cNvPr>
          <p:cNvSpPr txBox="1"/>
          <p:nvPr/>
        </p:nvSpPr>
        <p:spPr>
          <a:xfrm>
            <a:off x="932442" y="1209944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5C6BB913-D63E-0846-9FD1-F0D832AF326C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E33A1DCA-7F60-F22C-CC9C-66C56BCAFF32}"/>
              </a:ext>
            </a:extLst>
          </p:cNvPr>
          <p:cNvSpPr/>
          <p:nvPr/>
        </p:nvSpPr>
        <p:spPr>
          <a:xfrm>
            <a:off x="536449" y="1978220"/>
            <a:ext cx="1111910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CÂMARAS TÉCNICAS TRIBUTÁRIAS: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O QUE FAZEM?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Esforço institucional coletivo de convênio com a Receita Federal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52432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76039674-CEDB-94D8-AB4E-BF4114230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B91C6AEC-7E5D-D1BB-A46E-979623A345DE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25752DFB-4471-E965-F450-92CC4601FDF3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498B187A-32CD-5CD9-DE47-BBDBE18220C0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07E8673A-D1AE-4833-DC2F-698C67C17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6ACE3F1A-E0D0-8B6A-9B25-BD0B1797C27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DC322C99-F955-7C53-55FE-01027BC9C7B5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315A1D73-BB92-F136-E567-D5063C2C8FFE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02AB7F64-E991-2476-73FD-3CE84C487CBB}"/>
              </a:ext>
            </a:extLst>
          </p:cNvPr>
          <p:cNvSpPr txBox="1"/>
          <p:nvPr/>
        </p:nvSpPr>
        <p:spPr>
          <a:xfrm>
            <a:off x="932442" y="1209944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1A2E84A0-822C-2DA9-3FC0-47CB8B6BAD12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AD0750D9-38DA-C5CB-58C9-0C2C3001558A}"/>
              </a:ext>
            </a:extLst>
          </p:cNvPr>
          <p:cNvSpPr/>
          <p:nvPr/>
        </p:nvSpPr>
        <p:spPr>
          <a:xfrm>
            <a:off x="536449" y="1978220"/>
            <a:ext cx="1111910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CÂMARAS TÉCNICAS TRIBUTÁRIAS: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O QUE FAZEM?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Padronização de modelos para alteração de legislação municipal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55242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ECEAA63A-8877-61C4-ECD2-15FB3F76F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876172EA-D44A-9C58-ECFF-927BAAC9A9E9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5ADD1E9B-8FFD-7A81-7819-374F5B6066F1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21746AAD-1F3F-2BD8-E12C-9CA086C80902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4203A72D-A6B0-E2DF-7D08-CB63899EA0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34B7C5EF-3E96-3E12-CEEF-20DE8B10125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A4EB5BA9-D0CE-5CDF-4335-F7136BAE8B0A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CEF1FE7C-E71D-BFA3-9A87-38B4001BD409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DF4605EE-7F8E-3E44-D7DC-1518AB41D6D6}"/>
              </a:ext>
            </a:extLst>
          </p:cNvPr>
          <p:cNvSpPr txBox="1"/>
          <p:nvPr/>
        </p:nvSpPr>
        <p:spPr>
          <a:xfrm>
            <a:off x="932442" y="1209944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4FE7E389-6479-F9F2-2EDF-4D407E914BE6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65E4304C-6EEC-1778-7C01-0F4EE8D3C86C}"/>
              </a:ext>
            </a:extLst>
          </p:cNvPr>
          <p:cNvSpPr/>
          <p:nvPr/>
        </p:nvSpPr>
        <p:spPr>
          <a:xfrm>
            <a:off x="536449" y="1978220"/>
            <a:ext cx="1111910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CÂMARAS TÉCNICAS TRIBUTÁRIAS: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O QUE FAZEM?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Economia de escala: compras e licitações compartilhadas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794171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F5526BD7-CCC2-ADD4-B2A7-3FEC57631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DDA5C7EB-FDD1-AFDB-E033-823B56EAB9C8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CBD94DE0-7FCD-581A-D8C0-E876CC74B5C6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8AA4617F-4C6F-FD5F-4CD2-0C69C55E7498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6D60CE7D-AE60-1D90-8089-25AC575418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2188D17F-D6EC-036B-6329-C8960E841E9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A578CC89-AFDC-17F0-1740-E88C90F1E200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02A3C053-5479-459D-98E6-7C4AE121B88D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D7E8D45C-B0B1-FDAE-CEBD-5FDFC67EC472}"/>
              </a:ext>
            </a:extLst>
          </p:cNvPr>
          <p:cNvSpPr txBox="1"/>
          <p:nvPr/>
        </p:nvSpPr>
        <p:spPr>
          <a:xfrm>
            <a:off x="932442" y="1209944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22B59546-3B0E-DCE7-D122-F3C53573F650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EED8F731-2E7F-AD2C-B461-24C3284D6BF0}"/>
              </a:ext>
            </a:extLst>
          </p:cNvPr>
          <p:cNvSpPr/>
          <p:nvPr/>
        </p:nvSpPr>
        <p:spPr>
          <a:xfrm>
            <a:off x="427288" y="1674811"/>
            <a:ext cx="1111910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CÂMARAS TÉCNICAS TRIBUTÁRIAS: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O QUE FAZEM?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Capital Político: lideranças ocupam espaços institucionalizados que expandem além das fronteiras municipais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976668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882679DD-2A4E-2FEB-D39B-D2CB783AF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D05B2D76-C297-E37C-2445-BCBC6C1B3275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E2194710-9D95-C557-B3EE-88BA8DA20F19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D870EE88-301F-AB10-806A-10EDDF26EFAF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911DF420-E097-303A-997A-5CB3A8C6DB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242C175A-2611-A63A-0F6E-D976481BFE6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9670A793-2A7E-23D6-C5EC-3ABDDF6CE577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ED737137-1037-9627-37AE-EF8CA8EBF53A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DF4A30AE-B346-8C03-3BB3-DFD8F765DC19}"/>
              </a:ext>
            </a:extLst>
          </p:cNvPr>
          <p:cNvSpPr txBox="1"/>
          <p:nvPr/>
        </p:nvSpPr>
        <p:spPr>
          <a:xfrm>
            <a:off x="932442" y="1209944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90E89D63-3326-222D-099D-40B60255ACD4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B007027D-7D4D-45E8-0C38-2CAD3D68836F}"/>
              </a:ext>
            </a:extLst>
          </p:cNvPr>
          <p:cNvSpPr/>
          <p:nvPr/>
        </p:nvSpPr>
        <p:spPr>
          <a:xfrm>
            <a:off x="427288" y="1674811"/>
            <a:ext cx="1111910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CÂMARAS TÉCNICAS TRIBUTÁRIAS: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O QUE FAZEM?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Plano de Cargos, Carreiras e Salários: diagnóstico da estrutura organizacional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85650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68021742-D3E9-71DF-B741-DCB42E04A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1D8AC659-DF3B-9839-E0A8-5DEE89B9972A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55CF76F0-A924-FFEE-9383-6D8AC6651353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33D58F5F-7534-5E45-68BE-8D3F75185E54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092719C9-1C6E-426A-57A8-7D8B0E1C8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572E4EDA-EC16-7C45-0C36-737524C7F78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C600B741-2574-77E5-A005-A3C88B7D7027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E511EBE8-6C36-3566-A3CF-596BE56E0EDA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ECE9B297-AFAA-3D91-349D-007F9A732DE3}"/>
              </a:ext>
            </a:extLst>
          </p:cNvPr>
          <p:cNvSpPr txBox="1"/>
          <p:nvPr/>
        </p:nvSpPr>
        <p:spPr>
          <a:xfrm>
            <a:off x="932442" y="1209944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CDD679C4-790F-BB79-6C09-D790DE037EB0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F655CACB-2EB3-794C-AF73-9C7EB5594CCE}"/>
              </a:ext>
            </a:extLst>
          </p:cNvPr>
          <p:cNvSpPr/>
          <p:nvPr/>
        </p:nvSpPr>
        <p:spPr>
          <a:xfrm>
            <a:off x="427288" y="1674811"/>
            <a:ext cx="1111910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CÂMARAS TÉCNICAS TRIBUTÁRIAS: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O QUE FAZEM?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Sistemas Eletrônicos de Gestão Pública e Gestão Tributária: compartilhamento de boas práticas e aquisições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077318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133C75D9-8816-BE3D-FCA2-106CC91B3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84787EED-7101-C4F5-A689-852AC437F277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2F72B2E5-2808-3E73-155D-CB67FBCD75CD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57BB8383-7652-EFAF-3C9D-F96C8FC46F02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2DBA8025-DA62-91C3-0AB0-99F95C429D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EC8345A0-DA39-41F6-EA89-47F8E3DB1EB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7AE52249-D9D3-45AE-4E64-0A357B1579F6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A243697D-7BB9-44EB-14F2-11D2A447602A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2E63C2D4-1973-2C1B-4309-C17C97EE59B1}"/>
              </a:ext>
            </a:extLst>
          </p:cNvPr>
          <p:cNvSpPr txBox="1"/>
          <p:nvPr/>
        </p:nvSpPr>
        <p:spPr>
          <a:xfrm>
            <a:off x="932442" y="1209944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F2A91428-202C-BE11-9793-964B14AB882B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C2373FEA-D19C-9359-5312-BCF6D7AB0E40}"/>
              </a:ext>
            </a:extLst>
          </p:cNvPr>
          <p:cNvSpPr/>
          <p:nvPr/>
        </p:nvSpPr>
        <p:spPr>
          <a:xfrm>
            <a:off x="427288" y="1674811"/>
            <a:ext cx="1111910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CÂMARAS TÉCNICAS TRIBUTÁRIAS: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O QUE FAZEM?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Mecanismos, periodicidade e procedimentos de cobrança da Dívida Ativa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13468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466025" y="473000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BA718906-4F37-136D-6333-F7204CB40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50" y="62997"/>
            <a:ext cx="9460992" cy="3282696"/>
          </a:xfrm>
          <a:prstGeom prst="rect">
            <a:avLst/>
          </a:prstGeom>
        </p:spPr>
      </p:pic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77E7E762-6B0D-A29E-7438-C520C50300CF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Escola fundada em São Paulo, no ano de 2002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rgbClr val="2D704F"/>
              </a:solidFill>
              <a:latin typeface="Kanit"/>
              <a:cs typeface="Kanit"/>
              <a:sym typeface="Kani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Educação cidadã para fortalecimento do Estado Democrático de Direito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rgbClr val="2D704F"/>
              </a:solidFill>
              <a:latin typeface="Kanit"/>
              <a:cs typeface="Kanit"/>
              <a:sym typeface="Kani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Capacitação técnica para servidores públicos: regionalização, descentralização e modernização </a:t>
            </a:r>
            <a:endParaRPr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ED994D38-110E-984F-A57A-71BC479E5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7C971BD1-0040-9E1F-B05E-EC52BE360C05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2F249CB0-E598-AAAD-A9FC-CBBB64AB688D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05D1430A-982D-9743-48EC-1E10FD2BC850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67E3E5AD-B89E-F97B-CE03-D651FCE2E8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32A205AA-6622-EBB9-014E-879B6EC27AC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C8AFD5B5-2977-E152-E312-035193348D84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5D8499FD-A5F8-895C-17F4-C0FAD5BB1BBF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55FB77F2-79FC-C4FD-18D8-37AE9417A6D3}"/>
              </a:ext>
            </a:extLst>
          </p:cNvPr>
          <p:cNvSpPr txBox="1"/>
          <p:nvPr/>
        </p:nvSpPr>
        <p:spPr>
          <a:xfrm>
            <a:off x="932442" y="1209944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BD597051-F7D5-CD41-AE33-DBD299F70D99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3EAB579F-BD77-B862-63BA-97BABC971503}"/>
              </a:ext>
            </a:extLst>
          </p:cNvPr>
          <p:cNvSpPr/>
          <p:nvPr/>
        </p:nvSpPr>
        <p:spPr>
          <a:xfrm>
            <a:off x="427288" y="1674811"/>
            <a:ext cx="1111910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CÂMARAS TÉCNICAS TRIBUTÁRIAS: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O QUE FAZEM?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Levantamento periódico de convênios ativos com órgãos estaduais e federais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91809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9E448B4C-DAF5-6279-3DE1-89B60FD91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0B9A7A5E-CB8F-2009-CF65-9D57C1156B03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8CB71213-8EEB-8CFA-D1CA-0CD59FC45974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A76F863F-7299-2151-EB60-8E66C77D0799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7D261FCF-FCF3-0827-34E5-01077117F2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7BFAD25A-0A79-A7BB-FB85-4F1D787817D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1048809E-F02A-7BF0-1548-D5E058D974EF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FB374CBA-AE23-8334-8827-2FF28F7689E7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C48748E2-3A63-CC57-F1DF-AFFA7B6B2E49}"/>
              </a:ext>
            </a:extLst>
          </p:cNvPr>
          <p:cNvSpPr txBox="1"/>
          <p:nvPr/>
        </p:nvSpPr>
        <p:spPr>
          <a:xfrm>
            <a:off x="932442" y="1209944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46663598-EF74-47AF-7376-D55C6203160F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97279B7E-C40A-0525-7AE6-E7FA487384B9}"/>
              </a:ext>
            </a:extLst>
          </p:cNvPr>
          <p:cNvSpPr/>
          <p:nvPr/>
        </p:nvSpPr>
        <p:spPr>
          <a:xfrm>
            <a:off x="237587" y="1098265"/>
            <a:ext cx="1111910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DESAFIOS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Governança Informal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Dificuldade de diálogo </a:t>
            </a:r>
            <a:r>
              <a:rPr lang="pt-BR" sz="4000" dirty="0" err="1">
                <a:solidFill>
                  <a:srgbClr val="2D704F"/>
                </a:solidFill>
                <a:latin typeface="Kanit"/>
                <a:cs typeface="Kanit"/>
                <a:sym typeface="Kanit"/>
              </a:rPr>
              <a:t>interfederativo</a:t>
            </a:r>
            <a:endParaRPr lang="pt-BR" sz="4000" dirty="0">
              <a:solidFill>
                <a:srgbClr val="2D704F"/>
              </a:solidFill>
              <a:latin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Recursos humanos escassos e específicos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4088010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 l="37315" r="7928"/>
          <a:stretch/>
        </p:blipFill>
        <p:spPr>
          <a:xfrm>
            <a:off x="7423520" y="3429000"/>
            <a:ext cx="3456502" cy="240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l="8222" t="23996" r="64748" b="22891"/>
          <a:stretch/>
        </p:blipFill>
        <p:spPr>
          <a:xfrm>
            <a:off x="7564281" y="5365418"/>
            <a:ext cx="1706250" cy="127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CA9418C8-4C5D-4B89-2BF3-68CC3B962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42" y="71539"/>
            <a:ext cx="4762908" cy="4762908"/>
          </a:xfrm>
          <a:prstGeom prst="rect">
            <a:avLst/>
          </a:prstGeom>
        </p:spPr>
      </p:pic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AAA0B8F0-96D0-2479-E523-5D008455F644}"/>
              </a:ext>
            </a:extLst>
          </p:cNvPr>
          <p:cNvSpPr/>
          <p:nvPr/>
        </p:nvSpPr>
        <p:spPr>
          <a:xfrm>
            <a:off x="301887" y="4941724"/>
            <a:ext cx="7426511" cy="178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MUITO OBRIGADO!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3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eder@oficinamunicipal.org.br</a:t>
            </a:r>
            <a:r>
              <a:rPr lang="pt-BR" sz="40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 </a:t>
            </a:r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2A58F801-A59D-3030-AA5F-13F4F32B1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524" y="133127"/>
            <a:ext cx="4611534" cy="1600072"/>
          </a:xfrm>
          <a:prstGeom prst="rect">
            <a:avLst/>
          </a:prstGeom>
        </p:spPr>
      </p:pic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47240571-F652-84B5-628C-4D29E2F7C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664" y="1421487"/>
            <a:ext cx="4762909" cy="27111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5CCEA80F-59D3-2E50-1169-88A427A21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028D9875-C85F-8B6C-DBF2-3E9E2A2D54BA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C61194A0-E6AB-FC65-C870-FEEC7535C400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BA070E05-2C97-21CC-3FD8-CCD2FBB99919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07BE742D-A4D4-538F-2C9A-8EE0923D5C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C0CEC1B6-CC97-87F2-1D68-9A7B1A807E3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FE434675-F369-05B4-BAAC-D4D1C835E1BD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B951C538-C683-2288-6A1C-4222B3D66FB3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62E3B467-735B-BA61-D024-83EC0BB30B22}"/>
              </a:ext>
            </a:extLst>
          </p:cNvPr>
          <p:cNvSpPr txBox="1"/>
          <p:nvPr/>
        </p:nvSpPr>
        <p:spPr>
          <a:xfrm>
            <a:off x="466025" y="473000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8C284AD7-1EEE-DA11-7863-655F1BDF2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2827" y="0"/>
            <a:ext cx="8384061" cy="4772465"/>
          </a:xfrm>
          <a:prstGeom prst="rect">
            <a:avLst/>
          </a:prstGeom>
        </p:spPr>
      </p:pic>
      <p:sp>
        <p:nvSpPr>
          <p:cNvPr id="5" name="Google Shape;111;p15">
            <a:extLst>
              <a:ext uri="{FF2B5EF4-FFF2-40B4-BE49-F238E27FC236}">
                <a16:creationId xmlns:a16="http://schemas.microsoft.com/office/drawing/2014/main" id="{58022DF4-B0C4-2E52-5619-C915CA3E7724}"/>
              </a:ext>
            </a:extLst>
          </p:cNvPr>
          <p:cNvSpPr/>
          <p:nvPr/>
        </p:nvSpPr>
        <p:spPr>
          <a:xfrm>
            <a:off x="1182159" y="3802497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Fundação política alemã atua no Brasil desde 1969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rgbClr val="2D704F"/>
              </a:solidFill>
              <a:latin typeface="Kanit"/>
              <a:cs typeface="Kanit"/>
              <a:sym typeface="Kani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Konrad Adenauer – Chanceler alemão no pós-Guerra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rgbClr val="2D704F"/>
              </a:solidFill>
              <a:latin typeface="Kanit"/>
              <a:cs typeface="Kanit"/>
              <a:sym typeface="Kani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2D704F"/>
                </a:solidFill>
                <a:latin typeface="Kanit"/>
                <a:cs typeface="Kanit"/>
                <a:sym typeface="Kanit"/>
              </a:rPr>
              <a:t>Defensor do princípio da Subsidiariedade e da Autonomia Local 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393602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FC0A39A5-C277-7F0C-46AE-2BA596A48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35BCF342-6D3E-2C2C-C23D-274AA16913CE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F432767A-338D-E83E-6DFB-27C2AE74E3B1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98B24633-3D31-B91F-FF35-2C47D5E1408F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1DF9C07E-4D32-4BE8-0625-69AB9396FE7F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951F54EB-68AA-D417-6E96-D718295A2696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E53CA020-368A-9D04-D08B-0791B926A362}"/>
              </a:ext>
            </a:extLst>
          </p:cNvPr>
          <p:cNvSpPr txBox="1"/>
          <p:nvPr/>
        </p:nvSpPr>
        <p:spPr>
          <a:xfrm>
            <a:off x="466025" y="473000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9599741-BD4B-D64F-7EE5-35517307B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37" y="571101"/>
            <a:ext cx="11885695" cy="61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4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B02B6C29-D69A-92D4-1252-07F209237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2E8820FE-D388-AC93-2553-36E281FC5668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7E9D22B0-6A1A-90A1-58E6-92979E9B7F73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56DB4C9F-90FD-B19B-1208-F21B3F9E6F81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351D0CB7-9454-ECFC-FC0C-9BBABA2093F8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2A2D3D0C-727A-8FCF-AF03-1A71440912D7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1858CE30-BF43-DCAB-1006-0D7BCB302149}"/>
              </a:ext>
            </a:extLst>
          </p:cNvPr>
          <p:cNvSpPr txBox="1"/>
          <p:nvPr/>
        </p:nvSpPr>
        <p:spPr>
          <a:xfrm>
            <a:off x="466025" y="473000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A61964-EE35-1573-5CC3-3BE56D049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39" y="894996"/>
            <a:ext cx="11575468" cy="537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9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5FA420D2-60AA-518A-4079-ECC7BE21E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92EB9BA0-EF4A-B9C4-43CD-A0A6EC099DB3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D4764E1A-AFA8-EE37-96A4-A9DECC29D58E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A8826F17-7F96-6442-039C-928617C59C01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A8137798-A2AC-5FF5-A20D-CBE25E752D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BCF4CCF8-270A-4B5F-BFF6-74D70AF8A06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D3078166-B59A-9FA8-D355-36E59DB29E05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B8F5B3EF-C7BB-57F2-FC91-7315D173FDE3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76651D9A-2C28-10C9-F4E2-4867412D824A}"/>
              </a:ext>
            </a:extLst>
          </p:cNvPr>
          <p:cNvSpPr txBox="1"/>
          <p:nvPr/>
        </p:nvSpPr>
        <p:spPr>
          <a:xfrm>
            <a:off x="932442" y="1209944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C7581864-5DCD-818F-01B9-2C6FDD3C930A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A5A7343A-7E0E-39D9-1738-F5657FBDB960}"/>
              </a:ext>
            </a:extLst>
          </p:cNvPr>
          <p:cNvSpPr/>
          <p:nvPr/>
        </p:nvSpPr>
        <p:spPr>
          <a:xfrm>
            <a:off x="1054734" y="1921092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CONSÓRCIOS INTERMUNICIPAIS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5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Solução para o desequilíbrio federativo brasileiro  </a:t>
            </a:r>
            <a:endParaRPr sz="4500" dirty="0"/>
          </a:p>
        </p:txBody>
      </p:sp>
    </p:spTree>
    <p:extLst>
      <p:ext uri="{BB962C8B-B14F-4D97-AF65-F5344CB8AC3E}">
        <p14:creationId xmlns:p14="http://schemas.microsoft.com/office/powerpoint/2010/main" val="304447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BBEFB792-AF9C-730D-7646-B56FB4450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9F350361-2B0F-6F4A-1E9C-287DA09F1C92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BFAAF599-9434-19F4-BB83-5C37465EC4D1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C2B7B2F3-DD7C-111C-328D-F70802C178C7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BE5B17D4-300A-5A7A-E4AC-5E9AE9D811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87EF24D2-F019-9CC6-139C-F0D1CB8B899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5A64A9C0-B2C6-F911-0D08-CFEE8CA6967C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E786C409-1918-3A98-21E4-3CCC686580C9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01613591-A146-8185-6ED6-B813C5C857F1}"/>
              </a:ext>
            </a:extLst>
          </p:cNvPr>
          <p:cNvSpPr txBox="1"/>
          <p:nvPr/>
        </p:nvSpPr>
        <p:spPr>
          <a:xfrm>
            <a:off x="932442" y="1209944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7395D65B-0779-07D6-2EED-F287EC218782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69EBCF48-49D6-4FBA-EE85-1299059C3AD7}"/>
              </a:ext>
            </a:extLst>
          </p:cNvPr>
          <p:cNvSpPr/>
          <p:nvPr/>
        </p:nvSpPr>
        <p:spPr>
          <a:xfrm>
            <a:off x="536449" y="748665"/>
            <a:ext cx="1111910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GOVERNANÇA REGIONAL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Assembleia de Prefeitos – Aspecto Político da representação democrática regional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Câmaras Técnicas – Aspecto Técnico da gestão pública regional 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5851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B287A564-2705-1BAA-405C-2F152C2A5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8F0EC664-726D-999B-9DF9-06AE8318B20C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A6217CAD-61DF-0AD4-E66C-78A88C52C213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17253BEF-02B6-1162-1D8E-937A8631E8C1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4B5A3C9B-E37A-E9DE-8D22-2398A4A07D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73E2BC66-D086-2885-887F-4F2BB6F89DA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C71AF675-6880-033D-95F4-9F1ACF193976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F1D2388B-D009-6C37-CB94-829DE8C30681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96655ADE-2B72-1C2E-BEFB-88DA2068C12A}"/>
              </a:ext>
            </a:extLst>
          </p:cNvPr>
          <p:cNvSpPr txBox="1"/>
          <p:nvPr/>
        </p:nvSpPr>
        <p:spPr>
          <a:xfrm>
            <a:off x="932442" y="1209944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0AC636D7-2200-AF7D-52B0-C0C2EF889C11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74150D02-5FA7-9E73-5451-9B33F676005D}"/>
              </a:ext>
            </a:extLst>
          </p:cNvPr>
          <p:cNvSpPr/>
          <p:nvPr/>
        </p:nvSpPr>
        <p:spPr>
          <a:xfrm>
            <a:off x="536449" y="1674811"/>
            <a:ext cx="1111910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CÂMARAS TÉCNICAS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Colegiados formalmente criados por Resolução da Assembleia de Prefeitos de um consórcio intermunicipal, ocupados por servidores públicos que atuam em áreas e/ou políticas públicas específicas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10804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E48D15C3-40DD-C61E-6C48-7FCBD880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410AAADA-68E5-FE3D-8EFA-B692298C1016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FE92C70E-B0B2-5C1B-4B24-7E12C3D90187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890E0953-10DE-D7A7-4042-2D9B8A8BDECD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D80F04A5-767E-4D3C-DD0F-91800F4677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49919483-47C3-388F-3931-2D820D5865F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>
            <a:extLst>
              <a:ext uri="{FF2B5EF4-FFF2-40B4-BE49-F238E27FC236}">
                <a16:creationId xmlns:a16="http://schemas.microsoft.com/office/drawing/2014/main" id="{283669F0-4CF7-A979-9E0D-4DF657B73CF9}"/>
              </a:ext>
            </a:extLst>
          </p:cNvPr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>
            <a:extLst>
              <a:ext uri="{FF2B5EF4-FFF2-40B4-BE49-F238E27FC236}">
                <a16:creationId xmlns:a16="http://schemas.microsoft.com/office/drawing/2014/main" id="{4507292E-4B32-A534-C0FA-3F4E24D95507}"/>
              </a:ext>
            </a:extLst>
          </p:cNvPr>
          <p:cNvSpPr txBox="1"/>
          <p:nvPr/>
        </p:nvSpPr>
        <p:spPr>
          <a:xfrm>
            <a:off x="2348650" y="1312575"/>
            <a:ext cx="8621400" cy="4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6AAF11F6-AFE6-674D-2B04-14A58978E58C}"/>
              </a:ext>
            </a:extLst>
          </p:cNvPr>
          <p:cNvSpPr txBox="1"/>
          <p:nvPr/>
        </p:nvSpPr>
        <p:spPr>
          <a:xfrm>
            <a:off x="932442" y="1209944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11;p15">
            <a:extLst>
              <a:ext uri="{FF2B5EF4-FFF2-40B4-BE49-F238E27FC236}">
                <a16:creationId xmlns:a16="http://schemas.microsoft.com/office/drawing/2014/main" id="{F648CDC2-CD68-9528-C2CC-2D3CE2DA7436}"/>
              </a:ext>
            </a:extLst>
          </p:cNvPr>
          <p:cNvSpPr/>
          <p:nvPr/>
        </p:nvSpPr>
        <p:spPr>
          <a:xfrm>
            <a:off x="645611" y="3374903"/>
            <a:ext cx="946099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0B69692A-DB5D-AE1E-223C-4025BCED10CA}"/>
              </a:ext>
            </a:extLst>
          </p:cNvPr>
          <p:cNvSpPr/>
          <p:nvPr/>
        </p:nvSpPr>
        <p:spPr>
          <a:xfrm>
            <a:off x="536449" y="1978220"/>
            <a:ext cx="11119101" cy="237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CÂMARAS TÉCNICAS TRIBUTÁRIAS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rgbClr val="2D704F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2D704F"/>
                </a:solidFill>
                <a:latin typeface="Kanit"/>
                <a:ea typeface="Kanit"/>
                <a:cs typeface="Kanit"/>
                <a:sym typeface="Kanit"/>
              </a:rPr>
              <a:t>Colegiado de servidores públicos das carreiras fiscais, financeiras, contábeis e tributárias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949823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362</Words>
  <Application>Microsoft Office PowerPoint</Application>
  <PresentationFormat>Widescreen</PresentationFormat>
  <Paragraphs>84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Lato</vt:lpstr>
      <vt:lpstr>Arial</vt:lpstr>
      <vt:lpstr>Calibri</vt:lpstr>
      <vt:lpstr>Kanit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Lidiane  Souza Santos</cp:lastModifiedBy>
  <cp:revision>7</cp:revision>
  <dcterms:modified xsi:type="dcterms:W3CDTF">2024-12-03T20:05:26Z</dcterms:modified>
</cp:coreProperties>
</file>