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Kanit Medium"/>
      <p:regular r:id="rId24"/>
      <p:bold r:id="rId25"/>
      <p:italic r:id="rId26"/>
      <p:boldItalic r:id="rId27"/>
    </p:embeddedFont>
    <p:embeddedFont>
      <p:font typeface="Kanit SemiBold"/>
      <p:regular r:id="rId28"/>
      <p:bold r:id="rId29"/>
      <p:italic r:id="rId30"/>
      <p:boldItalic r:id="rId31"/>
    </p:embeddedFont>
    <p:embeddedFont>
      <p:font typeface="Kani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  <p15:guide id="3" pos="544">
          <p15:clr>
            <a:srgbClr val="747775"/>
          </p15:clr>
        </p15:guide>
        <p15:guide id="4" pos="7136">
          <p15:clr>
            <a:srgbClr val="747775"/>
          </p15:clr>
        </p15:guide>
        <p15:guide id="5" orient="horz" pos="144">
          <p15:clr>
            <a:srgbClr val="747775"/>
          </p15:clr>
        </p15:guide>
        <p15:guide id="6" orient="horz" pos="562">
          <p15:clr>
            <a:srgbClr val="747775"/>
          </p15:clr>
        </p15:guide>
        <p15:guide id="7" orient="horz" pos="96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pos="544"/>
        <p:guide pos="7136"/>
        <p:guide pos="144" orient="horz"/>
        <p:guide pos="562" orient="horz"/>
        <p:guide pos="96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KanitMedium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KanitMedium-italic.fntdata"/><Relationship Id="rId25" Type="http://schemas.openxmlformats.org/officeDocument/2006/relationships/font" Target="fonts/KanitMedium-bold.fntdata"/><Relationship Id="rId28" Type="http://schemas.openxmlformats.org/officeDocument/2006/relationships/font" Target="fonts/KanitSemiBold-regular.fntdata"/><Relationship Id="rId27" Type="http://schemas.openxmlformats.org/officeDocument/2006/relationships/font" Target="fonts/Kani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Kanit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KanitSemiBold-boldItalic.fntdata"/><Relationship Id="rId30" Type="http://schemas.openxmlformats.org/officeDocument/2006/relationships/font" Target="fonts/KanitSemiBold-italic.fntdata"/><Relationship Id="rId11" Type="http://schemas.openxmlformats.org/officeDocument/2006/relationships/slide" Target="slides/slide6.xml"/><Relationship Id="rId33" Type="http://schemas.openxmlformats.org/officeDocument/2006/relationships/font" Target="fonts/Kanit-bold.fntdata"/><Relationship Id="rId10" Type="http://schemas.openxmlformats.org/officeDocument/2006/relationships/slide" Target="slides/slide5.xml"/><Relationship Id="rId32" Type="http://schemas.openxmlformats.org/officeDocument/2006/relationships/font" Target="fonts/Kanit-regular.fntdata"/><Relationship Id="rId13" Type="http://schemas.openxmlformats.org/officeDocument/2006/relationships/slide" Target="slides/slide8.xml"/><Relationship Id="rId35" Type="http://schemas.openxmlformats.org/officeDocument/2006/relationships/font" Target="fonts/Kanit-boldItalic.fntdata"/><Relationship Id="rId12" Type="http://schemas.openxmlformats.org/officeDocument/2006/relationships/slide" Target="slides/slide7.xml"/><Relationship Id="rId34" Type="http://schemas.openxmlformats.org/officeDocument/2006/relationships/font" Target="fonts/Kanit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47d5d90f6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2547d5d90f6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547d5d90f6_0_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ad4c8acc3_0_10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2ead4c8acc3_0_10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1a5f68e9e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31a5f68e9e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ead4c8acc3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2ead4c8acc3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1577c14098_0_1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21577c14098_0_1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1585ff880c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21585ff880c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d479a8e26b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2d479a8e26b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d479a8e26b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2d479a8e26b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d479a8e26b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2d479a8e26b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547d5d90f6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2547d5d90f6_0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1577c14098_0_3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21577c14098_0_3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ae6d2a51b_1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2eae6d2a51b_1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eae6d2a51b_1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2eae6d2a51b_1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577c14098_0_2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1577c14098_0_2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ae6d2a51b_1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eae6d2a51b_1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1577c14098_0_3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1577c14098_0_3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ad4c8acc3_0_10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ead4c8acc3_0_10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580a39733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21580a39733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27.png"/><Relationship Id="rId6" Type="http://schemas.openxmlformats.org/officeDocument/2006/relationships/image" Target="../media/image31.png"/><Relationship Id="rId7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29.png"/><Relationship Id="rId6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25.jpg"/><Relationship Id="rId6" Type="http://schemas.openxmlformats.org/officeDocument/2006/relationships/image" Target="../media/image28.png"/><Relationship Id="rId7" Type="http://schemas.openxmlformats.org/officeDocument/2006/relationships/image" Target="../media/image33.jpg"/><Relationship Id="rId8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6.jpg"/><Relationship Id="rId7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0425" y="-23784"/>
            <a:ext cx="12271598" cy="69055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7394375" y="4308175"/>
            <a:ext cx="4582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EGPCE </a:t>
            </a:r>
            <a:endParaRPr b="1" sz="360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Educação Corporativa</a:t>
            </a:r>
            <a:endParaRPr b="1" sz="320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525" y="1868810"/>
            <a:ext cx="6312801" cy="240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8836" y="1336975"/>
            <a:ext cx="5452789" cy="48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/>
          <p:nvPr/>
        </p:nvSpPr>
        <p:spPr>
          <a:xfrm>
            <a:off x="559000" y="470100"/>
            <a:ext cx="57150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COMO ACESSAR? </a:t>
            </a:r>
            <a:endParaRPr>
              <a:solidFill>
                <a:srgbClr val="3BA24B"/>
              </a:solidFill>
            </a:endParaRPr>
          </a:p>
        </p:txBody>
      </p:sp>
      <p:pic>
        <p:nvPicPr>
          <p:cNvPr id="226" name="Google Shape;22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/>
          <p:nvPr/>
        </p:nvSpPr>
        <p:spPr>
          <a:xfrm>
            <a:off x="4797425" y="602138"/>
            <a:ext cx="2535600" cy="528900"/>
          </a:xfrm>
          <a:prstGeom prst="roundRect">
            <a:avLst>
              <a:gd fmla="val 16667" name="adj"/>
            </a:avLst>
          </a:prstGeom>
          <a:solidFill>
            <a:srgbClr val="EC8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egp.ce.gov.br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2"/>
          <p:cNvSpPr txBox="1"/>
          <p:nvPr/>
        </p:nvSpPr>
        <p:spPr>
          <a:xfrm>
            <a:off x="6989250" y="3381700"/>
            <a:ext cx="1723500" cy="5085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13425" y="3729134"/>
            <a:ext cx="579694" cy="579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2188" y="1541150"/>
            <a:ext cx="6037980" cy="404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3"/>
          <p:cNvSpPr/>
          <p:nvPr/>
        </p:nvSpPr>
        <p:spPr>
          <a:xfrm>
            <a:off x="482800" y="470100"/>
            <a:ext cx="57150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COMO ACESSAR? </a:t>
            </a:r>
            <a:endParaRPr>
              <a:solidFill>
                <a:srgbClr val="3BA24B"/>
              </a:solidFill>
            </a:endParaRPr>
          </a:p>
        </p:txBody>
      </p:sp>
      <p:pic>
        <p:nvPicPr>
          <p:cNvPr id="237" name="Google Shape;23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 txBox="1"/>
          <p:nvPr/>
        </p:nvSpPr>
        <p:spPr>
          <a:xfrm>
            <a:off x="9156325" y="2251088"/>
            <a:ext cx="22566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9307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366F4F"/>
                </a:solidFill>
                <a:latin typeface="Kanit"/>
                <a:ea typeface="Kanit"/>
                <a:cs typeface="Kanit"/>
                <a:sym typeface="Kanit"/>
              </a:rPr>
              <a:t>ACESSE AQUI:</a:t>
            </a:r>
            <a:endParaRPr b="1" sz="2400">
              <a:solidFill>
                <a:srgbClr val="366F4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240" name="Google Shape;24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48975" y="3102663"/>
            <a:ext cx="1671300" cy="167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3"/>
          <p:cNvSpPr txBox="1"/>
          <p:nvPr/>
        </p:nvSpPr>
        <p:spPr>
          <a:xfrm>
            <a:off x="6885675" y="1634175"/>
            <a:ext cx="801300" cy="2607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62225" y="1847450"/>
            <a:ext cx="621600" cy="62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3"/>
          <p:cNvSpPr/>
          <p:nvPr/>
        </p:nvSpPr>
        <p:spPr>
          <a:xfrm>
            <a:off x="4620075" y="531200"/>
            <a:ext cx="3433500" cy="528900"/>
          </a:xfrm>
          <a:prstGeom prst="roundRect">
            <a:avLst>
              <a:gd fmla="val 16667" name="adj"/>
            </a:avLst>
          </a:prstGeom>
          <a:solidFill>
            <a:srgbClr val="EC8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escola.</a:t>
            </a:r>
            <a:r>
              <a:rPr b="1" lang="pt-BR" sz="25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egp.ce.gov.br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"/>
          <p:cNvSpPr/>
          <p:nvPr/>
        </p:nvSpPr>
        <p:spPr>
          <a:xfrm>
            <a:off x="482800" y="470100"/>
            <a:ext cx="57150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COMO ACESSAR? </a:t>
            </a:r>
            <a:endParaRPr>
              <a:solidFill>
                <a:srgbClr val="3BA24B"/>
              </a:solidFill>
            </a:endParaRPr>
          </a:p>
        </p:txBody>
      </p:sp>
      <p:pic>
        <p:nvPicPr>
          <p:cNvPr id="249" name="Google Shape;24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1775" y="1530000"/>
            <a:ext cx="6106749" cy="45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00" y="1617775"/>
            <a:ext cx="5134801" cy="235742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4"/>
          <p:cNvSpPr txBox="1"/>
          <p:nvPr/>
        </p:nvSpPr>
        <p:spPr>
          <a:xfrm>
            <a:off x="10093925" y="2051875"/>
            <a:ext cx="1554600" cy="18978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26925" y="3810575"/>
            <a:ext cx="621600" cy="6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5"/>
          <p:cNvSpPr txBox="1"/>
          <p:nvPr/>
        </p:nvSpPr>
        <p:spPr>
          <a:xfrm>
            <a:off x="7208700" y="4869675"/>
            <a:ext cx="3110100" cy="1021800"/>
          </a:xfrm>
          <a:prstGeom prst="rect">
            <a:avLst/>
          </a:prstGeom>
          <a:noFill/>
          <a:ln cap="flat" cmpd="sng" w="28575">
            <a:solidFill>
              <a:srgbClr val="E581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9307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rPr>
              <a:t>Com recursos de tecnologia assistiva - VLIBRAS e novos recursos visuais</a:t>
            </a:r>
            <a:endParaRPr sz="1500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262" name="Google Shape;262;p25"/>
          <p:cNvPicPr preferRelativeResize="0"/>
          <p:nvPr/>
        </p:nvPicPr>
        <p:blipFill rotWithShape="1">
          <a:blip r:embed="rId5">
            <a:alphaModFix/>
          </a:blip>
          <a:srcRect b="9067" l="13284" r="0" t="6657"/>
          <a:stretch/>
        </p:blipFill>
        <p:spPr>
          <a:xfrm>
            <a:off x="872400" y="3662812"/>
            <a:ext cx="5414964" cy="27168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38100">
              <a:srgbClr val="000000">
                <a:alpha val="17000"/>
              </a:srgbClr>
            </a:outerShdw>
          </a:effectLst>
        </p:spPr>
      </p:pic>
      <p:cxnSp>
        <p:nvCxnSpPr>
          <p:cNvPr id="263" name="Google Shape;263;p25"/>
          <p:cNvCxnSpPr/>
          <p:nvPr/>
        </p:nvCxnSpPr>
        <p:spPr>
          <a:xfrm flipH="1">
            <a:off x="6042300" y="5386250"/>
            <a:ext cx="1166400" cy="2700"/>
          </a:xfrm>
          <a:prstGeom prst="straightConnector1">
            <a:avLst/>
          </a:prstGeom>
          <a:noFill/>
          <a:ln cap="flat" cmpd="sng" w="28575">
            <a:solidFill>
              <a:srgbClr val="ED7D3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64" name="Google Shape;264;p25"/>
          <p:cNvSpPr/>
          <p:nvPr/>
        </p:nvSpPr>
        <p:spPr>
          <a:xfrm>
            <a:off x="863800" y="470100"/>
            <a:ext cx="70404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CURSOS EAD</a:t>
            </a:r>
            <a:endParaRPr>
              <a:solidFill>
                <a:srgbClr val="3BA24B"/>
              </a:solidFill>
            </a:endParaRPr>
          </a:p>
        </p:txBody>
      </p:sp>
      <p:sp>
        <p:nvSpPr>
          <p:cNvPr id="265" name="Google Shape;265;p25"/>
          <p:cNvSpPr/>
          <p:nvPr/>
        </p:nvSpPr>
        <p:spPr>
          <a:xfrm>
            <a:off x="912625" y="1937975"/>
            <a:ext cx="774900" cy="643500"/>
          </a:xfrm>
          <a:prstGeom prst="roundRect">
            <a:avLst>
              <a:gd fmla="val 16667" name="adj"/>
            </a:avLst>
          </a:prstGeom>
          <a:solidFill>
            <a:srgbClr val="E26D3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28</a:t>
            </a:r>
            <a:endParaRPr b="1" sz="240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266" name="Google Shape;26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7113" y="1349500"/>
            <a:ext cx="6189602" cy="2079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6"/>
          <p:cNvSpPr/>
          <p:nvPr/>
        </p:nvSpPr>
        <p:spPr>
          <a:xfrm>
            <a:off x="863800" y="470100"/>
            <a:ext cx="32490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DIVULGAÇÃO</a:t>
            </a:r>
            <a:endParaRPr>
              <a:solidFill>
                <a:srgbClr val="3BA24B"/>
              </a:solidFill>
            </a:endParaRPr>
          </a:p>
        </p:txBody>
      </p:sp>
      <p:grpSp>
        <p:nvGrpSpPr>
          <p:cNvPr id="274" name="Google Shape;274;p26"/>
          <p:cNvGrpSpPr/>
          <p:nvPr/>
        </p:nvGrpSpPr>
        <p:grpSpPr>
          <a:xfrm>
            <a:off x="6313963" y="1606409"/>
            <a:ext cx="2535600" cy="4545537"/>
            <a:chOff x="5704363" y="1735350"/>
            <a:chExt cx="2535600" cy="4545537"/>
          </a:xfrm>
        </p:grpSpPr>
        <p:sp>
          <p:nvSpPr>
            <p:cNvPr id="275" name="Google Shape;275;p26"/>
            <p:cNvSpPr/>
            <p:nvPr/>
          </p:nvSpPr>
          <p:spPr>
            <a:xfrm>
              <a:off x="5704363" y="1735350"/>
              <a:ext cx="2535600" cy="528900"/>
            </a:xfrm>
            <a:prstGeom prst="roundRect">
              <a:avLst>
                <a:gd fmla="val 16667" name="adj"/>
              </a:avLst>
            </a:prstGeom>
            <a:solidFill>
              <a:srgbClr val="EC8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5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egp.ce.gov.br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6" name="Google Shape;276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85811" y="2356888"/>
              <a:ext cx="1972702" cy="392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7" name="Google Shape;277;p26"/>
          <p:cNvGrpSpPr/>
          <p:nvPr/>
        </p:nvGrpSpPr>
        <p:grpSpPr>
          <a:xfrm>
            <a:off x="8959850" y="2528250"/>
            <a:ext cx="2210700" cy="2883956"/>
            <a:chOff x="8959850" y="2528250"/>
            <a:chExt cx="2210700" cy="2883956"/>
          </a:xfrm>
        </p:grpSpPr>
        <p:pic>
          <p:nvPicPr>
            <p:cNvPr id="278" name="Google Shape;278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053700" y="3371525"/>
              <a:ext cx="2040649" cy="20406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26"/>
            <p:cNvSpPr txBox="1"/>
            <p:nvPr/>
          </p:nvSpPr>
          <p:spPr>
            <a:xfrm>
              <a:off x="8959850" y="2528250"/>
              <a:ext cx="22107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93074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400">
                  <a:solidFill>
                    <a:srgbClr val="366F4F"/>
                  </a:solidFill>
                  <a:latin typeface="Kanit"/>
                  <a:ea typeface="Kanit"/>
                  <a:cs typeface="Kanit"/>
                  <a:sym typeface="Kanit"/>
                </a:rPr>
                <a:t>ACESSE AQUI:</a:t>
              </a:r>
              <a:endParaRPr b="1" sz="2400">
                <a:solidFill>
                  <a:srgbClr val="366F4F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280" name="Google Shape;280;p26"/>
          <p:cNvGrpSpPr/>
          <p:nvPr/>
        </p:nvGrpSpPr>
        <p:grpSpPr>
          <a:xfrm>
            <a:off x="3652775" y="2528250"/>
            <a:ext cx="2210700" cy="2795511"/>
            <a:chOff x="3652775" y="2528250"/>
            <a:chExt cx="2210700" cy="2795511"/>
          </a:xfrm>
        </p:grpSpPr>
        <p:sp>
          <p:nvSpPr>
            <p:cNvPr id="281" name="Google Shape;281;p26"/>
            <p:cNvSpPr txBox="1"/>
            <p:nvPr/>
          </p:nvSpPr>
          <p:spPr>
            <a:xfrm>
              <a:off x="3652775" y="2528250"/>
              <a:ext cx="22107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93074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400">
                  <a:solidFill>
                    <a:srgbClr val="366F4F"/>
                  </a:solidFill>
                  <a:latin typeface="Kanit"/>
                  <a:ea typeface="Kanit"/>
                  <a:cs typeface="Kanit"/>
                  <a:sym typeface="Kanit"/>
                </a:rPr>
                <a:t>ACESSE AQUI:</a:t>
              </a:r>
              <a:endParaRPr b="1" sz="2400">
                <a:solidFill>
                  <a:srgbClr val="366F4F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pic>
          <p:nvPicPr>
            <p:cNvPr id="282" name="Google Shape;282;p2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772638" y="3352800"/>
              <a:ext cx="1970961" cy="19709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3" name="Google Shape;283;p26"/>
          <p:cNvGrpSpPr/>
          <p:nvPr/>
        </p:nvGrpSpPr>
        <p:grpSpPr>
          <a:xfrm>
            <a:off x="1016199" y="1537231"/>
            <a:ext cx="2268300" cy="4683892"/>
            <a:chOff x="1016199" y="1537231"/>
            <a:chExt cx="2268300" cy="4683892"/>
          </a:xfrm>
        </p:grpSpPr>
        <p:sp>
          <p:nvSpPr>
            <p:cNvPr id="284" name="Google Shape;284;p26"/>
            <p:cNvSpPr/>
            <p:nvPr/>
          </p:nvSpPr>
          <p:spPr>
            <a:xfrm>
              <a:off x="1016199" y="1537231"/>
              <a:ext cx="2268300" cy="501600"/>
            </a:xfrm>
            <a:prstGeom prst="roundRect">
              <a:avLst>
                <a:gd fmla="val 16667" name="adj"/>
              </a:avLst>
            </a:prstGeom>
            <a:solidFill>
              <a:srgbClr val="EC8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5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@egpce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5" name="Google Shape;285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98275" y="2191231"/>
              <a:ext cx="2186216" cy="40298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7"/>
          <p:cNvSpPr/>
          <p:nvPr/>
        </p:nvSpPr>
        <p:spPr>
          <a:xfrm>
            <a:off x="1390300" y="2274000"/>
            <a:ext cx="5887800" cy="23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300">
                <a:solidFill>
                  <a:srgbClr val="666666"/>
                </a:solidFill>
                <a:latin typeface="Kanit"/>
                <a:ea typeface="Kanit"/>
                <a:cs typeface="Kanit"/>
                <a:sym typeface="Kanit"/>
              </a:rPr>
              <a:t>NÚMEROS</a:t>
            </a:r>
            <a:endParaRPr b="1" sz="5300">
              <a:solidFill>
                <a:srgbClr val="666666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300">
                <a:solidFill>
                  <a:srgbClr val="666666"/>
                </a:solidFill>
                <a:latin typeface="Kanit"/>
                <a:ea typeface="Kanit"/>
                <a:cs typeface="Kanit"/>
                <a:sym typeface="Kanit"/>
              </a:rPr>
              <a:t>EGPCE</a:t>
            </a:r>
            <a:endParaRPr b="1" sz="5300">
              <a:solidFill>
                <a:srgbClr val="666666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293" name="Google Shape;29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1275" y="1657925"/>
            <a:ext cx="2847300" cy="284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8"/>
          <p:cNvSpPr/>
          <p:nvPr/>
        </p:nvSpPr>
        <p:spPr>
          <a:xfrm>
            <a:off x="863800" y="373775"/>
            <a:ext cx="66153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666666"/>
                </a:solidFill>
                <a:latin typeface="Kanit"/>
                <a:ea typeface="Kanit"/>
                <a:cs typeface="Kanit"/>
                <a:sym typeface="Kanit"/>
              </a:rPr>
              <a:t>Incremento do Alcance das Formações</a:t>
            </a:r>
            <a:endParaRPr sz="2800">
              <a:solidFill>
                <a:srgbClr val="666666"/>
              </a:solidFill>
            </a:endParaRPr>
          </a:p>
        </p:txBody>
      </p:sp>
      <p:sp>
        <p:nvSpPr>
          <p:cNvPr id="301" name="Google Shape;301;p28"/>
          <p:cNvSpPr txBox="1"/>
          <p:nvPr/>
        </p:nvSpPr>
        <p:spPr>
          <a:xfrm>
            <a:off x="6096004" y="4719984"/>
            <a:ext cx="49026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9307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666666"/>
                </a:solidFill>
                <a:latin typeface="Kanit"/>
                <a:ea typeface="Kanit"/>
                <a:cs typeface="Kanit"/>
                <a:sym typeface="Kanit"/>
              </a:rPr>
              <a:t>Horas-aula de Formação</a:t>
            </a:r>
            <a:endParaRPr b="1" sz="2400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cxnSp>
        <p:nvCxnSpPr>
          <p:cNvPr id="302" name="Google Shape;302;p28"/>
          <p:cNvCxnSpPr/>
          <p:nvPr/>
        </p:nvCxnSpPr>
        <p:spPr>
          <a:xfrm>
            <a:off x="1106575" y="5388871"/>
            <a:ext cx="6141600" cy="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3" name="Google Shape;303;p28"/>
          <p:cNvSpPr/>
          <p:nvPr/>
        </p:nvSpPr>
        <p:spPr>
          <a:xfrm>
            <a:off x="2216015" y="3570796"/>
            <a:ext cx="797100" cy="1817400"/>
          </a:xfrm>
          <a:prstGeom prst="rect">
            <a:avLst/>
          </a:prstGeom>
          <a:solidFill>
            <a:srgbClr val="41BC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87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8"/>
          <p:cNvSpPr/>
          <p:nvPr/>
        </p:nvSpPr>
        <p:spPr>
          <a:xfrm>
            <a:off x="3550589" y="2012650"/>
            <a:ext cx="797100" cy="3375900"/>
          </a:xfrm>
          <a:prstGeom prst="rect">
            <a:avLst/>
          </a:prstGeom>
          <a:solidFill>
            <a:srgbClr val="3BA2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87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8"/>
          <p:cNvSpPr/>
          <p:nvPr/>
        </p:nvSpPr>
        <p:spPr>
          <a:xfrm>
            <a:off x="5037539" y="1739009"/>
            <a:ext cx="797100" cy="3650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87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8"/>
          <p:cNvSpPr txBox="1"/>
          <p:nvPr/>
        </p:nvSpPr>
        <p:spPr>
          <a:xfrm>
            <a:off x="2273616" y="5457268"/>
            <a:ext cx="7395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  <a:latin typeface="Kanit"/>
                <a:ea typeface="Kanit"/>
                <a:cs typeface="Kanit"/>
                <a:sym typeface="Kanit"/>
              </a:rPr>
              <a:t>2022</a:t>
            </a:r>
            <a:endParaRPr b="1">
              <a:solidFill>
                <a:srgbClr val="666666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07" name="Google Shape;307;p28"/>
          <p:cNvSpPr txBox="1"/>
          <p:nvPr/>
        </p:nvSpPr>
        <p:spPr>
          <a:xfrm>
            <a:off x="2134400" y="3265025"/>
            <a:ext cx="10224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666666"/>
                </a:solidFill>
                <a:latin typeface="Kanit"/>
                <a:ea typeface="Kanit"/>
                <a:cs typeface="Kanit"/>
                <a:sym typeface="Kanit"/>
              </a:rPr>
              <a:t>449.891</a:t>
            </a:r>
            <a:endParaRPr sz="1800">
              <a:solidFill>
                <a:srgbClr val="666666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08" name="Google Shape;308;p28"/>
          <p:cNvSpPr txBox="1"/>
          <p:nvPr/>
        </p:nvSpPr>
        <p:spPr>
          <a:xfrm>
            <a:off x="3433426" y="1738725"/>
            <a:ext cx="10224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666666"/>
                </a:solidFill>
                <a:latin typeface="Kanit"/>
                <a:ea typeface="Kanit"/>
                <a:cs typeface="Kanit"/>
                <a:sym typeface="Kanit"/>
              </a:rPr>
              <a:t>818.790</a:t>
            </a:r>
            <a:endParaRPr sz="1800">
              <a:solidFill>
                <a:srgbClr val="666666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09" name="Google Shape;309;p28"/>
          <p:cNvSpPr txBox="1"/>
          <p:nvPr/>
        </p:nvSpPr>
        <p:spPr>
          <a:xfrm>
            <a:off x="5037546" y="1170700"/>
            <a:ext cx="18108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666666"/>
                </a:solidFill>
                <a:latin typeface="Kanit SemiBold"/>
                <a:ea typeface="Kanit SemiBold"/>
                <a:cs typeface="Kanit SemiBold"/>
                <a:sym typeface="Kanit SemiBold"/>
              </a:rPr>
              <a:t>910.897</a:t>
            </a:r>
            <a:endParaRPr sz="3600">
              <a:solidFill>
                <a:srgbClr val="666666"/>
              </a:solidFill>
              <a:latin typeface="Kanit SemiBold"/>
              <a:ea typeface="Kanit SemiBold"/>
              <a:cs typeface="Kanit SemiBold"/>
              <a:sym typeface="Kanit SemiBold"/>
            </a:endParaRPr>
          </a:p>
        </p:txBody>
      </p:sp>
      <p:sp>
        <p:nvSpPr>
          <p:cNvPr id="310" name="Google Shape;310;p28"/>
          <p:cNvSpPr txBox="1"/>
          <p:nvPr/>
        </p:nvSpPr>
        <p:spPr>
          <a:xfrm>
            <a:off x="3498499" y="5457275"/>
            <a:ext cx="10737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  <a:latin typeface="Kanit"/>
                <a:ea typeface="Kanit"/>
                <a:cs typeface="Kanit"/>
                <a:sym typeface="Kanit"/>
              </a:rPr>
              <a:t>2023</a:t>
            </a:r>
            <a:endParaRPr b="1">
              <a:solidFill>
                <a:srgbClr val="666666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11" name="Google Shape;311;p28"/>
          <p:cNvSpPr txBox="1"/>
          <p:nvPr/>
        </p:nvSpPr>
        <p:spPr>
          <a:xfrm>
            <a:off x="4761829" y="5474299"/>
            <a:ext cx="11541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  <a:latin typeface="Kanit SemiBold"/>
                <a:ea typeface="Kanit SemiBold"/>
                <a:cs typeface="Kanit SemiBold"/>
                <a:sym typeface="Kanit SemiBold"/>
              </a:rPr>
              <a:t>2024</a:t>
            </a:r>
            <a:endParaRPr sz="1300">
              <a:solidFill>
                <a:srgbClr val="666666"/>
              </a:solidFill>
              <a:latin typeface="Kanit SemiBold"/>
              <a:ea typeface="Kanit SemiBold"/>
              <a:cs typeface="Kanit SemiBold"/>
              <a:sym typeface="Kani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  <a:latin typeface="Kanit SemiBold"/>
                <a:ea typeface="Kanit SemiBold"/>
                <a:cs typeface="Kanit SemiBold"/>
                <a:sym typeface="Kanit SemiBold"/>
              </a:rPr>
              <a:t>(JAN - NOV)</a:t>
            </a:r>
            <a:endParaRPr sz="1300">
              <a:solidFill>
                <a:srgbClr val="666666"/>
              </a:solidFill>
              <a:latin typeface="Kanit SemiBold"/>
              <a:ea typeface="Kanit SemiBold"/>
              <a:cs typeface="Kanit SemiBold"/>
              <a:sym typeface="Kanit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9"/>
          <p:cNvSpPr/>
          <p:nvPr/>
        </p:nvSpPr>
        <p:spPr>
          <a:xfrm>
            <a:off x="1731550" y="2967600"/>
            <a:ext cx="3319500" cy="8583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9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PRESENCIAL</a:t>
            </a:r>
            <a:endParaRPr sz="15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19" name="Google Shape;319;p29"/>
          <p:cNvSpPr/>
          <p:nvPr/>
        </p:nvSpPr>
        <p:spPr>
          <a:xfrm>
            <a:off x="5526738" y="2901845"/>
            <a:ext cx="3319500" cy="8583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5.597</a:t>
            </a:r>
            <a:endParaRPr sz="15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20" name="Google Shape;320;p29"/>
          <p:cNvSpPr/>
          <p:nvPr/>
        </p:nvSpPr>
        <p:spPr>
          <a:xfrm>
            <a:off x="1731550" y="1727175"/>
            <a:ext cx="3319500" cy="858300"/>
          </a:xfrm>
          <a:prstGeom prst="roundRect">
            <a:avLst>
              <a:gd fmla="val 16667" name="adj"/>
            </a:avLst>
          </a:prstGeom>
          <a:solidFill>
            <a:srgbClr val="3BA2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9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EAD</a:t>
            </a:r>
            <a:endParaRPr b="1" sz="19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21" name="Google Shape;321;p29"/>
          <p:cNvSpPr/>
          <p:nvPr/>
        </p:nvSpPr>
        <p:spPr>
          <a:xfrm>
            <a:off x="5526738" y="1727175"/>
            <a:ext cx="3319500" cy="858300"/>
          </a:xfrm>
          <a:prstGeom prst="roundRect">
            <a:avLst>
              <a:gd fmla="val 16667" name="adj"/>
            </a:avLst>
          </a:prstGeom>
          <a:solidFill>
            <a:srgbClr val="3BA2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18.498</a:t>
            </a:r>
            <a:endParaRPr sz="60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22" name="Google Shape;322;p29"/>
          <p:cNvSpPr/>
          <p:nvPr/>
        </p:nvSpPr>
        <p:spPr>
          <a:xfrm>
            <a:off x="1731550" y="4208025"/>
            <a:ext cx="3319500" cy="773400"/>
          </a:xfrm>
          <a:prstGeom prst="roundRect">
            <a:avLst>
              <a:gd fmla="val 16667" name="adj"/>
            </a:avLst>
          </a:prstGeom>
          <a:solidFill>
            <a:srgbClr val="41BC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9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REMOTO ONLINE</a:t>
            </a:r>
            <a:endParaRPr sz="15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23" name="Google Shape;323;p29"/>
          <p:cNvSpPr/>
          <p:nvPr/>
        </p:nvSpPr>
        <p:spPr>
          <a:xfrm>
            <a:off x="5526738" y="4081613"/>
            <a:ext cx="3319500" cy="858300"/>
          </a:xfrm>
          <a:prstGeom prst="roundRect">
            <a:avLst>
              <a:gd fmla="val 16667" name="adj"/>
            </a:avLst>
          </a:prstGeom>
          <a:solidFill>
            <a:srgbClr val="41BC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3.254</a:t>
            </a:r>
            <a:endParaRPr sz="15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24" name="Google Shape;324;p29"/>
          <p:cNvSpPr txBox="1"/>
          <p:nvPr/>
        </p:nvSpPr>
        <p:spPr>
          <a:xfrm>
            <a:off x="2021950" y="207175"/>
            <a:ext cx="3552300" cy="13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666666"/>
                </a:solidFill>
                <a:latin typeface="Kanit"/>
                <a:ea typeface="Kanit"/>
                <a:cs typeface="Kanit"/>
                <a:sym typeface="Kanit"/>
              </a:rPr>
              <a:t>APROVAÇÕES</a:t>
            </a:r>
            <a:r>
              <a:rPr b="1" lang="pt-BR" sz="2800">
                <a:solidFill>
                  <a:srgbClr val="666666"/>
                </a:solidFill>
                <a:latin typeface="Kanit"/>
                <a:ea typeface="Kanit"/>
                <a:cs typeface="Kanit"/>
                <a:sym typeface="Kanit"/>
              </a:rPr>
              <a:t> POR MODALIDADE</a:t>
            </a:r>
            <a:endParaRPr b="1" sz="2800">
              <a:solidFill>
                <a:srgbClr val="666666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666666"/>
                </a:solidFill>
                <a:latin typeface="Kanit Medium"/>
                <a:ea typeface="Kanit Medium"/>
                <a:cs typeface="Kanit Medium"/>
                <a:sym typeface="Kanit Medium"/>
              </a:rPr>
              <a:t>(MARÇO A NOVEMBRO - 2024)</a:t>
            </a:r>
            <a:endParaRPr sz="1900">
              <a:solidFill>
                <a:srgbClr val="666666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325" name="Google Shape;325;p29"/>
          <p:cNvSpPr/>
          <p:nvPr/>
        </p:nvSpPr>
        <p:spPr>
          <a:xfrm>
            <a:off x="1731550" y="5248325"/>
            <a:ext cx="3319500" cy="858300"/>
          </a:xfrm>
          <a:prstGeom prst="roundRect">
            <a:avLst>
              <a:gd fmla="val 16667" name="adj"/>
            </a:avLst>
          </a:prstGeom>
          <a:solidFill>
            <a:srgbClr val="348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9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HÍBRIDO</a:t>
            </a:r>
            <a:endParaRPr b="1" sz="19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26" name="Google Shape;326;p29"/>
          <p:cNvSpPr/>
          <p:nvPr/>
        </p:nvSpPr>
        <p:spPr>
          <a:xfrm>
            <a:off x="5526738" y="5261375"/>
            <a:ext cx="3319500" cy="858300"/>
          </a:xfrm>
          <a:prstGeom prst="roundRect">
            <a:avLst>
              <a:gd fmla="val 16667" name="adj"/>
            </a:avLst>
          </a:prstGeom>
          <a:solidFill>
            <a:srgbClr val="348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671</a:t>
            </a:r>
            <a:endParaRPr sz="60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27" name="Google Shape;327;p29"/>
          <p:cNvSpPr txBox="1"/>
          <p:nvPr/>
        </p:nvSpPr>
        <p:spPr>
          <a:xfrm>
            <a:off x="5803700" y="192025"/>
            <a:ext cx="3137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20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28.020</a:t>
            </a:r>
            <a:endParaRPr sz="4000">
              <a:solidFill>
                <a:srgbClr val="3BA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850" y="-35350"/>
            <a:ext cx="12254853" cy="68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0"/>
          <p:cNvPicPr preferRelativeResize="0"/>
          <p:nvPr/>
        </p:nvPicPr>
        <p:blipFill rotWithShape="1">
          <a:blip r:embed="rId4">
            <a:alphaModFix/>
          </a:blip>
          <a:srcRect b="0" l="37315" r="7928" t="0"/>
          <a:stretch/>
        </p:blipFill>
        <p:spPr>
          <a:xfrm>
            <a:off x="7584525" y="2749425"/>
            <a:ext cx="3456502" cy="240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0"/>
          <p:cNvPicPr preferRelativeResize="0"/>
          <p:nvPr/>
        </p:nvPicPr>
        <p:blipFill rotWithShape="1">
          <a:blip r:embed="rId4">
            <a:alphaModFix/>
          </a:blip>
          <a:srcRect b="22891" l="8222" r="64748" t="23996"/>
          <a:stretch/>
        </p:blipFill>
        <p:spPr>
          <a:xfrm>
            <a:off x="8466025" y="4788475"/>
            <a:ext cx="1706250" cy="127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863800" y="2114850"/>
            <a:ext cx="44712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marR="9307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nit"/>
              <a:buChar char="●"/>
            </a:pPr>
            <a:r>
              <a:rPr lang="pt-BR" sz="2000">
                <a:solidFill>
                  <a:srgbClr val="66666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Vinculada à Secretaria do Planejamento e Gestão - Seplag</a:t>
            </a:r>
            <a:endParaRPr b="1" sz="2000">
              <a:solidFill>
                <a:srgbClr val="666666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863800" y="470100"/>
            <a:ext cx="70404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A EGPCE</a:t>
            </a:r>
            <a:endParaRPr>
              <a:solidFill>
                <a:srgbClr val="3BA24B"/>
              </a:solidFill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889600" y="948300"/>
            <a:ext cx="6988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93074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3BA24B"/>
                </a:solidFill>
                <a:highlight>
                  <a:srgbClr val="FFFFFF"/>
                </a:highlight>
                <a:latin typeface="Kanit Medium"/>
                <a:ea typeface="Kanit Medium"/>
                <a:cs typeface="Kanit Medium"/>
                <a:sym typeface="Kanit Medium"/>
              </a:rPr>
              <a:t>Escola de Gestão Pública do Estado do Ceará</a:t>
            </a:r>
            <a:endParaRPr sz="2300">
              <a:solidFill>
                <a:srgbClr val="3BA24B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863800" y="1669450"/>
            <a:ext cx="333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93074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nit"/>
              <a:buChar char="●"/>
            </a:pPr>
            <a:r>
              <a:rPr lang="pt-BR" sz="2000">
                <a:solidFill>
                  <a:srgbClr val="66666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Criada em </a:t>
            </a:r>
            <a:r>
              <a:rPr b="1" lang="pt-BR" sz="2000">
                <a:solidFill>
                  <a:srgbClr val="66666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2009</a:t>
            </a:r>
            <a:endParaRPr b="1" sz="2000">
              <a:solidFill>
                <a:srgbClr val="666666"/>
              </a:solidFill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863800" y="3352800"/>
            <a:ext cx="5398200" cy="21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93074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EDA12E"/>
                </a:solidFill>
                <a:latin typeface="Kanit"/>
                <a:ea typeface="Kanit"/>
                <a:cs typeface="Kanit"/>
                <a:sym typeface="Kanit"/>
              </a:rPr>
              <a:t>Missão</a:t>
            </a:r>
            <a:endParaRPr b="1" sz="2300">
              <a:solidFill>
                <a:srgbClr val="EDA12E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marR="93074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666666"/>
                </a:solidFill>
                <a:latin typeface="Kanit"/>
                <a:ea typeface="Kanit"/>
                <a:cs typeface="Kanit"/>
                <a:sym typeface="Kanit"/>
              </a:rPr>
              <a:t>Desenvolver o processo educacional em gestão pública, com vistas ao aprimoramento das competências dos atores públicos, possibilitando a melhoria da prestação dos serviços ao cidadão</a:t>
            </a:r>
            <a:r>
              <a:rPr lang="pt-BR" sz="1800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rPr>
              <a:t>.</a:t>
            </a:r>
            <a:endParaRPr b="1" sz="1800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0175" y="1702625"/>
            <a:ext cx="5205027" cy="39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863800" y="470100"/>
            <a:ext cx="70404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ESTRUTURA FÍSICA</a:t>
            </a:r>
            <a:endParaRPr>
              <a:solidFill>
                <a:srgbClr val="3BA24B"/>
              </a:solidFill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4755025" y="1958400"/>
            <a:ext cx="5863500" cy="3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6F4F"/>
              </a:buClr>
              <a:buSzPts val="2000"/>
              <a:buFont typeface="Kanit"/>
              <a:buChar char="●"/>
            </a:pPr>
            <a:r>
              <a:rPr lang="pt-BR" sz="2000">
                <a:latin typeface="Kanit"/>
                <a:ea typeface="Kanit"/>
                <a:cs typeface="Kanit"/>
                <a:sym typeface="Kanit"/>
              </a:rPr>
              <a:t>2 </a:t>
            </a:r>
            <a:r>
              <a:rPr lang="pt-BR" sz="2000">
                <a:latin typeface="Kanit"/>
                <a:ea typeface="Kanit"/>
                <a:cs typeface="Kanit"/>
                <a:sym typeface="Kanit"/>
              </a:rPr>
              <a:t>Laboratórios de Informática </a:t>
            </a:r>
            <a:endParaRPr sz="2000">
              <a:latin typeface="Kanit"/>
              <a:ea typeface="Kanit"/>
              <a:cs typeface="Kanit"/>
              <a:sym typeface="Kani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6F4F"/>
              </a:buClr>
              <a:buSzPts val="2000"/>
              <a:buFont typeface="Kanit"/>
              <a:buChar char="●"/>
            </a:pPr>
            <a:r>
              <a:rPr lang="pt-BR" sz="2000">
                <a:latin typeface="Kanit"/>
                <a:ea typeface="Kanit"/>
                <a:cs typeface="Kanit"/>
                <a:sym typeface="Kanit"/>
              </a:rPr>
              <a:t>3 Salas de aulas</a:t>
            </a:r>
            <a:endParaRPr sz="2000">
              <a:latin typeface="Kanit"/>
              <a:ea typeface="Kanit"/>
              <a:cs typeface="Kanit"/>
              <a:sym typeface="Kani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6F4F"/>
              </a:buClr>
              <a:buSzPts val="2000"/>
              <a:buFont typeface="Kanit"/>
              <a:buChar char="●"/>
            </a:pPr>
            <a:r>
              <a:rPr lang="pt-BR" sz="2000">
                <a:latin typeface="Kanit"/>
                <a:ea typeface="Kanit"/>
                <a:cs typeface="Kanit"/>
                <a:sym typeface="Kanit"/>
              </a:rPr>
              <a:t>2 Salas para trabalhos em grupo </a:t>
            </a:r>
            <a:endParaRPr sz="2000">
              <a:latin typeface="Kanit"/>
              <a:ea typeface="Kanit"/>
              <a:cs typeface="Kanit"/>
              <a:sym typeface="Kani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6F4F"/>
              </a:buClr>
              <a:buSzPts val="2000"/>
              <a:buFont typeface="Kanit"/>
              <a:buChar char="●"/>
            </a:pPr>
            <a:r>
              <a:rPr lang="pt-BR" sz="2000">
                <a:latin typeface="Kanit"/>
                <a:ea typeface="Kanit"/>
                <a:cs typeface="Kanit"/>
                <a:sym typeface="Kanit"/>
              </a:rPr>
              <a:t>1 Sala multius</a:t>
            </a:r>
            <a:r>
              <a:rPr lang="pt-BR" sz="2000">
                <a:latin typeface="Kanit"/>
                <a:ea typeface="Kanit"/>
                <a:cs typeface="Kanit"/>
                <a:sym typeface="Kanit"/>
              </a:rPr>
              <a:t>o</a:t>
            </a:r>
            <a:endParaRPr sz="2000">
              <a:latin typeface="Kanit"/>
              <a:ea typeface="Kanit"/>
              <a:cs typeface="Kanit"/>
              <a:sym typeface="Kani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6F4F"/>
              </a:buClr>
              <a:buSzPts val="2000"/>
              <a:buFont typeface="Kanit"/>
              <a:buChar char="●"/>
            </a:pPr>
            <a:r>
              <a:rPr lang="pt-BR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1 Auditório</a:t>
            </a:r>
            <a:endParaRPr sz="2000">
              <a:latin typeface="Kanit"/>
              <a:ea typeface="Kanit"/>
              <a:cs typeface="Kanit"/>
              <a:sym typeface="Kani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6F4F"/>
              </a:buClr>
              <a:buSzPts val="2000"/>
              <a:buFont typeface="Kanit"/>
              <a:buChar char="●"/>
            </a:pPr>
            <a:r>
              <a:rPr lang="pt-BR" sz="2000">
                <a:latin typeface="Kanit"/>
                <a:ea typeface="Kanit"/>
                <a:cs typeface="Kanit"/>
                <a:sym typeface="Kanit"/>
              </a:rPr>
              <a:t>1 Espaço de convivência</a:t>
            </a:r>
            <a:endParaRPr sz="2000">
              <a:latin typeface="Kanit"/>
              <a:ea typeface="Kanit"/>
              <a:cs typeface="Kanit"/>
              <a:sym typeface="Kani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6F4F"/>
              </a:buClr>
              <a:buSzPts val="2000"/>
              <a:buFont typeface="Kanit"/>
              <a:buChar char="●"/>
            </a:pPr>
            <a:r>
              <a:rPr lang="pt-BR" sz="2000">
                <a:latin typeface="Kanit"/>
                <a:ea typeface="Kanit"/>
                <a:cs typeface="Kanit"/>
                <a:sym typeface="Kanit"/>
              </a:rPr>
              <a:t>Estacionamento amplo</a:t>
            </a:r>
            <a:endParaRPr sz="2000"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800" y="1463325"/>
            <a:ext cx="3439200" cy="2300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3800" y="3957958"/>
            <a:ext cx="3439201" cy="2221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863800" y="470100"/>
            <a:ext cx="62325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PROGRAMA DE FORMAÇÃO</a:t>
            </a:r>
            <a:endParaRPr>
              <a:solidFill>
                <a:srgbClr val="3BA24B"/>
              </a:solidFill>
            </a:endParaRPr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/>
          <p:nvPr/>
        </p:nvSpPr>
        <p:spPr>
          <a:xfrm>
            <a:off x="863800" y="1527825"/>
            <a:ext cx="8677200" cy="1272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69999" marR="331994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rPr>
              <a:t>Visa adequar as </a:t>
            </a:r>
            <a:r>
              <a:rPr b="1" lang="pt-BR" sz="1900">
                <a:solidFill>
                  <a:srgbClr val="366F4F"/>
                </a:solidFill>
                <a:latin typeface="Kanit"/>
                <a:ea typeface="Kanit"/>
                <a:cs typeface="Kanit"/>
                <a:sym typeface="Kanit"/>
              </a:rPr>
              <a:t>competências</a:t>
            </a:r>
            <a:r>
              <a:rPr lang="pt-BR" sz="1900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rPr>
              <a:t> dos </a:t>
            </a:r>
            <a:r>
              <a:rPr b="1" lang="pt-BR" sz="1900">
                <a:solidFill>
                  <a:srgbClr val="366F4F"/>
                </a:solidFill>
                <a:latin typeface="Kanit"/>
                <a:ea typeface="Kanit"/>
                <a:cs typeface="Kanit"/>
                <a:sym typeface="Kanit"/>
              </a:rPr>
              <a:t>servidores e empregados públicos</a:t>
            </a:r>
            <a:r>
              <a:rPr lang="pt-BR" sz="1900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rPr>
              <a:t> aos objetivos das instituições. Por meio dele, são realizadas formações nas modalidades: </a:t>
            </a:r>
            <a:r>
              <a:rPr b="1" lang="pt-BR" sz="1900">
                <a:solidFill>
                  <a:srgbClr val="366F4F"/>
                </a:solidFill>
                <a:latin typeface="Kanit"/>
                <a:ea typeface="Kanit"/>
                <a:cs typeface="Kanit"/>
                <a:sym typeface="Kanit"/>
              </a:rPr>
              <a:t>presencial, a distância, remoto online e híbrido</a:t>
            </a:r>
            <a:r>
              <a:rPr lang="pt-BR" sz="1900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rPr>
              <a:t>.</a:t>
            </a:r>
            <a:endParaRPr sz="1900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916600" y="3794200"/>
            <a:ext cx="2450100" cy="725100"/>
          </a:xfrm>
          <a:prstGeom prst="roundRect">
            <a:avLst>
              <a:gd fmla="val 16667" name="adj"/>
            </a:avLst>
          </a:prstGeom>
          <a:solidFill>
            <a:srgbClr val="61C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Administrativo-financeiro</a:t>
            </a:r>
            <a:endParaRPr sz="15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916600" y="4630984"/>
            <a:ext cx="2450100" cy="725100"/>
          </a:xfrm>
          <a:prstGeom prst="roundRect">
            <a:avLst>
              <a:gd fmla="val 16667" name="adj"/>
            </a:avLst>
          </a:prstGeom>
          <a:solidFill>
            <a:srgbClr val="61C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Desenvolvimento Sustentável</a:t>
            </a:r>
            <a:endParaRPr sz="15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3682656" y="3783000"/>
            <a:ext cx="2450100" cy="725100"/>
          </a:xfrm>
          <a:prstGeom prst="roundRect">
            <a:avLst>
              <a:gd fmla="val 16667" name="adj"/>
            </a:avLst>
          </a:prstGeom>
          <a:solidFill>
            <a:srgbClr val="61C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Previdência</a:t>
            </a:r>
            <a:endParaRPr sz="15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916600" y="5475212"/>
            <a:ext cx="2450100" cy="725100"/>
          </a:xfrm>
          <a:prstGeom prst="roundRect">
            <a:avLst>
              <a:gd fmla="val 16667" name="adj"/>
            </a:avLst>
          </a:prstGeom>
          <a:solidFill>
            <a:srgbClr val="61C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Modernização Organizacional</a:t>
            </a:r>
            <a:endParaRPr sz="15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3682656" y="4623509"/>
            <a:ext cx="2450100" cy="725100"/>
          </a:xfrm>
          <a:prstGeom prst="roundRect">
            <a:avLst>
              <a:gd fmla="val 16667" name="adj"/>
            </a:avLst>
          </a:prstGeom>
          <a:solidFill>
            <a:srgbClr val="61C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Políticas Públicas</a:t>
            </a:r>
            <a:endParaRPr sz="15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3682656" y="5471462"/>
            <a:ext cx="2450100" cy="725100"/>
          </a:xfrm>
          <a:prstGeom prst="roundRect">
            <a:avLst>
              <a:gd fmla="val 16667" name="adj"/>
            </a:avLst>
          </a:prstGeom>
          <a:solidFill>
            <a:srgbClr val="61C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Controle Interno</a:t>
            </a:r>
            <a:endParaRPr sz="15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6448688" y="4585234"/>
            <a:ext cx="2450100" cy="725100"/>
          </a:xfrm>
          <a:prstGeom prst="roundRect">
            <a:avLst>
              <a:gd fmla="val 16667" name="adj"/>
            </a:avLst>
          </a:prstGeom>
          <a:solidFill>
            <a:srgbClr val="61C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Planejamento, Orçamento e Finanças</a:t>
            </a:r>
            <a:endParaRPr sz="15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6448688" y="3783013"/>
            <a:ext cx="2450100" cy="725100"/>
          </a:xfrm>
          <a:prstGeom prst="roundRect">
            <a:avLst>
              <a:gd fmla="val 16667" name="adj"/>
            </a:avLst>
          </a:prstGeom>
          <a:solidFill>
            <a:srgbClr val="61C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Gestão e Desenvolvimento de Pessoas</a:t>
            </a:r>
            <a:endParaRPr sz="15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6448688" y="5478938"/>
            <a:ext cx="2450100" cy="725100"/>
          </a:xfrm>
          <a:prstGeom prst="roundRect">
            <a:avLst>
              <a:gd fmla="val 16667" name="adj"/>
            </a:avLst>
          </a:prstGeom>
          <a:solidFill>
            <a:srgbClr val="61C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Tecnologia da Informação e Comunicação</a:t>
            </a:r>
            <a:endParaRPr sz="15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863800" y="3060900"/>
            <a:ext cx="62325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Eixos Temáticos</a:t>
            </a:r>
            <a:endParaRPr sz="800">
              <a:solidFill>
                <a:srgbClr val="3BA24B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863800" y="470100"/>
            <a:ext cx="62325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MODALIDADES DE ENSINO</a:t>
            </a:r>
            <a:endParaRPr>
              <a:solidFill>
                <a:srgbClr val="3BA24B"/>
              </a:solidFill>
            </a:endParaRPr>
          </a:p>
        </p:txBody>
      </p:sp>
      <p:pic>
        <p:nvPicPr>
          <p:cNvPr id="139" name="Google Shape;13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3573" y="1886025"/>
            <a:ext cx="2766890" cy="18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6">
            <a:alphaModFix/>
          </a:blip>
          <a:srcRect b="23671" l="1623" r="0" t="16066"/>
          <a:stretch/>
        </p:blipFill>
        <p:spPr>
          <a:xfrm>
            <a:off x="7710088" y="1886017"/>
            <a:ext cx="3429124" cy="1834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13576" y="3930850"/>
            <a:ext cx="6625623" cy="222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863800" y="2041200"/>
            <a:ext cx="30612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Kanit Medium"/>
              <a:buChar char="●"/>
            </a:pPr>
            <a:r>
              <a:rPr lang="pt-BR" sz="2600">
                <a:solidFill>
                  <a:srgbClr val="666666"/>
                </a:solidFill>
                <a:latin typeface="Kanit Medium"/>
                <a:ea typeface="Kanit Medium"/>
                <a:cs typeface="Kanit Medium"/>
                <a:sym typeface="Kanit Medium"/>
              </a:rPr>
              <a:t>Presencial</a:t>
            </a:r>
            <a:endParaRPr sz="2600">
              <a:solidFill>
                <a:srgbClr val="666666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863800" y="3113758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Kanit Medium"/>
              <a:buChar char="●"/>
            </a:pPr>
            <a:r>
              <a:rPr lang="pt-BR" sz="2600">
                <a:solidFill>
                  <a:srgbClr val="666666"/>
                </a:solidFill>
                <a:latin typeface="Kanit Medium"/>
                <a:ea typeface="Kanit Medium"/>
                <a:cs typeface="Kanit Medium"/>
                <a:sym typeface="Kanit Medium"/>
              </a:rPr>
              <a:t>Remoto Online</a:t>
            </a:r>
            <a:endParaRPr>
              <a:solidFill>
                <a:srgbClr val="666666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863800" y="4046517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Kanit Medium"/>
              <a:buChar char="●"/>
            </a:pPr>
            <a:r>
              <a:rPr lang="pt-BR" sz="2600">
                <a:solidFill>
                  <a:srgbClr val="666666"/>
                </a:solidFill>
                <a:latin typeface="Kanit Medium"/>
                <a:ea typeface="Kanit Medium"/>
                <a:cs typeface="Kanit Medium"/>
                <a:sym typeface="Kanit Medium"/>
              </a:rPr>
              <a:t>EaD</a:t>
            </a:r>
            <a:endParaRPr>
              <a:solidFill>
                <a:srgbClr val="666666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863800" y="4979275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Kanit Medium"/>
              <a:buChar char="●"/>
            </a:pPr>
            <a:r>
              <a:rPr lang="pt-BR" sz="2600">
                <a:solidFill>
                  <a:srgbClr val="666666"/>
                </a:solidFill>
                <a:latin typeface="Kanit Medium"/>
                <a:ea typeface="Kanit Medium"/>
                <a:cs typeface="Kanit Medium"/>
                <a:sym typeface="Kanit Medium"/>
              </a:rPr>
              <a:t>Híbrida</a:t>
            </a:r>
            <a:endParaRPr>
              <a:solidFill>
                <a:srgbClr val="666666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/>
          <p:nvPr/>
        </p:nvSpPr>
        <p:spPr>
          <a:xfrm>
            <a:off x="863800" y="470100"/>
            <a:ext cx="70404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EGPCE VIRTUAL</a:t>
            </a:r>
            <a:endParaRPr>
              <a:solidFill>
                <a:srgbClr val="3BA24B"/>
              </a:solidFill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7098850" y="2076638"/>
            <a:ext cx="3401400" cy="528900"/>
          </a:xfrm>
          <a:prstGeom prst="roundRect">
            <a:avLst>
              <a:gd fmla="val 16667" name="adj"/>
            </a:avLst>
          </a:prstGeom>
          <a:solidFill>
            <a:srgbClr val="EC8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escola.</a:t>
            </a:r>
            <a:r>
              <a:rPr b="1" lang="pt-BR" sz="25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egp.ce.gov.br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738800" y="3691675"/>
            <a:ext cx="48969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9307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666666"/>
                </a:solidFill>
                <a:latin typeface="Kanit"/>
                <a:ea typeface="Kanit"/>
                <a:cs typeface="Kanit"/>
                <a:sym typeface="Kanit"/>
              </a:rPr>
              <a:t>Plataforma de </a:t>
            </a:r>
            <a:r>
              <a:rPr lang="pt-BR" sz="2200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rPr>
              <a:t>acesso</a:t>
            </a:r>
            <a:r>
              <a:rPr lang="pt-BR" sz="2200">
                <a:solidFill>
                  <a:srgbClr val="666666"/>
                </a:solidFill>
                <a:latin typeface="Kanit"/>
                <a:ea typeface="Kanit"/>
                <a:cs typeface="Kanit"/>
                <a:sym typeface="Kanit"/>
              </a:rPr>
              <a:t> e </a:t>
            </a:r>
            <a:r>
              <a:rPr lang="pt-BR" sz="2200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rPr>
              <a:t>inscrição</a:t>
            </a:r>
            <a:r>
              <a:rPr lang="pt-BR" sz="2200">
                <a:solidFill>
                  <a:srgbClr val="666666"/>
                </a:solidFill>
                <a:latin typeface="Kanit"/>
                <a:ea typeface="Kanit"/>
                <a:cs typeface="Kanit"/>
                <a:sym typeface="Kanit"/>
              </a:rPr>
              <a:t> nas formações disponibilizadas pela EGPCE nas diversas modalidades.</a:t>
            </a:r>
            <a:endParaRPr sz="2200"/>
          </a:p>
        </p:txBody>
      </p:sp>
      <p:pic>
        <p:nvPicPr>
          <p:cNvPr id="155" name="Google Shape;15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2319" y="1847700"/>
            <a:ext cx="3129861" cy="161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8100" y="2757938"/>
            <a:ext cx="6022901" cy="252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/>
          <p:nvPr/>
        </p:nvSpPr>
        <p:spPr>
          <a:xfrm>
            <a:off x="1661500" y="2508300"/>
            <a:ext cx="51552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rgbClr val="666666"/>
                </a:solidFill>
                <a:latin typeface="Kanit"/>
                <a:ea typeface="Kanit"/>
                <a:cs typeface="Kanit"/>
                <a:sym typeface="Kanit"/>
              </a:rPr>
              <a:t>TRILHAS DE APRENDIZAGEM</a:t>
            </a:r>
            <a:endParaRPr sz="4800">
              <a:solidFill>
                <a:srgbClr val="666666"/>
              </a:solidFill>
            </a:endParaRPr>
          </a:p>
        </p:txBody>
      </p:sp>
      <p:pic>
        <p:nvPicPr>
          <p:cNvPr id="164" name="Google Shape;16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1300" y="1816999"/>
            <a:ext cx="3462625" cy="34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/>
          <p:nvPr/>
        </p:nvSpPr>
        <p:spPr>
          <a:xfrm>
            <a:off x="714700" y="2086850"/>
            <a:ext cx="2241600" cy="611100"/>
          </a:xfrm>
          <a:prstGeom prst="homePlate">
            <a:avLst>
              <a:gd fmla="val 50000" name="adj"/>
            </a:avLst>
          </a:prstGeom>
          <a:solidFill>
            <a:srgbClr val="61C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PARCERIA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863800" y="470100"/>
            <a:ext cx="74445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TRILHAS DE APRENDIZAGEM ENAP</a:t>
            </a:r>
            <a:endParaRPr>
              <a:solidFill>
                <a:srgbClr val="3BA24B"/>
              </a:solidFill>
            </a:endParaRPr>
          </a:p>
        </p:txBody>
      </p:sp>
      <p:pic>
        <p:nvPicPr>
          <p:cNvPr id="171" name="Google Shape;17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0775" y="1988182"/>
            <a:ext cx="1349125" cy="808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2650" y="1479877"/>
            <a:ext cx="4791951" cy="182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/>
          <p:nvPr/>
        </p:nvSpPr>
        <p:spPr>
          <a:xfrm>
            <a:off x="714700" y="3559525"/>
            <a:ext cx="2241600" cy="611100"/>
          </a:xfrm>
          <a:prstGeom prst="homePlate">
            <a:avLst>
              <a:gd fmla="val 50000" name="adj"/>
            </a:avLst>
          </a:prstGeom>
          <a:solidFill>
            <a:srgbClr val="61C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MODALIDADE</a:t>
            </a:r>
            <a:endParaRPr sz="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714800" y="5032200"/>
            <a:ext cx="2241600" cy="611100"/>
          </a:xfrm>
          <a:prstGeom prst="homePlate">
            <a:avLst>
              <a:gd fmla="val 50000" name="adj"/>
            </a:avLst>
          </a:prstGeom>
          <a:solidFill>
            <a:srgbClr val="61C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PÚBLICO-ALVO</a:t>
            </a:r>
            <a:endParaRPr sz="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3214300" y="3552675"/>
            <a:ext cx="50379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rPr>
              <a:t>Educação a Distância (EaD)</a:t>
            </a:r>
            <a:endParaRPr sz="2000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3200775" y="4971725"/>
            <a:ext cx="69306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rPr>
              <a:t>Lideranças e </a:t>
            </a:r>
            <a:r>
              <a:rPr lang="pt-BR" sz="2000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rPr>
              <a:t>Servidores Estaduais e Municipais do Ceará</a:t>
            </a:r>
            <a:endParaRPr sz="2000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1"/>
          <p:cNvGrpSpPr/>
          <p:nvPr/>
        </p:nvGrpSpPr>
        <p:grpSpPr>
          <a:xfrm>
            <a:off x="3595724" y="3985521"/>
            <a:ext cx="8258070" cy="923427"/>
            <a:chOff x="1995526" y="4214052"/>
            <a:chExt cx="8258070" cy="858123"/>
          </a:xfrm>
        </p:grpSpPr>
        <p:sp>
          <p:nvSpPr>
            <p:cNvPr id="184" name="Google Shape;184;p21"/>
            <p:cNvSpPr/>
            <p:nvPr/>
          </p:nvSpPr>
          <p:spPr>
            <a:xfrm>
              <a:off x="5156897" y="4214052"/>
              <a:ext cx="5096700" cy="858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85" name="Google Shape;185;p21"/>
            <p:cNvSpPr/>
            <p:nvPr/>
          </p:nvSpPr>
          <p:spPr>
            <a:xfrm flipH="1">
              <a:off x="2839375" y="4214099"/>
              <a:ext cx="2459100" cy="856800"/>
            </a:xfrm>
            <a:prstGeom prst="rect">
              <a:avLst/>
            </a:prstGeom>
            <a:solidFill>
              <a:srgbClr val="DE534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86" name="Google Shape;186;p21"/>
            <p:cNvSpPr/>
            <p:nvPr/>
          </p:nvSpPr>
          <p:spPr>
            <a:xfrm rot="-5400000">
              <a:off x="4464028" y="3696906"/>
              <a:ext cx="857786" cy="1892152"/>
            </a:xfrm>
            <a:prstGeom prst="flowChartOffpageConnector">
              <a:avLst/>
            </a:prstGeom>
            <a:solidFill>
              <a:srgbClr val="DE534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2918801" y="4317264"/>
              <a:ext cx="2587500" cy="66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FFFFF"/>
                  </a:solidFill>
                  <a:latin typeface="Kanit Medium"/>
                  <a:ea typeface="Kanit Medium"/>
                  <a:cs typeface="Kanit Medium"/>
                  <a:sym typeface="Kanit Medium"/>
                </a:rPr>
                <a:t>Gestão para Resultados</a:t>
              </a:r>
              <a:endParaRPr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1995526" y="4214099"/>
              <a:ext cx="920100" cy="856800"/>
            </a:xfrm>
            <a:prstGeom prst="rect">
              <a:avLst/>
            </a:prstGeom>
            <a:solidFill>
              <a:srgbClr val="DE534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3600">
                  <a:solidFill>
                    <a:srgbClr val="FFFFFF"/>
                  </a:solidFill>
                  <a:latin typeface="Kanit"/>
                  <a:ea typeface="Kanit"/>
                  <a:cs typeface="Kanit"/>
                  <a:sym typeface="Kanit"/>
                </a:rPr>
                <a:t>03</a:t>
              </a:r>
              <a:endParaRPr b="1" sz="36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5645687" y="4215675"/>
              <a:ext cx="41190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-38100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Kanit"/>
                <a:buChar char="●"/>
              </a:pPr>
              <a:r>
                <a:rPr lang="pt-BR" sz="1200">
                  <a:solidFill>
                    <a:srgbClr val="434343"/>
                  </a:solidFill>
                  <a:latin typeface="Kanit"/>
                  <a:ea typeface="Kanit"/>
                  <a:cs typeface="Kanit"/>
                  <a:sym typeface="Kanit"/>
                </a:rPr>
                <a:t>Atualização em Gestão Pública para Resultados</a:t>
              </a:r>
              <a:endParaRPr sz="1200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indent="-38100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Kanit"/>
                <a:buChar char="●"/>
              </a:pPr>
              <a:r>
                <a:rPr lang="pt-BR" sz="1200">
                  <a:solidFill>
                    <a:srgbClr val="434343"/>
                  </a:solidFill>
                  <a:latin typeface="Kanit"/>
                  <a:ea typeface="Kanit"/>
                  <a:cs typeface="Kanit"/>
                  <a:sym typeface="Kanit"/>
                </a:rPr>
                <a:t>Elaboração e Gestão de Indicadores na Gestão Pública</a:t>
              </a:r>
              <a:endParaRPr sz="1200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indent="-38100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Kanit"/>
                <a:buChar char="●"/>
              </a:pPr>
              <a:r>
                <a:rPr lang="pt-BR" sz="1200">
                  <a:solidFill>
                    <a:srgbClr val="434343"/>
                  </a:solidFill>
                  <a:latin typeface="Kanit"/>
                  <a:ea typeface="Kanit"/>
                  <a:cs typeface="Kanit"/>
                  <a:sym typeface="Kanit"/>
                </a:rPr>
                <a:t>Gestão por Processos com Foco em Riscos</a:t>
              </a:r>
              <a:r>
                <a:rPr lang="pt-BR" sz="1200">
                  <a:solidFill>
                    <a:srgbClr val="434343"/>
                  </a:solidFill>
                  <a:latin typeface="Kanit"/>
                  <a:ea typeface="Kanit"/>
                  <a:cs typeface="Kanit"/>
                  <a:sym typeface="Kanit"/>
                </a:rPr>
                <a:t> </a:t>
              </a:r>
              <a:endParaRPr sz="1200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pic>
        <p:nvPicPr>
          <p:cNvPr id="190" name="Google Shape;19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1"/>
          <p:cNvSpPr/>
          <p:nvPr/>
        </p:nvSpPr>
        <p:spPr>
          <a:xfrm>
            <a:off x="863800" y="470100"/>
            <a:ext cx="82317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TRILHAS DE APRENDIZAGEM EGPCE</a:t>
            </a:r>
            <a:endParaRPr>
              <a:solidFill>
                <a:srgbClr val="3BA24B"/>
              </a:solidFill>
            </a:endParaRPr>
          </a:p>
        </p:txBody>
      </p:sp>
      <p:grpSp>
        <p:nvGrpSpPr>
          <p:cNvPr id="193" name="Google Shape;193;p21"/>
          <p:cNvGrpSpPr/>
          <p:nvPr/>
        </p:nvGrpSpPr>
        <p:grpSpPr>
          <a:xfrm>
            <a:off x="3595725" y="4935392"/>
            <a:ext cx="8277149" cy="1000066"/>
            <a:chOff x="1995526" y="5087245"/>
            <a:chExt cx="8277149" cy="857984"/>
          </a:xfrm>
        </p:grpSpPr>
        <p:sp>
          <p:nvSpPr>
            <p:cNvPr id="194" name="Google Shape;194;p21"/>
            <p:cNvSpPr/>
            <p:nvPr/>
          </p:nvSpPr>
          <p:spPr>
            <a:xfrm>
              <a:off x="4766413" y="5087250"/>
              <a:ext cx="5506262" cy="85797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 flipH="1">
              <a:off x="2839375" y="5087254"/>
              <a:ext cx="2459100" cy="856800"/>
            </a:xfrm>
            <a:prstGeom prst="rect">
              <a:avLst/>
            </a:prstGeom>
            <a:solidFill>
              <a:srgbClr val="EDA12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 rot="-5400000">
              <a:off x="4464028" y="4570062"/>
              <a:ext cx="857786" cy="1892152"/>
            </a:xfrm>
            <a:prstGeom prst="flowChartOffpageConnector">
              <a:avLst/>
            </a:prstGeom>
            <a:solidFill>
              <a:srgbClr val="EDA12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2918800" y="5190425"/>
              <a:ext cx="2726700" cy="66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FFFFF"/>
                  </a:solidFill>
                  <a:latin typeface="Kanit Medium"/>
                  <a:ea typeface="Kanit Medium"/>
                  <a:cs typeface="Kanit Medium"/>
                  <a:sym typeface="Kanit Medium"/>
                </a:rPr>
                <a:t>Gestão de Projetos e Indicadores na Gestão Pública</a:t>
              </a:r>
              <a:endParaRPr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1995526" y="5087254"/>
              <a:ext cx="920100" cy="856800"/>
            </a:xfrm>
            <a:prstGeom prst="rect">
              <a:avLst/>
            </a:prstGeom>
            <a:solidFill>
              <a:srgbClr val="EDA12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3600">
                  <a:solidFill>
                    <a:srgbClr val="FFFFFF"/>
                  </a:solidFill>
                  <a:latin typeface="Kanit"/>
                  <a:ea typeface="Kanit"/>
                  <a:cs typeface="Kanit"/>
                  <a:sym typeface="Kanit"/>
                </a:rPr>
                <a:t>04</a:t>
              </a:r>
              <a:endParaRPr b="1" sz="36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5645687" y="5088825"/>
              <a:ext cx="4543886" cy="856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-38100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Kanit"/>
                <a:buChar char="●"/>
              </a:pPr>
              <a:r>
                <a:rPr lang="pt-BR" sz="1200">
                  <a:solidFill>
                    <a:srgbClr val="434343"/>
                  </a:solidFill>
                  <a:latin typeface="Kanit"/>
                  <a:ea typeface="Kanit"/>
                  <a:cs typeface="Kanit"/>
                  <a:sym typeface="Kanit"/>
                </a:rPr>
                <a:t>Guia Metodológico de Formulação de Agendas Estratégicas Setoriais</a:t>
              </a:r>
              <a:endParaRPr sz="1200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indent="-38100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Kanit"/>
                <a:buChar char="●"/>
              </a:pPr>
              <a:r>
                <a:rPr lang="pt-BR" sz="1200">
                  <a:solidFill>
                    <a:srgbClr val="434343"/>
                  </a:solidFill>
                  <a:latin typeface="Kanit"/>
                  <a:ea typeface="Kanit"/>
                  <a:cs typeface="Kanit"/>
                  <a:sym typeface="Kanit"/>
                </a:rPr>
                <a:t>Gestão de Projetos</a:t>
              </a:r>
              <a:endParaRPr sz="1200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indent="-38100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Kanit"/>
                <a:buChar char="●"/>
              </a:pPr>
              <a:r>
                <a:rPr lang="pt-BR" sz="1200">
                  <a:solidFill>
                    <a:srgbClr val="434343"/>
                  </a:solidFill>
                  <a:latin typeface="Kanit"/>
                  <a:ea typeface="Kanit"/>
                  <a:cs typeface="Kanit"/>
                  <a:sym typeface="Kanit"/>
                </a:rPr>
                <a:t>Elaboração e Gestão de Indicadores na Gestão Pública</a:t>
              </a:r>
              <a:endParaRPr sz="1200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200" name="Google Shape;200;p21"/>
          <p:cNvGrpSpPr/>
          <p:nvPr/>
        </p:nvGrpSpPr>
        <p:grpSpPr>
          <a:xfrm>
            <a:off x="3595726" y="3106339"/>
            <a:ext cx="8258070" cy="863937"/>
            <a:chOff x="1995526" y="3334939"/>
            <a:chExt cx="8258070" cy="863937"/>
          </a:xfrm>
        </p:grpSpPr>
        <p:sp>
          <p:nvSpPr>
            <p:cNvPr id="201" name="Google Shape;201;p21"/>
            <p:cNvSpPr/>
            <p:nvPr/>
          </p:nvSpPr>
          <p:spPr>
            <a:xfrm>
              <a:off x="5156897" y="3334939"/>
              <a:ext cx="5096700" cy="858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4766422" y="3340898"/>
              <a:ext cx="5096673" cy="85797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 flipH="1">
              <a:off x="2839336" y="3340908"/>
              <a:ext cx="2459139" cy="856779"/>
            </a:xfrm>
            <a:prstGeom prst="rect">
              <a:avLst/>
            </a:prstGeom>
            <a:solidFill>
              <a:srgbClr val="61C0C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 rot="-5400000">
              <a:off x="4464028" y="2823715"/>
              <a:ext cx="857786" cy="1892152"/>
            </a:xfrm>
            <a:prstGeom prst="flowChartOffpageConnector">
              <a:avLst/>
            </a:prstGeom>
            <a:solidFill>
              <a:srgbClr val="61C0C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2918801" y="3444073"/>
              <a:ext cx="2587500" cy="66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FFFFF"/>
                  </a:solidFill>
                  <a:latin typeface="Kanit Medium"/>
                  <a:ea typeface="Kanit Medium"/>
                  <a:cs typeface="Kanit Medium"/>
                  <a:sym typeface="Kanit Medium"/>
                </a:rPr>
                <a:t>Serviço Público e Sociedade</a:t>
              </a:r>
              <a:endParaRPr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1995526" y="3340908"/>
              <a:ext cx="920100" cy="856800"/>
            </a:xfrm>
            <a:prstGeom prst="rect">
              <a:avLst/>
            </a:prstGeom>
            <a:solidFill>
              <a:srgbClr val="61C0C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3600">
                  <a:solidFill>
                    <a:srgbClr val="FFFFFF"/>
                  </a:solidFill>
                  <a:latin typeface="Kanit"/>
                  <a:ea typeface="Kanit"/>
                  <a:cs typeface="Kanit"/>
                  <a:sym typeface="Kanit"/>
                </a:rPr>
                <a:t>02</a:t>
              </a:r>
              <a:endParaRPr b="1" sz="36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5645700" y="3342474"/>
              <a:ext cx="3961501" cy="856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-38100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Kanit"/>
                <a:buChar char="●"/>
              </a:pPr>
              <a:r>
                <a:rPr lang="pt-BR" sz="1200">
                  <a:solidFill>
                    <a:srgbClr val="434343"/>
                  </a:solidFill>
                  <a:latin typeface="Kanit"/>
                  <a:ea typeface="Kanit"/>
                  <a:cs typeface="Kanit"/>
                  <a:sym typeface="Kanit"/>
                </a:rPr>
                <a:t>Atendimento ao Público</a:t>
              </a:r>
              <a:endParaRPr sz="1200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indent="-38100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Kanit"/>
                <a:buChar char="●"/>
              </a:pPr>
              <a:r>
                <a:rPr lang="pt-BR" sz="1200">
                  <a:solidFill>
                    <a:srgbClr val="434343"/>
                  </a:solidFill>
                  <a:latin typeface="Kanit"/>
                  <a:ea typeface="Kanit"/>
                  <a:cs typeface="Kanit"/>
                  <a:sym typeface="Kanit"/>
                </a:rPr>
                <a:t>Ética e Serviço Público</a:t>
              </a:r>
              <a:endParaRPr sz="1200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indent="-38100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Kanit"/>
                <a:buChar char="●"/>
              </a:pPr>
              <a:r>
                <a:rPr lang="pt-BR" sz="1200">
                  <a:solidFill>
                    <a:srgbClr val="434343"/>
                  </a:solidFill>
                  <a:latin typeface="Kanit"/>
                  <a:ea typeface="Kanit"/>
                  <a:cs typeface="Kanit"/>
                  <a:sym typeface="Kanit"/>
                </a:rPr>
                <a:t>Controle Social</a:t>
              </a:r>
              <a:r>
                <a:rPr lang="pt-BR" sz="1200">
                  <a:solidFill>
                    <a:srgbClr val="434343"/>
                  </a:solidFill>
                  <a:latin typeface="Kanit"/>
                  <a:ea typeface="Kanit"/>
                  <a:cs typeface="Kanit"/>
                  <a:sym typeface="Kanit"/>
                </a:rPr>
                <a:t> </a:t>
              </a:r>
              <a:endParaRPr sz="1200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208" name="Google Shape;208;p21"/>
          <p:cNvGrpSpPr/>
          <p:nvPr/>
        </p:nvGrpSpPr>
        <p:grpSpPr>
          <a:xfrm>
            <a:off x="3595799" y="2239152"/>
            <a:ext cx="8258070" cy="858017"/>
            <a:chOff x="1995526" y="2467714"/>
            <a:chExt cx="8258070" cy="858017"/>
          </a:xfrm>
        </p:grpSpPr>
        <p:sp>
          <p:nvSpPr>
            <p:cNvPr id="209" name="Google Shape;209;p21"/>
            <p:cNvSpPr/>
            <p:nvPr/>
          </p:nvSpPr>
          <p:spPr>
            <a:xfrm>
              <a:off x="5156897" y="2467714"/>
              <a:ext cx="5096700" cy="858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Kanit"/>
                <a:ea typeface="Kanit"/>
                <a:cs typeface="Kanit"/>
                <a:sym typeface="Kanit"/>
              </a:endParaRPr>
            </a:p>
          </p:txBody>
        </p:sp>
        <p:grpSp>
          <p:nvGrpSpPr>
            <p:cNvPr id="210" name="Google Shape;210;p21"/>
            <p:cNvGrpSpPr/>
            <p:nvPr/>
          </p:nvGrpSpPr>
          <p:grpSpPr>
            <a:xfrm>
              <a:off x="1995526" y="2467753"/>
              <a:ext cx="7867568" cy="857979"/>
              <a:chOff x="1650151" y="2322568"/>
              <a:chExt cx="5900824" cy="643500"/>
            </a:xfrm>
          </p:grpSpPr>
          <p:sp>
            <p:nvSpPr>
              <p:cNvPr id="211" name="Google Shape;211;p21"/>
              <p:cNvSpPr/>
              <p:nvPr/>
            </p:nvSpPr>
            <p:spPr>
              <a:xfrm>
                <a:off x="3728375" y="2322568"/>
                <a:ext cx="3822600" cy="6435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Kanit"/>
                  <a:ea typeface="Kanit"/>
                  <a:cs typeface="Kanit"/>
                  <a:sym typeface="Kanit"/>
                </a:endParaRPr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flipH="1">
                <a:off x="2283025" y="2322575"/>
                <a:ext cx="1844400" cy="642600"/>
              </a:xfrm>
              <a:prstGeom prst="rect">
                <a:avLst/>
              </a:prstGeom>
              <a:solidFill>
                <a:srgbClr val="34877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Kanit"/>
                  <a:ea typeface="Kanit"/>
                  <a:cs typeface="Kanit"/>
                  <a:sym typeface="Kanit"/>
                </a:endParaRPr>
              </a:p>
            </p:txBody>
          </p:sp>
          <p:sp>
            <p:nvSpPr>
              <p:cNvPr id="213" name="Google Shape;213;p21"/>
              <p:cNvSpPr/>
              <p:nvPr/>
            </p:nvSpPr>
            <p:spPr>
              <a:xfrm rot="-5400000">
                <a:off x="3501574" y="1934671"/>
                <a:ext cx="643356" cy="1419149"/>
              </a:xfrm>
              <a:prstGeom prst="flowChartOffpageConnector">
                <a:avLst/>
              </a:prstGeom>
              <a:solidFill>
                <a:srgbClr val="34877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Kanit"/>
                  <a:ea typeface="Kanit"/>
                  <a:cs typeface="Kanit"/>
                  <a:sym typeface="Kanit"/>
                </a:endParaRPr>
              </a:p>
            </p:txBody>
          </p:sp>
          <p:sp>
            <p:nvSpPr>
              <p:cNvPr id="214" name="Google Shape;214;p21"/>
              <p:cNvSpPr/>
              <p:nvPr/>
            </p:nvSpPr>
            <p:spPr>
              <a:xfrm>
                <a:off x="2342625" y="2399951"/>
                <a:ext cx="19407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>
                    <a:solidFill>
                      <a:srgbClr val="FFFFFF"/>
                    </a:solidFill>
                    <a:latin typeface="Kanit Medium"/>
                    <a:ea typeface="Kanit Medium"/>
                    <a:cs typeface="Kanit Medium"/>
                    <a:sym typeface="Kanit Medium"/>
                  </a:rPr>
                  <a:t>Liderança e Gestão de Equipes</a:t>
                </a:r>
                <a:endParaRPr>
                  <a:solidFill>
                    <a:srgbClr val="FFFFFF"/>
                  </a:solidFill>
                  <a:latin typeface="Kanit"/>
                  <a:ea typeface="Kanit"/>
                  <a:cs typeface="Kanit"/>
                  <a:sym typeface="Kanit"/>
                </a:endParaRPr>
              </a:p>
            </p:txBody>
          </p:sp>
          <p:sp>
            <p:nvSpPr>
              <p:cNvPr id="215" name="Google Shape;215;p21"/>
              <p:cNvSpPr/>
              <p:nvPr/>
            </p:nvSpPr>
            <p:spPr>
              <a:xfrm>
                <a:off x="1650151" y="2322575"/>
                <a:ext cx="690000" cy="642600"/>
              </a:xfrm>
              <a:prstGeom prst="rect">
                <a:avLst/>
              </a:prstGeom>
              <a:solidFill>
                <a:srgbClr val="1F887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3600">
                    <a:solidFill>
                      <a:srgbClr val="FFFFFF"/>
                    </a:solidFill>
                    <a:latin typeface="Kanit"/>
                    <a:ea typeface="Kanit"/>
                    <a:cs typeface="Kanit"/>
                    <a:sym typeface="Kanit"/>
                  </a:rPr>
                  <a:t>01</a:t>
                </a:r>
                <a:endParaRPr b="1" sz="3600">
                  <a:solidFill>
                    <a:srgbClr val="FFFFFF"/>
                  </a:solidFill>
                  <a:latin typeface="Kanit"/>
                  <a:ea typeface="Kanit"/>
                  <a:cs typeface="Kanit"/>
                  <a:sym typeface="Kanit"/>
                </a:endParaRPr>
              </a:p>
            </p:txBody>
          </p:sp>
          <p:sp>
            <p:nvSpPr>
              <p:cNvPr id="216" name="Google Shape;216;p21"/>
              <p:cNvSpPr/>
              <p:nvPr/>
            </p:nvSpPr>
            <p:spPr>
              <a:xfrm>
                <a:off x="4387850" y="2323750"/>
                <a:ext cx="2971200" cy="6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-381000" lvl="0" marL="6096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200"/>
                  <a:buFont typeface="Kanit"/>
                  <a:buChar char="●"/>
                </a:pPr>
                <a:r>
                  <a:rPr lang="pt-BR" sz="1200">
                    <a:solidFill>
                      <a:srgbClr val="434343"/>
                    </a:solidFill>
                    <a:latin typeface="Kanit"/>
                    <a:ea typeface="Kanit"/>
                    <a:cs typeface="Kanit"/>
                    <a:sym typeface="Kanit"/>
                  </a:rPr>
                  <a:t>Inteligência Emocional e Trabalho em Equipe</a:t>
                </a:r>
                <a:endParaRPr sz="1200">
                  <a:solidFill>
                    <a:srgbClr val="434343"/>
                  </a:solidFill>
                  <a:latin typeface="Kanit"/>
                  <a:ea typeface="Kanit"/>
                  <a:cs typeface="Kanit"/>
                  <a:sym typeface="Kanit"/>
                </a:endParaRPr>
              </a:p>
              <a:p>
                <a:pPr indent="-381000" lvl="0" marL="6096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200"/>
                  <a:buFont typeface="Kanit"/>
                  <a:buChar char="●"/>
                </a:pPr>
                <a:r>
                  <a:rPr lang="pt-BR" sz="1200">
                    <a:solidFill>
                      <a:srgbClr val="434343"/>
                    </a:solidFill>
                    <a:latin typeface="Kanit"/>
                    <a:ea typeface="Kanit"/>
                    <a:cs typeface="Kanit"/>
                    <a:sym typeface="Kanit"/>
                  </a:rPr>
                  <a:t>Técnica de Negociação de Conflitos</a:t>
                </a:r>
                <a:endParaRPr sz="1200">
                  <a:solidFill>
                    <a:srgbClr val="434343"/>
                  </a:solidFill>
                  <a:latin typeface="Kanit"/>
                  <a:ea typeface="Kanit"/>
                  <a:cs typeface="Kanit"/>
                  <a:sym typeface="Kanit"/>
                </a:endParaRPr>
              </a:p>
              <a:p>
                <a:pPr indent="-381000" lvl="0" marL="6096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200"/>
                  <a:buFont typeface="Kanit"/>
                  <a:buChar char="●"/>
                </a:pPr>
                <a:r>
                  <a:rPr lang="pt-BR" sz="1200">
                    <a:solidFill>
                      <a:srgbClr val="434343"/>
                    </a:solidFill>
                    <a:latin typeface="Kanit"/>
                    <a:ea typeface="Kanit"/>
                    <a:cs typeface="Kanit"/>
                    <a:sym typeface="Kanit"/>
                  </a:rPr>
                  <a:t>Gestão do Tempo</a:t>
                </a:r>
                <a:endParaRPr sz="1200">
                  <a:solidFill>
                    <a:srgbClr val="434343"/>
                  </a:solidFill>
                  <a:latin typeface="Kanit"/>
                  <a:ea typeface="Kanit"/>
                  <a:cs typeface="Kanit"/>
                  <a:sym typeface="Kanit"/>
                </a:endParaRPr>
              </a:p>
            </p:txBody>
          </p:sp>
        </p:grpSp>
      </p:grpSp>
      <p:sp>
        <p:nvSpPr>
          <p:cNvPr id="217" name="Google Shape;217;p21"/>
          <p:cNvSpPr/>
          <p:nvPr/>
        </p:nvSpPr>
        <p:spPr>
          <a:xfrm>
            <a:off x="940000" y="1460225"/>
            <a:ext cx="1653600" cy="425100"/>
          </a:xfrm>
          <a:prstGeom prst="homePlate">
            <a:avLst>
              <a:gd fmla="val 50000" name="adj"/>
            </a:avLst>
          </a:prstGeom>
          <a:solidFill>
            <a:srgbClr val="61C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MODALIDADE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2746000" y="1498325"/>
            <a:ext cx="31194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rPr>
              <a:t>Educação a Distância (EaD)</a:t>
            </a:r>
            <a:endParaRPr sz="1900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219" name="Google Shape;21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986" y="2162950"/>
            <a:ext cx="2737938" cy="369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