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5"/>
  </p:notesMasterIdLst>
  <p:sldIdLst>
    <p:sldId id="256" r:id="rId2"/>
    <p:sldId id="259" r:id="rId3"/>
    <p:sldId id="291" r:id="rId4"/>
    <p:sldId id="262" r:id="rId5"/>
    <p:sldId id="263" r:id="rId6"/>
    <p:sldId id="265" r:id="rId7"/>
    <p:sldId id="281" r:id="rId8"/>
    <p:sldId id="264" r:id="rId9"/>
    <p:sldId id="278" r:id="rId10"/>
    <p:sldId id="288" r:id="rId11"/>
    <p:sldId id="289" r:id="rId12"/>
    <p:sldId id="266" r:id="rId13"/>
    <p:sldId id="267" r:id="rId14"/>
    <p:sldId id="268" r:id="rId15"/>
    <p:sldId id="270" r:id="rId16"/>
    <p:sldId id="271" r:id="rId17"/>
    <p:sldId id="272" r:id="rId18"/>
    <p:sldId id="311" r:id="rId19"/>
    <p:sldId id="312" r:id="rId20"/>
    <p:sldId id="313" r:id="rId21"/>
    <p:sldId id="269" r:id="rId22"/>
    <p:sldId id="273" r:id="rId23"/>
    <p:sldId id="274" r:id="rId24"/>
    <p:sldId id="275" r:id="rId25"/>
    <p:sldId id="276" r:id="rId26"/>
    <p:sldId id="277" r:id="rId27"/>
    <p:sldId id="279" r:id="rId28"/>
    <p:sldId id="280" r:id="rId29"/>
    <p:sldId id="282" r:id="rId30"/>
    <p:sldId id="283" r:id="rId31"/>
    <p:sldId id="286" r:id="rId32"/>
    <p:sldId id="287" r:id="rId33"/>
    <p:sldId id="284" r:id="rId34"/>
    <p:sldId id="285" r:id="rId35"/>
    <p:sldId id="290" r:id="rId36"/>
    <p:sldId id="292" r:id="rId37"/>
    <p:sldId id="293" r:id="rId38"/>
    <p:sldId id="300" r:id="rId39"/>
    <p:sldId id="301" r:id="rId40"/>
    <p:sldId id="302" r:id="rId41"/>
    <p:sldId id="303" r:id="rId42"/>
    <p:sldId id="306" r:id="rId43"/>
    <p:sldId id="304" r:id="rId44"/>
    <p:sldId id="307" r:id="rId45"/>
    <p:sldId id="308" r:id="rId46"/>
    <p:sldId id="305" r:id="rId47"/>
    <p:sldId id="309" r:id="rId48"/>
    <p:sldId id="296" r:id="rId49"/>
    <p:sldId id="299" r:id="rId50"/>
    <p:sldId id="310" r:id="rId51"/>
    <p:sldId id="297" r:id="rId52"/>
    <p:sldId id="295" r:id="rId53"/>
    <p:sldId id="261"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Liberation Sans" panose="020B0604020202020204" pitchFamily="34" charset="0"/>
      <p:regular r:id="rId60"/>
      <p:bold r:id="rId61"/>
      <p:italic r:id="rId62"/>
      <p:boldItalic r:id="rId63"/>
    </p:embeddedFont>
    <p:embeddedFont>
      <p:font typeface="Kanit" panose="020B0604020202020204" charset="-34"/>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747775"/>
          </p15:clr>
        </p15:guide>
        <p15:guide id="2" pos="3840">
          <p15:clr>
            <a:srgbClr val="747775"/>
          </p15:clr>
        </p15:guide>
        <p15:guide id="3" pos="544">
          <p15:clr>
            <a:srgbClr val="747775"/>
          </p15:clr>
        </p15:guide>
        <p15:guide id="4" pos="7136">
          <p15:clr>
            <a:srgbClr val="747775"/>
          </p15:clr>
        </p15:guide>
        <p15:guide id="5" orient="horz" pos="144">
          <p15:clr>
            <a:srgbClr val="747775"/>
          </p15:clr>
        </p15:guide>
        <p15:guide id="6" orient="horz" pos="562">
          <p15:clr>
            <a:srgbClr val="747775"/>
          </p15:clr>
        </p15:guide>
        <p15:guide id="7" orient="horz" pos="96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24"/>
      </p:cViewPr>
      <p:guideLst>
        <p:guide orient="horz" pos="2160"/>
        <p:guide orient="horz" pos="144"/>
        <p:guide orient="horz" pos="562"/>
        <p:guide orient="horz" pos="964"/>
        <p:guide pos="3840"/>
        <p:guide pos="544"/>
        <p:guide pos="7136"/>
      </p:guideLst>
    </p:cSldViewPr>
  </p:slideViewPr>
  <p:notesTextViewPr>
    <p:cViewPr>
      <p:scale>
        <a:sx n="1" d="1"/>
        <a:sy n="1" d="1"/>
      </p:scale>
      <p:origin x="0" y="0"/>
    </p:cViewPr>
  </p:notesTextViewPr>
  <p:sorterViewPr>
    <p:cViewPr>
      <p:scale>
        <a:sx n="90" d="100"/>
        <a:sy n="90" d="100"/>
      </p:scale>
      <p:origin x="0" y="13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96111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47d5d90f6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547d5d90f6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2547d5d90f6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47d5d90f6_0_1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2547d5d90f6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547d5d90f6_0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2547d5d90f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eprevcom.com.br/contato/"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hyperlink" Target="https://ceprevcom.com.br/" TargetMode="External"/><Relationship Id="rId5" Type="http://schemas.openxmlformats.org/officeDocument/2006/relationships/hyperlink" Target="https://www.cearaprev.ce.gov.br/" TargetMode="Externa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a:stretch/>
        </p:blipFill>
        <p:spPr>
          <a:xfrm>
            <a:off x="-65477" y="-23784"/>
            <a:ext cx="12271598" cy="6905569"/>
          </a:xfrm>
          <a:prstGeom prst="rect">
            <a:avLst/>
          </a:prstGeom>
          <a:noFill/>
          <a:ln>
            <a:noFill/>
          </a:ln>
        </p:spPr>
      </p:pic>
      <p:sp>
        <p:nvSpPr>
          <p:cNvPr id="90" name="Google Shape;90;p13"/>
          <p:cNvSpPr txBox="1"/>
          <p:nvPr/>
        </p:nvSpPr>
        <p:spPr>
          <a:xfrm>
            <a:off x="7853820" y="1991636"/>
            <a:ext cx="4008328" cy="13233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t-BR" sz="4000" b="1" i="0" u="none" strike="noStrike" cap="none" dirty="0" smtClean="0">
                <a:solidFill>
                  <a:schemeClr val="lt1"/>
                </a:solidFill>
                <a:latin typeface="Kanit"/>
                <a:ea typeface="Kanit"/>
                <a:cs typeface="Kanit"/>
                <a:sym typeface="Kanit"/>
              </a:rPr>
              <a:t>Reforma da Previdência </a:t>
            </a:r>
            <a:endParaRPr sz="4000" dirty="0"/>
          </a:p>
        </p:txBody>
      </p:sp>
      <p:pic>
        <p:nvPicPr>
          <p:cNvPr id="92" name="Google Shape;92;p13"/>
          <p:cNvPicPr preferRelativeResize="0"/>
          <p:nvPr/>
        </p:nvPicPr>
        <p:blipFill>
          <a:blip r:embed="rId4">
            <a:alphaModFix/>
          </a:blip>
          <a:stretch>
            <a:fillRect/>
          </a:stretch>
        </p:blipFill>
        <p:spPr>
          <a:xfrm>
            <a:off x="737525" y="1868810"/>
            <a:ext cx="6312801" cy="2404299"/>
          </a:xfrm>
          <a:prstGeom prst="rect">
            <a:avLst/>
          </a:prstGeom>
          <a:noFill/>
          <a:ln>
            <a:noFill/>
          </a:ln>
        </p:spPr>
      </p:pic>
      <p:sp>
        <p:nvSpPr>
          <p:cNvPr id="5" name="Google Shape;90;p13"/>
          <p:cNvSpPr txBox="1"/>
          <p:nvPr/>
        </p:nvSpPr>
        <p:spPr>
          <a:xfrm>
            <a:off x="9754173" y="3899429"/>
            <a:ext cx="2091238" cy="40006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pt-BR" sz="2000" b="1" i="0" u="none" strike="noStrike" cap="none" dirty="0" smtClean="0">
                <a:solidFill>
                  <a:schemeClr val="lt1"/>
                </a:solidFill>
                <a:latin typeface="Kanit"/>
                <a:ea typeface="Kanit"/>
                <a:cs typeface="Kanit"/>
                <a:sym typeface="Kanit"/>
              </a:rPr>
              <a:t>Kelly Holanda</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1112791" y="529983"/>
            <a:ext cx="9246234" cy="970149"/>
          </a:xfrm>
          <a:prstGeom prst="rect">
            <a:avLst/>
          </a:prstGeom>
          <a:noFill/>
          <a:ln>
            <a:noFill/>
          </a:ln>
        </p:spPr>
        <p:txBody>
          <a:bodyPr spcFirstLastPara="1" wrap="square" lIns="91425" tIns="45700" rIns="91425" bIns="45700" anchor="t" anchorCtr="0">
            <a:noAutofit/>
          </a:bodyPr>
          <a:lstStyle/>
          <a:p>
            <a:pPr algn="just"/>
            <a:r>
              <a:rPr lang="pt-BR" sz="2400" b="1" dirty="0">
                <a:solidFill>
                  <a:srgbClr val="2D704F"/>
                </a:solidFill>
                <a:latin typeface="Kanit"/>
                <a:ea typeface="Kanit"/>
                <a:cs typeface="Kanit"/>
                <a:sym typeface="Kanit"/>
              </a:rPr>
              <a:t>Principais Mudanças para os RPPS </a:t>
            </a:r>
            <a:r>
              <a:rPr lang="pt-BR" sz="2400" b="1" dirty="0" smtClean="0">
                <a:solidFill>
                  <a:srgbClr val="2D704F"/>
                </a:solidFill>
                <a:latin typeface="Kanit"/>
                <a:ea typeface="Kanit"/>
                <a:cs typeface="Kanit"/>
                <a:sym typeface="Kanit"/>
              </a:rPr>
              <a:t>Promovidas pela Emenda </a:t>
            </a:r>
            <a:r>
              <a:rPr lang="pt-BR" sz="2400" b="1" dirty="0">
                <a:solidFill>
                  <a:srgbClr val="2D704F"/>
                </a:solidFill>
                <a:latin typeface="Kanit"/>
                <a:ea typeface="Kanit"/>
                <a:cs typeface="Kanit"/>
                <a:sym typeface="Kanit"/>
              </a:rPr>
              <a:t>Constitucional Nº </a:t>
            </a:r>
            <a:r>
              <a:rPr lang="pt-BR" sz="2400" b="1" dirty="0" smtClean="0">
                <a:solidFill>
                  <a:srgbClr val="2D704F"/>
                </a:solidFill>
                <a:latin typeface="Kanit"/>
                <a:ea typeface="Kanit"/>
                <a:cs typeface="Kanit"/>
                <a:sym typeface="Kanit"/>
              </a:rPr>
              <a:t>103/2019</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1603333"/>
            <a:ext cx="9972743" cy="4444516"/>
          </a:xfrm>
          <a:prstGeom prst="rect">
            <a:avLst/>
          </a:prstGeom>
          <a:noFill/>
          <a:ln>
            <a:noFill/>
          </a:ln>
        </p:spPr>
        <p:txBody>
          <a:bodyPr spcFirstLastPara="1" wrap="square" lIns="91425" tIns="45700" rIns="91425" bIns="45700" anchor="t" anchorCtr="0">
            <a:noAutofit/>
          </a:bodyPr>
          <a:lstStyle/>
          <a:p>
            <a:pPr marL="342900" lvl="0" indent="-342900" algn="just">
              <a:buFont typeface="Wingdings" panose="05000000000000000000" pitchFamily="2" charset="2"/>
              <a:buChar char="Ø"/>
            </a:pPr>
            <a:r>
              <a:rPr lang="pt-BR" sz="2000" b="1" dirty="0" smtClean="0">
                <a:solidFill>
                  <a:srgbClr val="3F3F3F"/>
                </a:solidFill>
                <a:latin typeface="Kanit"/>
                <a:ea typeface="Kanit"/>
                <a:cs typeface="Kanit"/>
                <a:sym typeface="Kanit"/>
              </a:rPr>
              <a:t>Idade mínima para aposentadoria:</a:t>
            </a:r>
            <a:r>
              <a:rPr lang="pt-BR" sz="2000" dirty="0" smtClean="0">
                <a:solidFill>
                  <a:srgbClr val="3F3F3F"/>
                </a:solidFill>
                <a:latin typeface="Kanit"/>
                <a:ea typeface="Kanit"/>
                <a:cs typeface="Kanit"/>
                <a:sym typeface="Kanit"/>
              </a:rPr>
              <a:t> </a:t>
            </a:r>
            <a:r>
              <a:rPr lang="pt-BR" sz="2000" dirty="0">
                <a:solidFill>
                  <a:srgbClr val="3F3F3F"/>
                </a:solidFill>
                <a:latin typeface="Kanit"/>
                <a:ea typeface="Kanit"/>
                <a:cs typeface="Kanit"/>
                <a:sym typeface="Kanit"/>
              </a:rPr>
              <a:t>65 anos para homens e 62 anos para mulheres, segundo a </a:t>
            </a:r>
            <a:r>
              <a:rPr lang="pt-BR" sz="2000" dirty="0" smtClean="0">
                <a:solidFill>
                  <a:srgbClr val="3F3F3F"/>
                </a:solidFill>
                <a:latin typeface="Kanit"/>
                <a:ea typeface="Kanit"/>
                <a:cs typeface="Kanit"/>
                <a:sym typeface="Kanit"/>
              </a:rPr>
              <a:t>regra geral;</a:t>
            </a:r>
          </a:p>
          <a:p>
            <a:pPr marL="342900" lvl="0" indent="-342900" algn="just">
              <a:buFont typeface="Wingdings" panose="05000000000000000000" pitchFamily="2" charset="2"/>
              <a:buChar char="Ø"/>
            </a:pPr>
            <a:endParaRPr lang="pt-BR" sz="2000" dirty="0">
              <a:solidFill>
                <a:srgbClr val="3F3F3F"/>
              </a:solidFill>
              <a:latin typeface="Kanit"/>
              <a:ea typeface="Kanit"/>
              <a:cs typeface="Kanit"/>
              <a:sym typeface="Kanit"/>
            </a:endParaRPr>
          </a:p>
          <a:p>
            <a:pPr marL="342900" lvl="0" indent="-342900" algn="just">
              <a:buFont typeface="Wingdings" panose="05000000000000000000" pitchFamily="2" charset="2"/>
              <a:buChar char="Ø"/>
            </a:pPr>
            <a:r>
              <a:rPr lang="pt-BR" sz="2000" b="1" dirty="0" smtClean="0">
                <a:solidFill>
                  <a:srgbClr val="3F3F3F"/>
                </a:solidFill>
                <a:latin typeface="Kanit"/>
                <a:ea typeface="Kanit"/>
                <a:cs typeface="Kanit"/>
                <a:sym typeface="Kanit"/>
              </a:rPr>
              <a:t>Tempo </a:t>
            </a:r>
            <a:r>
              <a:rPr lang="pt-BR" sz="2000" b="1" dirty="0">
                <a:solidFill>
                  <a:srgbClr val="3F3F3F"/>
                </a:solidFill>
                <a:latin typeface="Kanit"/>
                <a:ea typeface="Kanit"/>
                <a:cs typeface="Kanit"/>
                <a:sym typeface="Kanit"/>
              </a:rPr>
              <a:t>mínimo de contribuição e regras de </a:t>
            </a:r>
            <a:r>
              <a:rPr lang="pt-BR" sz="2000" b="1" dirty="0" smtClean="0">
                <a:solidFill>
                  <a:srgbClr val="3F3F3F"/>
                </a:solidFill>
                <a:latin typeface="Kanit"/>
                <a:ea typeface="Kanit"/>
                <a:cs typeface="Kanit"/>
                <a:sym typeface="Kanit"/>
              </a:rPr>
              <a:t>transição</a:t>
            </a:r>
            <a:r>
              <a:rPr lang="pt-BR" sz="2000" dirty="0" smtClean="0">
                <a:solidFill>
                  <a:srgbClr val="3F3F3F"/>
                </a:solidFill>
                <a:latin typeface="Kanit"/>
                <a:ea typeface="Kanit"/>
                <a:cs typeface="Kanit"/>
                <a:sym typeface="Kanit"/>
              </a:rPr>
              <a:t>;</a:t>
            </a:r>
          </a:p>
          <a:p>
            <a:pPr marL="342900" lvl="0" indent="-342900" algn="just">
              <a:buFont typeface="Wingdings" panose="05000000000000000000" pitchFamily="2" charset="2"/>
              <a:buChar char="Ø"/>
            </a:pPr>
            <a:endParaRPr lang="pt-BR" sz="2000" dirty="0">
              <a:solidFill>
                <a:srgbClr val="3F3F3F"/>
              </a:solidFill>
              <a:latin typeface="Kanit"/>
              <a:ea typeface="Kanit"/>
              <a:cs typeface="Kanit"/>
              <a:sym typeface="Kanit"/>
            </a:endParaRPr>
          </a:p>
          <a:p>
            <a:pPr marL="342900" lvl="0" indent="-342900" algn="just">
              <a:buFont typeface="Wingdings" panose="05000000000000000000" pitchFamily="2" charset="2"/>
              <a:buChar char="Ø"/>
            </a:pPr>
            <a:r>
              <a:rPr lang="pt-BR" sz="2000" b="1" dirty="0" smtClean="0">
                <a:solidFill>
                  <a:srgbClr val="3F3F3F"/>
                </a:solidFill>
                <a:latin typeface="Kanit"/>
                <a:ea typeface="Kanit"/>
                <a:cs typeface="Kanit"/>
                <a:sym typeface="Kanit"/>
              </a:rPr>
              <a:t>Alíquota </a:t>
            </a:r>
            <a:r>
              <a:rPr lang="pt-BR" sz="2000" b="1" dirty="0">
                <a:solidFill>
                  <a:srgbClr val="3F3F3F"/>
                </a:solidFill>
                <a:latin typeface="Kanit"/>
                <a:ea typeface="Kanit"/>
                <a:cs typeface="Kanit"/>
                <a:sym typeface="Kanit"/>
              </a:rPr>
              <a:t>previdenciária mínima:</a:t>
            </a:r>
            <a:r>
              <a:rPr lang="pt-BR" sz="2000" dirty="0">
                <a:solidFill>
                  <a:srgbClr val="3F3F3F"/>
                </a:solidFill>
                <a:latin typeface="Kanit"/>
                <a:ea typeface="Kanit"/>
                <a:cs typeface="Kanit"/>
                <a:sym typeface="Kanit"/>
              </a:rPr>
              <a:t> </a:t>
            </a:r>
            <a:r>
              <a:rPr lang="pt-BR" sz="2000" dirty="0" smtClean="0">
                <a:solidFill>
                  <a:srgbClr val="3F3F3F"/>
                </a:solidFill>
                <a:latin typeface="Kanit"/>
                <a:ea typeface="Kanit"/>
                <a:cs typeface="Kanit"/>
                <a:sym typeface="Kanit"/>
              </a:rPr>
              <a:t>14% ou a alíquota progressiva </a:t>
            </a:r>
            <a:r>
              <a:rPr lang="pt-BR" sz="2000" dirty="0">
                <a:solidFill>
                  <a:srgbClr val="3F3F3F"/>
                </a:solidFill>
                <a:latin typeface="Kanit"/>
                <a:ea typeface="Kanit"/>
                <a:cs typeface="Kanit"/>
                <a:sym typeface="Kanit"/>
              </a:rPr>
              <a:t>adotada pela União (7,5% a 22</a:t>
            </a:r>
            <a:r>
              <a:rPr lang="pt-BR" sz="2000" dirty="0" smtClean="0">
                <a:solidFill>
                  <a:srgbClr val="3F3F3F"/>
                </a:solidFill>
                <a:latin typeface="Kanit"/>
                <a:ea typeface="Kanit"/>
                <a:cs typeface="Kanit"/>
                <a:sym typeface="Kanit"/>
              </a:rPr>
              <a:t>%);</a:t>
            </a:r>
          </a:p>
          <a:p>
            <a:pPr marL="342900" lvl="0" indent="-342900" algn="just">
              <a:buFont typeface="Wingdings" panose="05000000000000000000" pitchFamily="2" charset="2"/>
              <a:buChar char="Ø"/>
            </a:pPr>
            <a:endParaRPr lang="pt-BR" sz="2000" dirty="0">
              <a:solidFill>
                <a:srgbClr val="3F3F3F"/>
              </a:solidFill>
              <a:latin typeface="Kanit"/>
              <a:ea typeface="Kanit"/>
              <a:cs typeface="Kanit"/>
              <a:sym typeface="Kanit"/>
            </a:endParaRPr>
          </a:p>
          <a:p>
            <a:pPr marL="342900" lvl="0" indent="-342900" algn="just">
              <a:buFont typeface="Wingdings" panose="05000000000000000000" pitchFamily="2" charset="2"/>
              <a:buChar char="Ø"/>
            </a:pPr>
            <a:r>
              <a:rPr lang="pt-BR" sz="2000" b="1" dirty="0" smtClean="0">
                <a:solidFill>
                  <a:srgbClr val="3F3F3F"/>
                </a:solidFill>
                <a:latin typeface="Kanit"/>
                <a:ea typeface="Kanit"/>
                <a:cs typeface="Kanit"/>
                <a:sym typeface="Kanit"/>
              </a:rPr>
              <a:t>Contribuição dos aposentados e pensionistas:</a:t>
            </a:r>
            <a:r>
              <a:rPr lang="pt-BR" sz="2000" dirty="0" smtClean="0">
                <a:solidFill>
                  <a:srgbClr val="3F3F3F"/>
                </a:solidFill>
                <a:latin typeface="Kanit"/>
                <a:ea typeface="Kanit"/>
                <a:cs typeface="Kanit"/>
                <a:sym typeface="Kanit"/>
              </a:rPr>
              <a:t> pode incidir sobre o valor dos proventos que supere o salário-mínimo;</a:t>
            </a:r>
          </a:p>
          <a:p>
            <a:pPr marL="342900" lvl="0" indent="-342900" algn="just">
              <a:buFont typeface="Wingdings" panose="05000000000000000000" pitchFamily="2" charset="2"/>
              <a:buChar char="Ø"/>
            </a:pPr>
            <a:endParaRPr lang="pt-BR" sz="2000" dirty="0">
              <a:solidFill>
                <a:srgbClr val="3F3F3F"/>
              </a:solidFill>
              <a:latin typeface="Kanit"/>
              <a:ea typeface="Kanit"/>
              <a:cs typeface="Kanit"/>
              <a:sym typeface="Kanit"/>
            </a:endParaRPr>
          </a:p>
          <a:p>
            <a:pPr marL="342900" lvl="0" indent="-342900" algn="just">
              <a:buFont typeface="Wingdings" panose="05000000000000000000" pitchFamily="2" charset="2"/>
              <a:buChar char="Ø"/>
            </a:pPr>
            <a:r>
              <a:rPr lang="pt-BR" sz="2000" b="1" dirty="0" smtClean="0">
                <a:solidFill>
                  <a:srgbClr val="3F3F3F"/>
                </a:solidFill>
                <a:latin typeface="Kanit"/>
                <a:ea typeface="Kanit"/>
                <a:cs typeface="Kanit"/>
                <a:sym typeface="Kanit"/>
              </a:rPr>
              <a:t>Instituição do Regime de Previdência Complementar pelos entes com RPPS:</a:t>
            </a:r>
            <a:r>
              <a:rPr lang="pt-BR" sz="2000" dirty="0" smtClean="0">
                <a:solidFill>
                  <a:srgbClr val="3F3F3F"/>
                </a:solidFill>
                <a:latin typeface="Kanit"/>
                <a:ea typeface="Kanit"/>
                <a:cs typeface="Kanit"/>
                <a:sym typeface="Kanit"/>
              </a:rPr>
              <a:t> prazo máximo de 2 anos a partir da data de entrada em vigor da </a:t>
            </a:r>
            <a:r>
              <a:rPr lang="pt-BR" sz="2000" dirty="0">
                <a:solidFill>
                  <a:srgbClr val="3F3F3F"/>
                </a:solidFill>
                <a:latin typeface="Kanit"/>
                <a:ea typeface="Kanit"/>
                <a:cs typeface="Kanit"/>
                <a:sym typeface="Kanit"/>
              </a:rPr>
              <a:t>EC </a:t>
            </a:r>
            <a:r>
              <a:rPr lang="pt-BR" sz="2000" dirty="0" smtClean="0">
                <a:solidFill>
                  <a:srgbClr val="3F3F3F"/>
                </a:solidFill>
                <a:latin typeface="Kanit"/>
                <a:ea typeface="Kanit"/>
                <a:cs typeface="Kanit"/>
                <a:sym typeface="Kanit"/>
              </a:rPr>
              <a:t>103/2019.</a:t>
            </a:r>
          </a:p>
          <a:p>
            <a:pPr lvl="0" algn="just"/>
            <a:endParaRPr sz="2000" dirty="0"/>
          </a:p>
        </p:txBody>
      </p:sp>
    </p:spTree>
    <p:extLst>
      <p:ext uri="{BB962C8B-B14F-4D97-AF65-F5344CB8AC3E}">
        <p14:creationId xmlns:p14="http://schemas.microsoft.com/office/powerpoint/2010/main" val="134343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1112791" y="630191"/>
            <a:ext cx="9402934" cy="970149"/>
          </a:xfrm>
          <a:prstGeom prst="rect">
            <a:avLst/>
          </a:prstGeom>
          <a:noFill/>
          <a:ln>
            <a:noFill/>
          </a:ln>
        </p:spPr>
        <p:txBody>
          <a:bodyPr spcFirstLastPara="1" wrap="square" lIns="91425" tIns="45700" rIns="91425" bIns="45700" anchor="t" anchorCtr="0">
            <a:noAutofit/>
          </a:bodyPr>
          <a:lstStyle/>
          <a:p>
            <a:pPr lvl="0"/>
            <a:r>
              <a:rPr lang="pt-BR" sz="3200" b="1" dirty="0" smtClean="0">
                <a:solidFill>
                  <a:srgbClr val="2D704F"/>
                </a:solidFill>
                <a:latin typeface="Kanit"/>
                <a:ea typeface="Kanit"/>
                <a:cs typeface="Kanit"/>
                <a:sym typeface="Kanit"/>
              </a:rPr>
              <a:t>Objetivos básicos da Reforma Previdenciária </a:t>
            </a:r>
            <a:endParaRPr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1929009"/>
            <a:ext cx="9972743" cy="4444516"/>
          </a:xfrm>
          <a:prstGeom prst="rect">
            <a:avLst/>
          </a:prstGeom>
          <a:noFill/>
          <a:ln>
            <a:noFill/>
          </a:ln>
        </p:spPr>
        <p:txBody>
          <a:bodyPr spcFirstLastPara="1" wrap="square" lIns="91425" tIns="45700" rIns="91425" bIns="45700" anchor="t" anchorCtr="0">
            <a:noAutofit/>
          </a:bodyPr>
          <a:lstStyle/>
          <a:p>
            <a:pPr marL="342900" lvl="0" indent="-342900" algn="just">
              <a:buFont typeface="Wingdings" panose="05000000000000000000" pitchFamily="2" charset="2"/>
              <a:buChar char="Ø"/>
            </a:pPr>
            <a:r>
              <a:rPr lang="pt-BR" sz="2000" b="1" dirty="0">
                <a:solidFill>
                  <a:srgbClr val="3F3F3F"/>
                </a:solidFill>
                <a:latin typeface="Kanit"/>
                <a:ea typeface="Kanit"/>
                <a:cs typeface="Kanit"/>
                <a:sym typeface="Kanit"/>
              </a:rPr>
              <a:t>Sustentabilidade previdenciária:</a:t>
            </a:r>
            <a:r>
              <a:rPr lang="pt-BR" sz="2000" dirty="0">
                <a:solidFill>
                  <a:srgbClr val="3F3F3F"/>
                </a:solidFill>
                <a:latin typeface="Kanit"/>
                <a:ea typeface="Kanit"/>
                <a:cs typeface="Kanit"/>
                <a:sym typeface="Kanit"/>
              </a:rPr>
              <a:t> </a:t>
            </a:r>
            <a:r>
              <a:rPr lang="pt-BR" sz="2000" dirty="0" smtClean="0">
                <a:solidFill>
                  <a:srgbClr val="3F3F3F"/>
                </a:solidFill>
                <a:latin typeface="Kanit"/>
                <a:ea typeface="Kanit"/>
                <a:cs typeface="Kanit"/>
                <a:sym typeface="Kanit"/>
              </a:rPr>
              <a:t>envolve uma gestão previdenciária responsável com foco em manter o </a:t>
            </a:r>
            <a:r>
              <a:rPr lang="pt-BR" sz="2000" dirty="0">
                <a:solidFill>
                  <a:srgbClr val="3F3F3F"/>
                </a:solidFill>
                <a:latin typeface="Kanit"/>
                <a:ea typeface="Kanit"/>
                <a:cs typeface="Kanit"/>
                <a:sym typeface="Kanit"/>
              </a:rPr>
              <a:t>custo </a:t>
            </a:r>
            <a:r>
              <a:rPr lang="pt-BR" sz="2000" dirty="0" smtClean="0">
                <a:solidFill>
                  <a:srgbClr val="3F3F3F"/>
                </a:solidFill>
                <a:latin typeface="Kanit"/>
                <a:ea typeface="Kanit"/>
                <a:cs typeface="Kanit"/>
                <a:sym typeface="Kanit"/>
              </a:rPr>
              <a:t>da previdência para </a:t>
            </a:r>
            <a:r>
              <a:rPr lang="pt-BR" sz="2000" dirty="0">
                <a:solidFill>
                  <a:srgbClr val="3F3F3F"/>
                </a:solidFill>
                <a:latin typeface="Kanit"/>
                <a:ea typeface="Kanit"/>
                <a:cs typeface="Kanit"/>
                <a:sym typeface="Kanit"/>
              </a:rPr>
              <a:t>o Ente Federativo </a:t>
            </a:r>
            <a:r>
              <a:rPr lang="pt-BR" sz="2000" dirty="0" smtClean="0">
                <a:solidFill>
                  <a:srgbClr val="3F3F3F"/>
                </a:solidFill>
                <a:latin typeface="Kanit"/>
                <a:ea typeface="Kanit"/>
                <a:cs typeface="Kanit"/>
                <a:sym typeface="Kanit"/>
              </a:rPr>
              <a:t>em um patamar viável, sem </a:t>
            </a:r>
            <a:r>
              <a:rPr lang="pt-BR" sz="2000" dirty="0">
                <a:solidFill>
                  <a:srgbClr val="3F3F3F"/>
                </a:solidFill>
                <a:latin typeface="Kanit"/>
                <a:ea typeface="Kanit"/>
                <a:cs typeface="Kanit"/>
                <a:sym typeface="Kanit"/>
              </a:rPr>
              <a:t>comprometer a prestação de serviços para a </a:t>
            </a:r>
            <a:r>
              <a:rPr lang="pt-BR" sz="2000" dirty="0" smtClean="0">
                <a:solidFill>
                  <a:srgbClr val="3F3F3F"/>
                </a:solidFill>
                <a:latin typeface="Kanit"/>
                <a:ea typeface="Kanit"/>
                <a:cs typeface="Kanit"/>
                <a:sym typeface="Kanit"/>
              </a:rPr>
              <a:t>sociedade, e de modo a garantir que haverá condições </a:t>
            </a:r>
            <a:r>
              <a:rPr lang="pt-BR" sz="2000" dirty="0">
                <a:solidFill>
                  <a:srgbClr val="3F3F3F"/>
                </a:solidFill>
                <a:latin typeface="Kanit"/>
                <a:ea typeface="Kanit"/>
                <a:cs typeface="Kanit"/>
                <a:sym typeface="Kanit"/>
              </a:rPr>
              <a:t>de pagar os benefícios no </a:t>
            </a:r>
            <a:r>
              <a:rPr lang="pt-BR" sz="2000" dirty="0" smtClean="0">
                <a:solidFill>
                  <a:srgbClr val="3F3F3F"/>
                </a:solidFill>
                <a:latin typeface="Kanit"/>
                <a:ea typeface="Kanit"/>
                <a:cs typeface="Kanit"/>
                <a:sym typeface="Kanit"/>
              </a:rPr>
              <a:t>futuro;</a:t>
            </a:r>
          </a:p>
          <a:p>
            <a:pPr lvl="0" algn="just"/>
            <a:endParaRPr lang="pt-BR" sz="2000" dirty="0">
              <a:solidFill>
                <a:srgbClr val="3F3F3F"/>
              </a:solidFill>
              <a:latin typeface="Kanit"/>
              <a:ea typeface="Kanit"/>
              <a:cs typeface="Kanit"/>
              <a:sym typeface="Kanit"/>
            </a:endParaRPr>
          </a:p>
          <a:p>
            <a:pPr marL="342900" lvl="0" indent="-342900" algn="just">
              <a:buFont typeface="Wingdings" panose="05000000000000000000" pitchFamily="2" charset="2"/>
              <a:buChar char="Ø"/>
            </a:pPr>
            <a:r>
              <a:rPr lang="pt-BR" sz="2000" b="1" dirty="0" smtClean="0">
                <a:solidFill>
                  <a:srgbClr val="3F3F3F"/>
                </a:solidFill>
                <a:latin typeface="Kanit"/>
                <a:ea typeface="Kanit"/>
                <a:cs typeface="Kanit"/>
                <a:sym typeface="Kanit"/>
              </a:rPr>
              <a:t>Sustentabilidade fiscal: </a:t>
            </a:r>
            <a:r>
              <a:rPr lang="pt-BR" sz="2000" dirty="0" smtClean="0">
                <a:solidFill>
                  <a:srgbClr val="3F3F3F"/>
                </a:solidFill>
                <a:latin typeface="Kanit"/>
                <a:ea typeface="Kanit"/>
                <a:cs typeface="Kanit"/>
                <a:sym typeface="Kanit"/>
              </a:rPr>
              <a:t>almeja reduzir o endividamento dos entes federativos e aumentar a disponibilidade de recursos para o investimento público.</a:t>
            </a:r>
            <a:endParaRPr sz="2000" dirty="0"/>
          </a:p>
        </p:txBody>
      </p:sp>
    </p:spTree>
    <p:extLst>
      <p:ext uri="{BB962C8B-B14F-4D97-AF65-F5344CB8AC3E}">
        <p14:creationId xmlns:p14="http://schemas.microsoft.com/office/powerpoint/2010/main" val="73164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338204"/>
            <a:ext cx="9532306" cy="85176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Principais Mudanças – Aposentadoria Geral</a:t>
            </a:r>
          </a:p>
          <a:p>
            <a:pPr marL="0" marR="0" lvl="0" indent="0" algn="l" rtl="0">
              <a:spcBef>
                <a:spcPts val="0"/>
              </a:spcBef>
              <a:spcAft>
                <a:spcPts val="0"/>
              </a:spcAft>
              <a:buNone/>
            </a:pPr>
            <a:endParaRPr lang="pt-BR" sz="2800" b="1" dirty="0">
              <a:solidFill>
                <a:srgbClr val="2D704F"/>
              </a:solidFill>
              <a:latin typeface="Kanit"/>
              <a:cs typeface="Kanit"/>
              <a:sym typeface="Kanit"/>
            </a:endParaRPr>
          </a:p>
          <a:p>
            <a:pPr marL="0" marR="0" lvl="0" indent="0" algn="l" rtl="0">
              <a:spcBef>
                <a:spcPts val="0"/>
              </a:spcBef>
              <a:spcAft>
                <a:spcPts val="0"/>
              </a:spcAft>
              <a:buNone/>
            </a:pPr>
            <a:endParaRPr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3115148577"/>
              </p:ext>
            </p:extLst>
          </p:nvPr>
        </p:nvGraphicFramePr>
        <p:xfrm>
          <a:off x="661854" y="1390391"/>
          <a:ext cx="10761884" cy="4876723"/>
        </p:xfrm>
        <a:graphic>
          <a:graphicData uri="http://schemas.openxmlformats.org/drawingml/2006/table">
            <a:tbl>
              <a:tblPr firstRow="1" bandRow="1">
                <a:tableStyleId>{5C22544A-7EE6-4342-B048-85BDC9FD1C3A}</a:tableStyleId>
              </a:tblPr>
              <a:tblGrid>
                <a:gridCol w="2006190"/>
                <a:gridCol w="3194137"/>
                <a:gridCol w="1390389"/>
                <a:gridCol w="4171168"/>
              </a:tblGrid>
              <a:tr h="396163">
                <a:tc>
                  <a:txBody>
                    <a:bodyPr/>
                    <a:lstStyle/>
                    <a:p>
                      <a:pPr algn="ctr"/>
                      <a:r>
                        <a:rPr lang="pt-BR" dirty="0" smtClean="0"/>
                        <a:t>Parâmetro</a:t>
                      </a:r>
                      <a:endParaRPr lang="pt-BR" dirty="0"/>
                    </a:p>
                  </a:txBody>
                  <a:tcPr/>
                </a:tc>
                <a:tc>
                  <a:txBody>
                    <a:bodyPr/>
                    <a:lstStyle/>
                    <a:p>
                      <a:pPr algn="ctr"/>
                      <a:r>
                        <a:rPr lang="pt-BR" dirty="0" smtClean="0"/>
                        <a:t>Requisito</a:t>
                      </a:r>
                      <a:r>
                        <a:rPr lang="pt-BR" baseline="0" dirty="0" smtClean="0"/>
                        <a:t> Atual Regra Geral</a:t>
                      </a:r>
                      <a:endParaRPr lang="pt-BR" dirty="0"/>
                    </a:p>
                  </a:txBody>
                  <a:tcPr/>
                </a:tc>
                <a:tc>
                  <a:txBody>
                    <a:bodyPr/>
                    <a:lstStyle/>
                    <a:p>
                      <a:pPr algn="ctr"/>
                      <a:r>
                        <a:rPr lang="pt-BR" dirty="0" smtClean="0"/>
                        <a:t>Regime</a:t>
                      </a:r>
                      <a:endParaRPr lang="pt-BR" dirty="0"/>
                    </a:p>
                  </a:txBody>
                  <a:tcPr/>
                </a:tc>
                <a:tc>
                  <a:txBody>
                    <a:bodyPr/>
                    <a:lstStyle/>
                    <a:p>
                      <a:pPr algn="ctr"/>
                      <a:r>
                        <a:rPr lang="pt-BR" dirty="0" smtClean="0"/>
                        <a:t>Observações</a:t>
                      </a:r>
                      <a:endParaRPr lang="pt-BR" dirty="0"/>
                    </a:p>
                  </a:txBody>
                  <a:tcPr/>
                </a:tc>
              </a:tr>
              <a:tr h="198082">
                <a:tc>
                  <a:txBody>
                    <a:bodyPr/>
                    <a:lstStyle/>
                    <a:p>
                      <a:pPr algn="ctr"/>
                      <a:r>
                        <a:rPr lang="pt-BR" dirty="0" smtClean="0"/>
                        <a:t>Idade</a:t>
                      </a:r>
                      <a:endParaRPr lang="pt-BR" dirty="0"/>
                    </a:p>
                  </a:txBody>
                  <a:tcPr anchor="ctr"/>
                </a:tc>
                <a:tc>
                  <a:txBody>
                    <a:bodyPr/>
                    <a:lstStyle/>
                    <a:p>
                      <a:r>
                        <a:rPr lang="pt-BR" dirty="0" smtClean="0"/>
                        <a:t>Mulher: 62 anos / Homem: 65</a:t>
                      </a:r>
                      <a:r>
                        <a:rPr lang="pt-BR" baseline="0" dirty="0" smtClean="0"/>
                        <a:t> anos</a:t>
                      </a:r>
                      <a:endParaRPr lang="pt-BR" dirty="0"/>
                    </a:p>
                  </a:txBody>
                  <a:tcPr/>
                </a:tc>
                <a:tc>
                  <a:txBody>
                    <a:bodyPr/>
                    <a:lstStyle/>
                    <a:p>
                      <a:r>
                        <a:rPr lang="pt-BR" dirty="0" smtClean="0"/>
                        <a:t>RGPS e</a:t>
                      </a:r>
                      <a:r>
                        <a:rPr lang="pt-BR" baseline="0" dirty="0" smtClean="0"/>
                        <a:t> RPPS</a:t>
                      </a:r>
                      <a:endParaRPr lang="pt-BR" dirty="0"/>
                    </a:p>
                  </a:txBody>
                  <a:tcPr/>
                </a:tc>
                <a:tc>
                  <a:txBody>
                    <a:bodyPr/>
                    <a:lstStyle/>
                    <a:p>
                      <a:endParaRPr lang="pt-BR" dirty="0"/>
                    </a:p>
                  </a:txBody>
                  <a:tcPr/>
                </a:tc>
              </a:tr>
              <a:tr h="198082">
                <a:tc rowSpan="2">
                  <a:txBody>
                    <a:bodyPr/>
                    <a:lstStyle/>
                    <a:p>
                      <a:pPr algn="ctr"/>
                      <a:r>
                        <a:rPr lang="pt-BR" dirty="0" smtClean="0"/>
                        <a:t>Tempo de Contribuição</a:t>
                      </a:r>
                      <a:endParaRPr lang="pt-BR" dirty="0"/>
                    </a:p>
                  </a:txBody>
                  <a:tcPr anchor="ctr"/>
                </a:tc>
                <a:tc>
                  <a:txBody>
                    <a:bodyPr/>
                    <a:lstStyle/>
                    <a:p>
                      <a:r>
                        <a:rPr lang="pt-BR" dirty="0" smtClean="0"/>
                        <a:t>Mulher: 15 anos / Homem: 20</a:t>
                      </a:r>
                      <a:r>
                        <a:rPr lang="pt-BR" baseline="0" dirty="0" smtClean="0"/>
                        <a:t> anos</a:t>
                      </a:r>
                      <a:endParaRPr lang="pt-BR" dirty="0"/>
                    </a:p>
                  </a:txBody>
                  <a:tcPr/>
                </a:tc>
                <a:tc>
                  <a:txBody>
                    <a:bodyPr/>
                    <a:lstStyle/>
                    <a:p>
                      <a:r>
                        <a:rPr lang="pt-BR" dirty="0" smtClean="0"/>
                        <a:t>RGPS</a:t>
                      </a:r>
                      <a:endParaRPr lang="pt-BR" dirty="0"/>
                    </a:p>
                  </a:txBody>
                  <a:tcPr/>
                </a:tc>
                <a:tc>
                  <a:txBody>
                    <a:bodyPr/>
                    <a:lstStyle/>
                    <a:p>
                      <a:pPr algn="just"/>
                      <a:r>
                        <a:rPr lang="pt-BR" dirty="0" smtClean="0"/>
                        <a:t>O tempo de contribuição mínimo permanecerá em 15 anos somente para os homens que estavam filiados ao RGPS antes de a emenda constitucional entrar em vigor.</a:t>
                      </a:r>
                      <a:endParaRPr lang="pt-BR" dirty="0"/>
                    </a:p>
                  </a:txBody>
                  <a:tcPr/>
                </a:tc>
              </a:tr>
              <a:tr h="198082">
                <a:tc vMerge="1">
                  <a:txBody>
                    <a:bodyPr/>
                    <a:lstStyle/>
                    <a:p>
                      <a:endParaRPr lang="pt-BR"/>
                    </a:p>
                  </a:txBody>
                  <a:tcPr/>
                </a:tc>
                <a:tc>
                  <a:txBody>
                    <a:bodyPr/>
                    <a:lstStyle/>
                    <a:p>
                      <a:r>
                        <a:rPr lang="pt-BR" dirty="0" smtClean="0"/>
                        <a:t>25 anos (Homem</a:t>
                      </a:r>
                      <a:r>
                        <a:rPr lang="pt-BR" baseline="0" dirty="0" smtClean="0"/>
                        <a:t> e Mulher)</a:t>
                      </a:r>
                      <a:endParaRPr lang="pt-BR" dirty="0"/>
                    </a:p>
                  </a:txBody>
                  <a:tcPr/>
                </a:tc>
                <a:tc>
                  <a:txBody>
                    <a:bodyPr/>
                    <a:lstStyle/>
                    <a:p>
                      <a:r>
                        <a:rPr lang="pt-BR" dirty="0" smtClean="0"/>
                        <a:t>RPPS</a:t>
                      </a:r>
                      <a:endParaRPr lang="pt-BR" dirty="0"/>
                    </a:p>
                  </a:txBody>
                  <a:tcPr/>
                </a:tc>
                <a:tc>
                  <a:txBody>
                    <a:bodyPr/>
                    <a:lstStyle/>
                    <a:p>
                      <a:endParaRPr lang="pt-BR" dirty="0"/>
                    </a:p>
                  </a:txBody>
                  <a:tcPr/>
                </a:tc>
              </a:tr>
              <a:tr h="198082">
                <a:tc>
                  <a:txBody>
                    <a:bodyPr/>
                    <a:lstStyle/>
                    <a:p>
                      <a:pPr algn="ctr"/>
                      <a:r>
                        <a:rPr lang="pt-BR" dirty="0" smtClean="0"/>
                        <a:t>Tempo</a:t>
                      </a:r>
                      <a:r>
                        <a:rPr lang="pt-BR" baseline="0" dirty="0" smtClean="0"/>
                        <a:t> de Efetivo Exercício no Serviço Público</a:t>
                      </a:r>
                      <a:endParaRPr lang="pt-BR" dirty="0"/>
                    </a:p>
                  </a:txBody>
                  <a:tcPr anchor="ctr"/>
                </a:tc>
                <a:tc>
                  <a:txBody>
                    <a:bodyPr/>
                    <a:lstStyle/>
                    <a:p>
                      <a:r>
                        <a:rPr lang="pt-BR" dirty="0" smtClean="0"/>
                        <a:t>10 anos</a:t>
                      </a:r>
                      <a:endParaRPr lang="pt-BR" dirty="0"/>
                    </a:p>
                  </a:txBody>
                  <a:tcPr/>
                </a:tc>
                <a:tc>
                  <a:txBody>
                    <a:bodyPr/>
                    <a:lstStyle/>
                    <a:p>
                      <a:r>
                        <a:rPr lang="pt-BR" dirty="0" smtClean="0"/>
                        <a:t>RPPS</a:t>
                      </a:r>
                      <a:endParaRPr lang="pt-BR" dirty="0"/>
                    </a:p>
                  </a:txBody>
                  <a:tcPr/>
                </a:tc>
                <a:tc>
                  <a:txBody>
                    <a:bodyPr/>
                    <a:lstStyle/>
                    <a:p>
                      <a:endParaRPr lang="pt-BR" dirty="0"/>
                    </a:p>
                  </a:txBody>
                  <a:tcPr/>
                </a:tc>
              </a:tr>
              <a:tr h="198082">
                <a:tc>
                  <a:txBody>
                    <a:bodyPr/>
                    <a:lstStyle/>
                    <a:p>
                      <a:pPr algn="ctr"/>
                      <a:r>
                        <a:rPr lang="pt-BR" dirty="0" smtClean="0"/>
                        <a:t>Tempo no Cargo Efetivo em que se der Aposentadoria</a:t>
                      </a:r>
                      <a:endParaRPr lang="pt-BR" dirty="0"/>
                    </a:p>
                  </a:txBody>
                  <a:tcPr anchor="ctr"/>
                </a:tc>
                <a:tc>
                  <a:txBody>
                    <a:bodyPr/>
                    <a:lstStyle/>
                    <a:p>
                      <a:r>
                        <a:rPr lang="pt-BR" dirty="0" smtClean="0"/>
                        <a:t>5 anos</a:t>
                      </a:r>
                      <a:endParaRPr lang="pt-BR" dirty="0"/>
                    </a:p>
                  </a:txBody>
                  <a:tcPr/>
                </a:tc>
                <a:tc>
                  <a:txBody>
                    <a:bodyPr/>
                    <a:lstStyle/>
                    <a:p>
                      <a:r>
                        <a:rPr lang="pt-BR" dirty="0" smtClean="0"/>
                        <a:t>RPPS</a:t>
                      </a:r>
                      <a:endParaRPr lang="pt-BR" dirty="0"/>
                    </a:p>
                  </a:txBody>
                  <a:tcPr/>
                </a:tc>
                <a:tc>
                  <a:txBody>
                    <a:bodyPr/>
                    <a:lstStyle/>
                    <a:p>
                      <a:endParaRPr lang="pt-BR" dirty="0"/>
                    </a:p>
                  </a:txBody>
                  <a:tcPr/>
                </a:tc>
              </a:tr>
              <a:tr h="198082">
                <a:tc rowSpan="2">
                  <a:txBody>
                    <a:bodyPr/>
                    <a:lstStyle/>
                    <a:p>
                      <a:pPr algn="ctr"/>
                      <a:r>
                        <a:rPr lang="pt-BR" dirty="0" smtClean="0"/>
                        <a:t>Cálculo</a:t>
                      </a:r>
                      <a:r>
                        <a:rPr lang="pt-BR" baseline="0" dirty="0" smtClean="0"/>
                        <a:t> do Benefício</a:t>
                      </a:r>
                      <a:endParaRPr lang="pt-BR" dirty="0"/>
                    </a:p>
                  </a:txBody>
                  <a:tcPr anchor="ctr"/>
                </a:tc>
                <a:tc>
                  <a:txBody>
                    <a:bodyPr/>
                    <a:lstStyle/>
                    <a:p>
                      <a:r>
                        <a:rPr lang="pt-BR" dirty="0" smtClean="0"/>
                        <a:t>60% da média + 2% para cada ano que ultrapassar o</a:t>
                      </a:r>
                      <a:r>
                        <a:rPr lang="pt-BR" baseline="0" dirty="0" smtClean="0"/>
                        <a:t> tempo mínimo de contribuição exigido.</a:t>
                      </a:r>
                      <a:endParaRPr lang="pt-BR" dirty="0"/>
                    </a:p>
                  </a:txBody>
                  <a:tcPr/>
                </a:tc>
                <a:tc>
                  <a:txBody>
                    <a:bodyPr/>
                    <a:lstStyle/>
                    <a:p>
                      <a:r>
                        <a:rPr lang="pt-BR" dirty="0" smtClean="0"/>
                        <a:t>RGPS</a:t>
                      </a:r>
                      <a:endParaRPr lang="pt-BR" dirty="0"/>
                    </a:p>
                  </a:txBody>
                  <a:tcPr/>
                </a:tc>
                <a:tc rowSpan="2">
                  <a:txBody>
                    <a:bodyPr/>
                    <a:lstStyle/>
                    <a:p>
                      <a:r>
                        <a:rPr lang="pt-BR" dirty="0" smtClean="0"/>
                        <a:t>Média de </a:t>
                      </a:r>
                      <a:r>
                        <a:rPr lang="pt-BR" b="1" u="sng" dirty="0" smtClean="0"/>
                        <a:t>todas</a:t>
                      </a:r>
                      <a:r>
                        <a:rPr lang="pt-BR" dirty="0" smtClean="0"/>
                        <a:t> as </a:t>
                      </a:r>
                      <a:r>
                        <a:rPr lang="pt-BR" dirty="0" smtClean="0"/>
                        <a:t>remunerações de contribuição previdenciária </a:t>
                      </a:r>
                      <a:r>
                        <a:rPr lang="pt-BR" dirty="0" smtClean="0"/>
                        <a:t>desde julho de 1994. O percentual do benefício recebido poderá ultrapassar 100%, limitado ao teto do RGPS</a:t>
                      </a:r>
                      <a:r>
                        <a:rPr lang="pt-BR" baseline="0" dirty="0" smtClean="0"/>
                        <a:t> quando for pago pelo RGPS, ou quando for pago por RPPS para servidor público federal limitado ao teto do RGPS.</a:t>
                      </a:r>
                      <a:endParaRPr lang="pt-BR" dirty="0"/>
                    </a:p>
                  </a:txBody>
                  <a:tcPr/>
                </a:tc>
              </a:tr>
              <a:tr h="198082">
                <a:tc vMerge="1">
                  <a:txBody>
                    <a:bodyPr/>
                    <a:lstStyle/>
                    <a:p>
                      <a:endParaRPr lang="pt-B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t>60% da média + 2% para cada ano que ultrapassar 20 anos de tempo de</a:t>
                      </a:r>
                      <a:r>
                        <a:rPr lang="pt-BR" baseline="0" dirty="0" smtClean="0"/>
                        <a:t> contribuição (Homem e Mulher).</a:t>
                      </a:r>
                      <a:endParaRPr lang="pt-BR" dirty="0" smtClean="0"/>
                    </a:p>
                  </a:txBody>
                  <a:tcPr/>
                </a:tc>
                <a:tc>
                  <a:txBody>
                    <a:bodyPr/>
                    <a:lstStyle/>
                    <a:p>
                      <a:r>
                        <a:rPr lang="pt-BR" dirty="0" smtClean="0"/>
                        <a:t>RPPS</a:t>
                      </a:r>
                      <a:endParaRPr lang="pt-BR" dirty="0"/>
                    </a:p>
                  </a:txBody>
                  <a:tcPr/>
                </a:tc>
                <a:tc vMerge="1">
                  <a:txBody>
                    <a:bodyPr/>
                    <a:lstStyle/>
                    <a:p>
                      <a:endParaRPr lang="pt-BR"/>
                    </a:p>
                  </a:txBody>
                  <a:tcPr/>
                </a:tc>
              </a:tr>
            </a:tbl>
          </a:graphicData>
        </a:graphic>
      </p:graphicFrame>
    </p:spTree>
    <p:extLst>
      <p:ext uri="{BB962C8B-B14F-4D97-AF65-F5344CB8AC3E}">
        <p14:creationId xmlns:p14="http://schemas.microsoft.com/office/powerpoint/2010/main" val="128683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651354"/>
            <a:ext cx="9582410"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Principais Mudanças – Aposentadoria Professores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1188446827"/>
              </p:ext>
            </p:extLst>
          </p:nvPr>
        </p:nvGraphicFramePr>
        <p:xfrm>
          <a:off x="924900" y="1954061"/>
          <a:ext cx="10361051" cy="3962323"/>
        </p:xfrm>
        <a:graphic>
          <a:graphicData uri="http://schemas.openxmlformats.org/drawingml/2006/table">
            <a:tbl>
              <a:tblPr firstRow="1" bandRow="1">
                <a:tableStyleId>{5C22544A-7EE6-4342-B048-85BDC9FD1C3A}</a:tableStyleId>
              </a:tblPr>
              <a:tblGrid>
                <a:gridCol w="1279681"/>
                <a:gridCol w="3444657"/>
                <a:gridCol w="1215025"/>
                <a:gridCol w="4421688"/>
              </a:tblGrid>
              <a:tr h="396163">
                <a:tc>
                  <a:txBody>
                    <a:bodyPr/>
                    <a:lstStyle/>
                    <a:p>
                      <a:pPr algn="ctr"/>
                      <a:r>
                        <a:rPr lang="pt-BR" dirty="0" smtClean="0"/>
                        <a:t>Parâmetro</a:t>
                      </a:r>
                      <a:endParaRPr lang="pt-BR" dirty="0"/>
                    </a:p>
                  </a:txBody>
                  <a:tcPr/>
                </a:tc>
                <a:tc>
                  <a:txBody>
                    <a:bodyPr/>
                    <a:lstStyle/>
                    <a:p>
                      <a:pPr algn="ctr"/>
                      <a:r>
                        <a:rPr lang="pt-BR" dirty="0" smtClean="0"/>
                        <a:t>Requisito</a:t>
                      </a:r>
                      <a:r>
                        <a:rPr lang="pt-BR" baseline="0" dirty="0" smtClean="0"/>
                        <a:t> Atual Regra Geral Professor</a:t>
                      </a:r>
                      <a:endParaRPr lang="pt-BR" dirty="0"/>
                    </a:p>
                  </a:txBody>
                  <a:tcPr/>
                </a:tc>
                <a:tc>
                  <a:txBody>
                    <a:bodyPr/>
                    <a:lstStyle/>
                    <a:p>
                      <a:pPr algn="ctr"/>
                      <a:r>
                        <a:rPr lang="pt-BR" dirty="0" smtClean="0"/>
                        <a:t>Regime</a:t>
                      </a:r>
                      <a:endParaRPr lang="pt-BR" dirty="0"/>
                    </a:p>
                  </a:txBody>
                  <a:tcPr/>
                </a:tc>
                <a:tc>
                  <a:txBody>
                    <a:bodyPr/>
                    <a:lstStyle/>
                    <a:p>
                      <a:pPr algn="ctr"/>
                      <a:r>
                        <a:rPr lang="pt-BR" dirty="0" smtClean="0"/>
                        <a:t>Observações</a:t>
                      </a:r>
                      <a:endParaRPr lang="pt-BR" dirty="0"/>
                    </a:p>
                  </a:txBody>
                  <a:tcPr/>
                </a:tc>
              </a:tr>
              <a:tr h="198082">
                <a:tc>
                  <a:txBody>
                    <a:bodyPr/>
                    <a:lstStyle/>
                    <a:p>
                      <a:r>
                        <a:rPr lang="pt-BR" dirty="0" smtClean="0"/>
                        <a:t>Idade</a:t>
                      </a:r>
                      <a:endParaRPr lang="pt-BR" dirty="0"/>
                    </a:p>
                  </a:txBody>
                  <a:tcPr/>
                </a:tc>
                <a:tc>
                  <a:txBody>
                    <a:bodyPr/>
                    <a:lstStyle/>
                    <a:p>
                      <a:r>
                        <a:rPr lang="pt-BR" dirty="0" smtClean="0"/>
                        <a:t>Mulher: 57 anos / Homem: 60</a:t>
                      </a:r>
                      <a:r>
                        <a:rPr lang="pt-BR" baseline="0" dirty="0" smtClean="0"/>
                        <a:t> anos</a:t>
                      </a:r>
                      <a:endParaRPr lang="pt-BR" dirty="0"/>
                    </a:p>
                  </a:txBody>
                  <a:tcPr/>
                </a:tc>
                <a:tc>
                  <a:txBody>
                    <a:bodyPr/>
                    <a:lstStyle/>
                    <a:p>
                      <a:r>
                        <a:rPr lang="pt-BR" dirty="0" smtClean="0"/>
                        <a:t>RGPS e</a:t>
                      </a:r>
                      <a:r>
                        <a:rPr lang="pt-BR" baseline="0" dirty="0" smtClean="0"/>
                        <a:t> RPPS</a:t>
                      </a:r>
                      <a:endParaRPr lang="pt-BR" dirty="0"/>
                    </a:p>
                  </a:txBody>
                  <a:tcPr/>
                </a:tc>
                <a:tc>
                  <a:txBody>
                    <a:bodyPr/>
                    <a:lstStyle/>
                    <a:p>
                      <a:r>
                        <a:rPr lang="pt-BR" dirty="0" smtClean="0"/>
                        <a:t>Aplicável aos professores que comprovarem, exclusivamente, tempo de efetivo exercício nas funções de magistério na educação infantil, no ensino fundamental ou no ensino médio. </a:t>
                      </a:r>
                      <a:endParaRPr lang="pt-BR" dirty="0"/>
                    </a:p>
                  </a:txBody>
                  <a:tcPr/>
                </a:tc>
              </a:tr>
              <a:tr h="198082">
                <a:tc>
                  <a:txBody>
                    <a:bodyPr/>
                    <a:lstStyle/>
                    <a:p>
                      <a:r>
                        <a:rPr lang="pt-BR" dirty="0" smtClean="0"/>
                        <a:t>Tempo de contribuição</a:t>
                      </a:r>
                      <a:endParaRPr lang="pt-BR" dirty="0"/>
                    </a:p>
                  </a:txBody>
                  <a:tcPr/>
                </a:tc>
                <a:tc>
                  <a:txBody>
                    <a:bodyPr/>
                    <a:lstStyle/>
                    <a:p>
                      <a:r>
                        <a:rPr lang="pt-BR" dirty="0" smtClean="0"/>
                        <a:t>25 anos (Homem</a:t>
                      </a:r>
                      <a:r>
                        <a:rPr lang="pt-BR" baseline="0" dirty="0" smtClean="0"/>
                        <a:t> e Mulher)</a:t>
                      </a:r>
                      <a:endParaRPr lang="pt-BR" dirty="0"/>
                    </a:p>
                  </a:txBody>
                  <a:tcPr/>
                </a:tc>
                <a:tc>
                  <a:txBody>
                    <a:bodyPr/>
                    <a:lstStyle/>
                    <a:p>
                      <a:r>
                        <a:rPr lang="pt-BR" dirty="0" smtClean="0"/>
                        <a:t>RPPS</a:t>
                      </a:r>
                      <a:endParaRPr lang="pt-BR" dirty="0"/>
                    </a:p>
                  </a:txBody>
                  <a:tcPr/>
                </a:tc>
                <a:tc>
                  <a:txBody>
                    <a:bodyPr/>
                    <a:lstStyle/>
                    <a:p>
                      <a:r>
                        <a:rPr lang="pt-BR" dirty="0" smtClean="0"/>
                        <a:t>Para os professores vinculados ao</a:t>
                      </a:r>
                      <a:r>
                        <a:rPr lang="pt-BR" baseline="0" dirty="0" smtClean="0"/>
                        <a:t> RPPS federal</a:t>
                      </a:r>
                      <a:r>
                        <a:rPr lang="pt-BR" dirty="0" smtClean="0"/>
                        <a:t>,</a:t>
                      </a:r>
                      <a:r>
                        <a:rPr lang="pt-BR" baseline="0" dirty="0" smtClean="0"/>
                        <a:t> exige-se também 10 anos de efetivo exercício no serviço públicos e 5 anos no cargo em que se dará a aposentadoria.</a:t>
                      </a:r>
                      <a:endParaRPr lang="pt-BR" dirty="0"/>
                    </a:p>
                  </a:txBody>
                  <a:tcPr/>
                </a:tc>
              </a:tr>
              <a:tr h="198082">
                <a:tc rowSpan="2">
                  <a:txBody>
                    <a:bodyPr/>
                    <a:lstStyle/>
                    <a:p>
                      <a:r>
                        <a:rPr lang="pt-BR" dirty="0" smtClean="0"/>
                        <a:t>Cálculo</a:t>
                      </a:r>
                      <a:r>
                        <a:rPr lang="pt-BR" baseline="0" dirty="0" smtClean="0"/>
                        <a:t> do benefício</a:t>
                      </a:r>
                      <a:endParaRPr lang="pt-BR" dirty="0"/>
                    </a:p>
                  </a:txBody>
                  <a:tcPr/>
                </a:tc>
                <a:tc>
                  <a:txBody>
                    <a:bodyPr/>
                    <a:lstStyle/>
                    <a:p>
                      <a:r>
                        <a:rPr lang="pt-BR" dirty="0" smtClean="0"/>
                        <a:t>60% da média + 2% para cada ano que ultrapassar o</a:t>
                      </a:r>
                      <a:r>
                        <a:rPr lang="pt-BR" baseline="0" dirty="0" smtClean="0"/>
                        <a:t> tempo de contribuição de 20 anos, se homem, e de 15 anos, se mulher.</a:t>
                      </a:r>
                      <a:endParaRPr lang="pt-BR" dirty="0"/>
                    </a:p>
                  </a:txBody>
                  <a:tcPr/>
                </a:tc>
                <a:tc>
                  <a:txBody>
                    <a:bodyPr/>
                    <a:lstStyle/>
                    <a:p>
                      <a:r>
                        <a:rPr lang="pt-BR" dirty="0" smtClean="0"/>
                        <a:t>RGPS</a:t>
                      </a:r>
                      <a:endParaRPr lang="pt-BR" dirty="0"/>
                    </a:p>
                  </a:txBody>
                  <a:tcPr/>
                </a:tc>
                <a:tc rowSpan="2">
                  <a:txBody>
                    <a:bodyPr/>
                    <a:lstStyle/>
                    <a:p>
                      <a:r>
                        <a:rPr lang="pt-BR" dirty="0" smtClean="0"/>
                        <a:t>Média de </a:t>
                      </a:r>
                      <a:r>
                        <a:rPr lang="pt-BR" b="1" u="sng" dirty="0" smtClean="0"/>
                        <a:t>todas</a:t>
                      </a:r>
                      <a:r>
                        <a:rPr lang="pt-BR" dirty="0" smtClean="0"/>
                        <a:t> as </a:t>
                      </a:r>
                      <a:r>
                        <a:rPr lang="pt-BR" dirty="0" smtClean="0"/>
                        <a:t>remunerações de contribuição previdenciária desde </a:t>
                      </a:r>
                      <a:r>
                        <a:rPr lang="pt-BR" dirty="0" smtClean="0"/>
                        <a:t>julho de 1994. O percentual do benefício recebido poderá ultrapassar 100%, limitado ao teto do RGPS</a:t>
                      </a:r>
                      <a:r>
                        <a:rPr lang="pt-BR" baseline="0" dirty="0" smtClean="0"/>
                        <a:t> quando for pago pelo RGPS, ou quando for pago pelo RPPS federal para professor limitado ao teto do RGPS.</a:t>
                      </a:r>
                      <a:endParaRPr lang="pt-BR" dirty="0"/>
                    </a:p>
                  </a:txBody>
                  <a:tcPr/>
                </a:tc>
              </a:tr>
              <a:tr h="198082">
                <a:tc vMerge="1">
                  <a:txBody>
                    <a:bodyPr/>
                    <a:lstStyle/>
                    <a:p>
                      <a:endParaRPr lang="pt-B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t>60% da média + 2% para cada ano que ultrapassar 20 anos de tempo de</a:t>
                      </a:r>
                      <a:r>
                        <a:rPr lang="pt-BR" baseline="0" dirty="0" smtClean="0"/>
                        <a:t> contribuição (Homem e Mulher).</a:t>
                      </a:r>
                      <a:endParaRPr lang="pt-BR" dirty="0" smtClean="0"/>
                    </a:p>
                  </a:txBody>
                  <a:tcPr/>
                </a:tc>
                <a:tc>
                  <a:txBody>
                    <a:bodyPr/>
                    <a:lstStyle/>
                    <a:p>
                      <a:r>
                        <a:rPr lang="pt-BR" dirty="0" smtClean="0"/>
                        <a:t>RPPS</a:t>
                      </a:r>
                      <a:endParaRPr lang="pt-BR" dirty="0"/>
                    </a:p>
                  </a:txBody>
                  <a:tcPr/>
                </a:tc>
                <a:tc vMerge="1">
                  <a:txBody>
                    <a:bodyPr/>
                    <a:lstStyle/>
                    <a:p>
                      <a:endParaRPr lang="pt-BR"/>
                    </a:p>
                  </a:txBody>
                  <a:tcPr/>
                </a:tc>
              </a:tr>
            </a:tbl>
          </a:graphicData>
        </a:graphic>
      </p:graphicFrame>
    </p:spTree>
    <p:extLst>
      <p:ext uri="{BB962C8B-B14F-4D97-AF65-F5344CB8AC3E}">
        <p14:creationId xmlns:p14="http://schemas.microsoft.com/office/powerpoint/2010/main" val="68017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01042"/>
            <a:ext cx="9676480"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Regras de Transição RPPS – Sistema de Pontos Geral</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1812852314"/>
              </p:ext>
            </p:extLst>
          </p:nvPr>
        </p:nvGraphicFramePr>
        <p:xfrm>
          <a:off x="887322" y="1941535"/>
          <a:ext cx="10185687" cy="3413683"/>
        </p:xfrm>
        <a:graphic>
          <a:graphicData uri="http://schemas.openxmlformats.org/drawingml/2006/table">
            <a:tbl>
              <a:tblPr firstRow="1" bandRow="1">
                <a:tableStyleId>{5C22544A-7EE6-4342-B048-85BDC9FD1C3A}</a:tableStyleId>
              </a:tblPr>
              <a:tblGrid>
                <a:gridCol w="4521896"/>
                <a:gridCol w="5663791"/>
              </a:tblGrid>
              <a:tr h="396163">
                <a:tc>
                  <a:txBody>
                    <a:bodyPr/>
                    <a:lstStyle/>
                    <a:p>
                      <a:pPr algn="ctr"/>
                      <a:r>
                        <a:rPr lang="pt-BR" sz="1600" dirty="0" smtClean="0"/>
                        <a:t>Requisito</a:t>
                      </a:r>
                      <a:endParaRPr lang="pt-BR" sz="1600" dirty="0"/>
                    </a:p>
                  </a:txBody>
                  <a:tcPr/>
                </a:tc>
                <a:tc>
                  <a:txBody>
                    <a:bodyPr/>
                    <a:lstStyle/>
                    <a:p>
                      <a:pPr algn="ctr"/>
                      <a:r>
                        <a:rPr lang="pt-BR" sz="1600" dirty="0" smtClean="0"/>
                        <a:t>Observações</a:t>
                      </a:r>
                      <a:endParaRPr lang="pt-BR" sz="1600" dirty="0"/>
                    </a:p>
                  </a:txBody>
                  <a:tcPr/>
                </a:tc>
              </a:tr>
              <a:tr h="198082">
                <a:tc>
                  <a:txBody>
                    <a:bodyPr/>
                    <a:lstStyle/>
                    <a:p>
                      <a:r>
                        <a:rPr lang="pt-BR" sz="1600" dirty="0" smtClean="0"/>
                        <a:t>Idade mínima: Mulher: 56 anos / Homem: 61 anos</a:t>
                      </a:r>
                    </a:p>
                    <a:p>
                      <a:r>
                        <a:rPr lang="pt-BR" sz="1600" dirty="0" smtClean="0"/>
                        <a:t>Idade mínima a partir de 1º/1/2022: Mulher: 57 anos / Homem: 62 anos</a:t>
                      </a:r>
                    </a:p>
                    <a:p>
                      <a:r>
                        <a:rPr lang="pt-BR" sz="1600" dirty="0" smtClean="0"/>
                        <a:t>Tempo</a:t>
                      </a:r>
                      <a:r>
                        <a:rPr lang="pt-BR" sz="1600" baseline="0" dirty="0" smtClean="0"/>
                        <a:t> de Contribuição + Idade: Mulher: 86 pontos / Homem: 96 pontos</a:t>
                      </a:r>
                    </a:p>
                    <a:p>
                      <a:r>
                        <a:rPr lang="pt-BR" sz="1600" baseline="0" dirty="0" smtClean="0"/>
                        <a:t>Tempo de Contribuição: Mulher: 30 anos / Homem: 35 anos</a:t>
                      </a:r>
                    </a:p>
                    <a:p>
                      <a:r>
                        <a:rPr lang="pt-BR" sz="1600" dirty="0" smtClean="0"/>
                        <a:t>Tempo de efetivo exercício no</a:t>
                      </a:r>
                      <a:r>
                        <a:rPr lang="pt-BR" sz="1600" baseline="0" dirty="0" smtClean="0"/>
                        <a:t> serviço público: 20 anos</a:t>
                      </a:r>
                    </a:p>
                    <a:p>
                      <a:r>
                        <a:rPr lang="pt-BR" sz="1600" baseline="0" dirty="0" smtClean="0"/>
                        <a:t>Tempo no cargo efetivo em que se der a aposentadoria: 5 anos</a:t>
                      </a:r>
                      <a:endParaRPr lang="pt-BR" sz="1600" dirty="0" smtClean="0"/>
                    </a:p>
                  </a:txBody>
                  <a:tcPr/>
                </a:tc>
                <a:tc>
                  <a:txBody>
                    <a:bodyPr/>
                    <a:lstStyle/>
                    <a:p>
                      <a:r>
                        <a:rPr lang="pt-BR" sz="1600" dirty="0" smtClean="0"/>
                        <a:t>A cada ano será exigido um ponto a mais, chegando a 105 pontos para os homens, em 2028, e 100 pontos para as mulheres, em 2033.</a:t>
                      </a:r>
                    </a:p>
                    <a:p>
                      <a:r>
                        <a:rPr lang="pt-BR" sz="1600" b="1" dirty="0" smtClean="0"/>
                        <a:t>2024: Mulher: 91 pontos /</a:t>
                      </a:r>
                      <a:r>
                        <a:rPr lang="pt-BR" sz="1600" b="1" baseline="0" dirty="0" smtClean="0"/>
                        <a:t> Homem: 101 pontos</a:t>
                      </a:r>
                    </a:p>
                    <a:p>
                      <a:r>
                        <a:rPr lang="pt-BR" sz="1600" dirty="0" smtClean="0"/>
                        <a:t>Poderão se aposentar com o valor integral do último salário na ativa as mulheres que tiverem completado 62 anos e os homens a partir dos 65 anos, desde que tenham ingressado na carreira até 31 de dezembro de 2003. Para quem tiver ingressado a partir de 2004, o cálculo seguirá a regra geral da Reforma: 60% da média </a:t>
                      </a:r>
                      <a:r>
                        <a:rPr lang="pt-BR" sz="1600" dirty="0" smtClean="0"/>
                        <a:t>mais </a:t>
                      </a:r>
                      <a:r>
                        <a:rPr lang="pt-BR" sz="1600" dirty="0" smtClean="0"/>
                        <a:t>2% a cada ano de </a:t>
                      </a:r>
                      <a:r>
                        <a:rPr lang="pt-BR" sz="1600" dirty="0" smtClean="0"/>
                        <a:t>contribuição</a:t>
                      </a:r>
                      <a:r>
                        <a:rPr lang="pt-BR" sz="1600" baseline="0" dirty="0" smtClean="0"/>
                        <a:t> </a:t>
                      </a:r>
                      <a:r>
                        <a:rPr lang="pt-BR" sz="1600" dirty="0" smtClean="0"/>
                        <a:t>que </a:t>
                      </a:r>
                      <a:r>
                        <a:rPr lang="pt-BR" sz="1600" dirty="0" smtClean="0"/>
                        <a:t>exceder 20 anos (homem e mulher).</a:t>
                      </a:r>
                      <a:endParaRPr lang="pt-BR" sz="1600" dirty="0"/>
                    </a:p>
                  </a:txBody>
                  <a:tcPr/>
                </a:tc>
              </a:tr>
            </a:tbl>
          </a:graphicData>
        </a:graphic>
      </p:graphicFrame>
    </p:spTree>
    <p:extLst>
      <p:ext uri="{BB962C8B-B14F-4D97-AF65-F5344CB8AC3E}">
        <p14:creationId xmlns:p14="http://schemas.microsoft.com/office/powerpoint/2010/main" val="96077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13568"/>
            <a:ext cx="9519780"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Regras de Transição RPPS – Sistema de Pontos Professores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434788075"/>
              </p:ext>
            </p:extLst>
          </p:nvPr>
        </p:nvGraphicFramePr>
        <p:xfrm>
          <a:off x="887322" y="1991639"/>
          <a:ext cx="10223265" cy="3413683"/>
        </p:xfrm>
        <a:graphic>
          <a:graphicData uri="http://schemas.openxmlformats.org/drawingml/2006/table">
            <a:tbl>
              <a:tblPr firstRow="1" bandRow="1">
                <a:tableStyleId>{5C22544A-7EE6-4342-B048-85BDC9FD1C3A}</a:tableStyleId>
              </a:tblPr>
              <a:tblGrid>
                <a:gridCol w="4521896"/>
                <a:gridCol w="5701369"/>
              </a:tblGrid>
              <a:tr h="396163">
                <a:tc>
                  <a:txBody>
                    <a:bodyPr/>
                    <a:lstStyle/>
                    <a:p>
                      <a:pPr algn="ctr"/>
                      <a:r>
                        <a:rPr lang="pt-BR" sz="1600" dirty="0" smtClean="0"/>
                        <a:t>Requisito</a:t>
                      </a:r>
                      <a:endParaRPr lang="pt-BR" sz="1600" dirty="0"/>
                    </a:p>
                  </a:txBody>
                  <a:tcPr/>
                </a:tc>
                <a:tc>
                  <a:txBody>
                    <a:bodyPr/>
                    <a:lstStyle/>
                    <a:p>
                      <a:pPr algn="ctr"/>
                      <a:r>
                        <a:rPr lang="pt-BR" sz="1600" dirty="0" smtClean="0"/>
                        <a:t>Observações</a:t>
                      </a:r>
                      <a:endParaRPr lang="pt-BR" sz="1600" dirty="0"/>
                    </a:p>
                  </a:txBody>
                  <a:tcPr/>
                </a:tc>
              </a:tr>
              <a:tr h="198082">
                <a:tc>
                  <a:txBody>
                    <a:bodyPr/>
                    <a:lstStyle/>
                    <a:p>
                      <a:r>
                        <a:rPr lang="pt-BR" sz="1600" dirty="0" smtClean="0"/>
                        <a:t>Idade mínima: Mulher: 51 anos / Homem: 56 anos</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600" dirty="0" smtClean="0"/>
                        <a:t>Idade mínima a partir de 1º/1/2022: Mulher: 52 anos / Homem: 57 anos</a:t>
                      </a:r>
                    </a:p>
                    <a:p>
                      <a:r>
                        <a:rPr lang="pt-BR" sz="1600" dirty="0" smtClean="0"/>
                        <a:t>Tempo</a:t>
                      </a:r>
                      <a:r>
                        <a:rPr lang="pt-BR" sz="1600" baseline="0" dirty="0" smtClean="0"/>
                        <a:t> de Contribuição + Idade: Mulher: 81 pontos / Homem: 91 pontos</a:t>
                      </a:r>
                    </a:p>
                    <a:p>
                      <a:r>
                        <a:rPr lang="pt-BR" sz="1600" baseline="0" dirty="0" smtClean="0"/>
                        <a:t>Tempo de Contribuição: Mulher: 25 anos / Homem: 30 anos</a:t>
                      </a:r>
                    </a:p>
                    <a:p>
                      <a:r>
                        <a:rPr lang="pt-BR" sz="1600" dirty="0" smtClean="0"/>
                        <a:t>Tempo de efetivo exercício no</a:t>
                      </a:r>
                      <a:r>
                        <a:rPr lang="pt-BR" sz="1600" baseline="0" dirty="0" smtClean="0"/>
                        <a:t> serviço público: 20 anos</a:t>
                      </a:r>
                    </a:p>
                    <a:p>
                      <a:r>
                        <a:rPr lang="pt-BR" sz="1600" baseline="0" dirty="0" smtClean="0"/>
                        <a:t>Tempo no cargo efetivo em que se der a aposentadoria: 5 anos</a:t>
                      </a:r>
                      <a:endParaRPr lang="pt-BR" sz="1600" dirty="0"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600" dirty="0" smtClean="0"/>
                        <a:t>A cada ano será exigido um ponto a mais, chegando até 92, para as professoras,</a:t>
                      </a:r>
                      <a:r>
                        <a:rPr lang="pt-BR" sz="1600" baseline="0" dirty="0" smtClean="0"/>
                        <a:t> em 2030, </a:t>
                      </a:r>
                      <a:r>
                        <a:rPr lang="pt-BR" sz="1600" dirty="0" smtClean="0"/>
                        <a:t>e até 100, para</a:t>
                      </a:r>
                      <a:r>
                        <a:rPr lang="pt-BR" sz="1600" baseline="0" dirty="0" smtClean="0"/>
                        <a:t> os professores, em 2028</a:t>
                      </a:r>
                      <a:r>
                        <a:rPr lang="pt-BR" sz="1600" dirty="0" smtClean="0"/>
                        <a:t>.</a:t>
                      </a:r>
                    </a:p>
                    <a:p>
                      <a:r>
                        <a:rPr lang="pt-BR" sz="1600" b="1" dirty="0" smtClean="0"/>
                        <a:t>2024: Professora: 86 pontos / Professor: 96 pontos</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600" dirty="0" smtClean="0"/>
                        <a:t>Poderão se aposentar com o valor integral do último salário na ativa as professoras que tiverem completado 57 anos e os homens a partir dos 60 anos, desde que tenham ingressado na carreira até 31 de dezembro de 2003. Para quem tiver ingressado a partir de 2004, o cálculo seguirá a regra geral da Reforma: 60% da média </a:t>
                      </a:r>
                      <a:r>
                        <a:rPr lang="pt-BR" sz="1600" dirty="0" smtClean="0"/>
                        <a:t>mais </a:t>
                      </a:r>
                      <a:r>
                        <a:rPr lang="pt-BR" sz="1600" dirty="0" smtClean="0"/>
                        <a:t>2% a cada ano de contribuição que exceder 20 anos (homem e mulher).</a:t>
                      </a:r>
                      <a:endParaRPr lang="pt-BR" sz="1600" b="1" dirty="0" smtClean="0"/>
                    </a:p>
                    <a:p>
                      <a:endParaRPr lang="pt-BR" sz="1600" b="1" dirty="0"/>
                    </a:p>
                  </a:txBody>
                  <a:tcPr/>
                </a:tc>
              </a:tr>
            </a:tbl>
          </a:graphicData>
        </a:graphic>
      </p:graphicFrame>
    </p:spTree>
    <p:extLst>
      <p:ext uri="{BB962C8B-B14F-4D97-AF65-F5344CB8AC3E}">
        <p14:creationId xmlns:p14="http://schemas.microsoft.com/office/powerpoint/2010/main" val="214837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63672"/>
            <a:ext cx="9569884"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Regras de Transição RPPS – Pedágio Geral</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2009555055"/>
              </p:ext>
            </p:extLst>
          </p:nvPr>
        </p:nvGraphicFramePr>
        <p:xfrm>
          <a:off x="912374" y="2054269"/>
          <a:ext cx="10260843" cy="2164080"/>
        </p:xfrm>
        <a:graphic>
          <a:graphicData uri="http://schemas.openxmlformats.org/drawingml/2006/table">
            <a:tbl>
              <a:tblPr firstRow="1" bandRow="1">
                <a:tableStyleId>{5C22544A-7EE6-4342-B048-85BDC9FD1C3A}</a:tableStyleId>
              </a:tblPr>
              <a:tblGrid>
                <a:gridCol w="1755670"/>
                <a:gridCol w="4521896"/>
                <a:gridCol w="3983277"/>
              </a:tblGrid>
              <a:tr h="396163">
                <a:tc>
                  <a:txBody>
                    <a:bodyPr/>
                    <a:lstStyle/>
                    <a:p>
                      <a:pPr algn="ctr"/>
                      <a:r>
                        <a:rPr lang="pt-BR" sz="1600" dirty="0" smtClean="0"/>
                        <a:t>Regra</a:t>
                      </a:r>
                      <a:r>
                        <a:rPr lang="pt-BR" sz="1600" baseline="0" dirty="0" smtClean="0"/>
                        <a:t> de Transição</a:t>
                      </a:r>
                      <a:endParaRPr lang="pt-BR" sz="1600" dirty="0"/>
                    </a:p>
                  </a:txBody>
                  <a:tcPr anchor="ctr"/>
                </a:tc>
                <a:tc>
                  <a:txBody>
                    <a:bodyPr/>
                    <a:lstStyle/>
                    <a:p>
                      <a:pPr algn="ctr"/>
                      <a:r>
                        <a:rPr lang="pt-BR" sz="1600" dirty="0" smtClean="0"/>
                        <a:t>Requisito</a:t>
                      </a:r>
                      <a:endParaRPr lang="pt-BR" sz="1600" dirty="0"/>
                    </a:p>
                  </a:txBody>
                  <a:tcPr anchor="ctr"/>
                </a:tc>
                <a:tc>
                  <a:txBody>
                    <a:bodyPr/>
                    <a:lstStyle/>
                    <a:p>
                      <a:pPr algn="ctr"/>
                      <a:r>
                        <a:rPr lang="pt-BR" sz="1600" dirty="0" smtClean="0"/>
                        <a:t>Observações</a:t>
                      </a:r>
                      <a:endParaRPr lang="pt-BR" sz="1600" dirty="0"/>
                    </a:p>
                  </a:txBody>
                  <a:tcPr anchor="ctr"/>
                </a:tc>
              </a:tr>
              <a:tr h="198082">
                <a:tc>
                  <a:txBody>
                    <a:bodyPr/>
                    <a:lstStyle/>
                    <a:p>
                      <a:r>
                        <a:rPr lang="pt-BR" dirty="0" smtClean="0"/>
                        <a:t>Idade Mínima e Pedágio de 100%</a:t>
                      </a:r>
                      <a:endParaRPr lang="pt-BR" dirty="0"/>
                    </a:p>
                  </a:txBody>
                  <a:tcPr/>
                </a:tc>
                <a:tc>
                  <a:txBody>
                    <a:bodyPr/>
                    <a:lstStyle/>
                    <a:p>
                      <a:r>
                        <a:rPr lang="pt-BR" dirty="0" smtClean="0"/>
                        <a:t>Idade mínima: Mulher: 57 anos / Homem: 60 anos</a:t>
                      </a:r>
                    </a:p>
                    <a:p>
                      <a:r>
                        <a:rPr lang="pt-BR" dirty="0" smtClean="0"/>
                        <a:t>Tempo de Contribuição: Mulher: 30 anos / Homem: 35 anos</a:t>
                      </a:r>
                    </a:p>
                    <a:p>
                      <a:r>
                        <a:rPr lang="pt-BR" dirty="0" smtClean="0"/>
                        <a:t>Tempo de efetivo exercício no</a:t>
                      </a:r>
                      <a:r>
                        <a:rPr lang="pt-BR" baseline="0" dirty="0" smtClean="0"/>
                        <a:t> serviço público: 20 anos</a:t>
                      </a:r>
                    </a:p>
                    <a:p>
                      <a:r>
                        <a:rPr lang="pt-BR" baseline="0" dirty="0" smtClean="0"/>
                        <a:t>Tempo no cargo efetivo em que se der a aposentadoria: 5 anos</a:t>
                      </a:r>
                      <a:endParaRPr lang="pt-BR" dirty="0"/>
                    </a:p>
                  </a:txBody>
                  <a:tcPr/>
                </a:tc>
                <a:tc>
                  <a:txBody>
                    <a:bodyPr/>
                    <a:lstStyle/>
                    <a:p>
                      <a:r>
                        <a:rPr lang="pt-BR" dirty="0" smtClean="0"/>
                        <a:t>Pedágio de 100% do tempo que faltava para atingir o mínimo exigido de contribuição (30 anos, se mulher, e 35, se homem)</a:t>
                      </a:r>
                    </a:p>
                    <a:p>
                      <a:r>
                        <a:rPr lang="pt-BR" dirty="0" smtClean="0"/>
                        <a:t>Cálculo do Benefício</a:t>
                      </a:r>
                      <a:r>
                        <a:rPr lang="pt-BR" baseline="0" dirty="0" smtClean="0"/>
                        <a:t> -</a:t>
                      </a:r>
                      <a:r>
                        <a:rPr lang="pt-BR" dirty="0" smtClean="0"/>
                        <a:t> Ingresso até 31/12/2003: totalidade</a:t>
                      </a:r>
                      <a:r>
                        <a:rPr lang="pt-BR" baseline="0" dirty="0" smtClean="0"/>
                        <a:t> da</a:t>
                      </a:r>
                      <a:r>
                        <a:rPr lang="pt-BR" dirty="0" smtClean="0"/>
                        <a:t> remuneração,</a:t>
                      </a:r>
                      <a:r>
                        <a:rPr lang="pt-BR" baseline="0" dirty="0" smtClean="0"/>
                        <a:t> observado o disposto no </a:t>
                      </a:r>
                      <a:r>
                        <a:rPr lang="pt-BR" baseline="0" dirty="0" err="1" smtClean="0"/>
                        <a:t>art</a:t>
                      </a:r>
                      <a:r>
                        <a:rPr lang="pt-BR" baseline="0" dirty="0" smtClean="0"/>
                        <a:t> 4º, § 8º, da EC nº 103/2019.</a:t>
                      </a:r>
                    </a:p>
                    <a:p>
                      <a:r>
                        <a:rPr lang="pt-BR" baseline="0" dirty="0" smtClean="0"/>
                        <a:t>Ingresso a partir de 1º/1/2004: 100% da média.</a:t>
                      </a:r>
                      <a:endParaRPr lang="pt-BR" dirty="0"/>
                    </a:p>
                  </a:txBody>
                  <a:tcPr/>
                </a:tc>
              </a:tr>
            </a:tbl>
          </a:graphicData>
        </a:graphic>
      </p:graphicFrame>
    </p:spTree>
    <p:extLst>
      <p:ext uri="{BB962C8B-B14F-4D97-AF65-F5344CB8AC3E}">
        <p14:creationId xmlns:p14="http://schemas.microsoft.com/office/powerpoint/2010/main" val="355979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01042"/>
            <a:ext cx="9532306" cy="1415442"/>
          </a:xfrm>
          <a:prstGeom prst="rect">
            <a:avLst/>
          </a:prstGeom>
          <a:noFill/>
          <a:ln>
            <a:noFill/>
          </a:ln>
        </p:spPr>
        <p:txBody>
          <a:bodyPr spcFirstLastPara="1" wrap="square" lIns="91425" tIns="45700" rIns="91425" bIns="45700" anchor="t" anchorCtr="0">
            <a:noAutofit/>
          </a:bodyPr>
          <a:lstStyle/>
          <a:p>
            <a:pPr lvl="0" algn="just"/>
            <a:r>
              <a:rPr lang="pt-BR" sz="2400" b="1" dirty="0" smtClean="0">
                <a:solidFill>
                  <a:srgbClr val="2D704F"/>
                </a:solidFill>
                <a:latin typeface="Kanit"/>
                <a:ea typeface="Kanit"/>
                <a:cs typeface="Kanit"/>
                <a:sym typeface="Kanit"/>
              </a:rPr>
              <a:t>Reforma da Previdência - Emenda Constitucional Nº 103/2019 </a:t>
            </a:r>
            <a:r>
              <a:rPr lang="pt-BR" sz="2400" b="1" dirty="0">
                <a:solidFill>
                  <a:srgbClr val="2D704F"/>
                </a:solidFill>
                <a:latin typeface="Kanit"/>
                <a:ea typeface="Kanit"/>
                <a:cs typeface="Kanit"/>
                <a:sym typeface="Kanit"/>
              </a:rPr>
              <a:t>– Regras de Transição RPPS – Pedágio Professores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2064081184"/>
              </p:ext>
            </p:extLst>
          </p:nvPr>
        </p:nvGraphicFramePr>
        <p:xfrm>
          <a:off x="924900" y="1954061"/>
          <a:ext cx="10098004" cy="1767763"/>
        </p:xfrm>
        <a:graphic>
          <a:graphicData uri="http://schemas.openxmlformats.org/drawingml/2006/table">
            <a:tbl>
              <a:tblPr firstRow="1" bandRow="1">
                <a:tableStyleId>{5C22544A-7EE6-4342-B048-85BDC9FD1C3A}</a:tableStyleId>
              </a:tblPr>
              <a:tblGrid>
                <a:gridCol w="4521896"/>
                <a:gridCol w="5576108"/>
              </a:tblGrid>
              <a:tr h="396163">
                <a:tc>
                  <a:txBody>
                    <a:bodyPr/>
                    <a:lstStyle/>
                    <a:p>
                      <a:pPr algn="ctr"/>
                      <a:r>
                        <a:rPr lang="pt-BR" dirty="0" smtClean="0"/>
                        <a:t>Requisito</a:t>
                      </a:r>
                      <a:endParaRPr lang="pt-BR" dirty="0"/>
                    </a:p>
                  </a:txBody>
                  <a:tcPr/>
                </a:tc>
                <a:tc>
                  <a:txBody>
                    <a:bodyPr/>
                    <a:lstStyle/>
                    <a:p>
                      <a:pPr algn="ctr"/>
                      <a:r>
                        <a:rPr lang="pt-BR" dirty="0" smtClean="0"/>
                        <a:t>Observações</a:t>
                      </a:r>
                      <a:endParaRPr lang="pt-BR" dirty="0"/>
                    </a:p>
                  </a:txBody>
                  <a:tcPr/>
                </a:tc>
              </a:tr>
              <a:tr h="198082">
                <a:tc>
                  <a:txBody>
                    <a:bodyPr/>
                    <a:lstStyle/>
                    <a:p>
                      <a:r>
                        <a:rPr lang="pt-BR" dirty="0" smtClean="0"/>
                        <a:t>Idade mínima: Mulher: 52 anos / Homem: 55 anos</a:t>
                      </a:r>
                    </a:p>
                    <a:p>
                      <a:r>
                        <a:rPr lang="pt-BR" dirty="0" smtClean="0"/>
                        <a:t>Tempo de Contribuição: Mulher: 25 anos / Homem: 30 anos</a:t>
                      </a:r>
                    </a:p>
                    <a:p>
                      <a:r>
                        <a:rPr lang="pt-BR" dirty="0" smtClean="0"/>
                        <a:t>Tempo de efetivo exercício no</a:t>
                      </a:r>
                      <a:r>
                        <a:rPr lang="pt-BR" baseline="0" dirty="0" smtClean="0"/>
                        <a:t> serviço público: 20 anos</a:t>
                      </a:r>
                    </a:p>
                    <a:p>
                      <a:r>
                        <a:rPr lang="pt-BR" baseline="0" dirty="0" smtClean="0"/>
                        <a:t>Tempo no cargo efetivo em que se der a aposentadoria: 5 anos</a:t>
                      </a:r>
                      <a:endParaRPr lang="pt-BR" dirty="0"/>
                    </a:p>
                  </a:txBody>
                  <a:tcPr/>
                </a:tc>
                <a:tc>
                  <a:txBody>
                    <a:bodyPr/>
                    <a:lstStyle/>
                    <a:p>
                      <a:r>
                        <a:rPr lang="pt-BR" dirty="0" smtClean="0"/>
                        <a:t>Pedágio de 100% do tempo que faltava para atingir o mínimo exigido de contribuição (25 anos, se mulher, e 30, se homem)</a:t>
                      </a:r>
                    </a:p>
                    <a:p>
                      <a:r>
                        <a:rPr lang="pt-BR" dirty="0" smtClean="0"/>
                        <a:t>Cálculo do Benefício</a:t>
                      </a:r>
                      <a:r>
                        <a:rPr lang="pt-BR" baseline="0" dirty="0" smtClean="0"/>
                        <a:t> -</a:t>
                      </a:r>
                      <a:r>
                        <a:rPr lang="pt-BR" dirty="0" smtClean="0"/>
                        <a:t> Ingresso até 31/12/2003: totalidade</a:t>
                      </a:r>
                      <a:r>
                        <a:rPr lang="pt-BR" baseline="0" dirty="0" smtClean="0"/>
                        <a:t> da</a:t>
                      </a:r>
                      <a:r>
                        <a:rPr lang="pt-BR" dirty="0" smtClean="0"/>
                        <a:t> remuneração,</a:t>
                      </a:r>
                      <a:r>
                        <a:rPr lang="pt-BR" baseline="0" dirty="0" smtClean="0"/>
                        <a:t> observado o disposto no </a:t>
                      </a:r>
                      <a:r>
                        <a:rPr lang="pt-BR" baseline="0" dirty="0" err="1" smtClean="0"/>
                        <a:t>art</a:t>
                      </a:r>
                      <a:r>
                        <a:rPr lang="pt-BR" baseline="0" dirty="0" smtClean="0"/>
                        <a:t> 4º, § 8º, da EC nº 103/2019.</a:t>
                      </a:r>
                    </a:p>
                    <a:p>
                      <a:r>
                        <a:rPr lang="pt-BR" baseline="0" dirty="0" smtClean="0"/>
                        <a:t>Ingresso a partir de 1º/1/2004: 100% da média.</a:t>
                      </a:r>
                      <a:endParaRPr lang="pt-BR" dirty="0"/>
                    </a:p>
                  </a:txBody>
                  <a:tcPr/>
                </a:tc>
              </a:tr>
            </a:tbl>
          </a:graphicData>
        </a:graphic>
      </p:graphicFrame>
    </p:spTree>
    <p:extLst>
      <p:ext uri="{BB962C8B-B14F-4D97-AF65-F5344CB8AC3E}">
        <p14:creationId xmlns:p14="http://schemas.microsoft.com/office/powerpoint/2010/main" val="2066518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01042"/>
            <a:ext cx="9532306" cy="1415442"/>
          </a:xfrm>
          <a:prstGeom prst="rect">
            <a:avLst/>
          </a:prstGeom>
          <a:noFill/>
          <a:ln>
            <a:noFill/>
          </a:ln>
        </p:spPr>
        <p:txBody>
          <a:bodyPr spcFirstLastPara="1" wrap="square" lIns="91425" tIns="45700" rIns="91425" bIns="45700" anchor="t" anchorCtr="0">
            <a:noAutofit/>
          </a:bodyPr>
          <a:lstStyle/>
          <a:p>
            <a:pPr lvl="0" algn="just"/>
            <a:r>
              <a:rPr lang="pt-BR" sz="2400" b="1" dirty="0" smtClean="0">
                <a:solidFill>
                  <a:srgbClr val="2D704F"/>
                </a:solidFill>
                <a:latin typeface="Kanit"/>
                <a:ea typeface="Kanit"/>
                <a:cs typeface="Kanit"/>
                <a:sym typeface="Kanit"/>
              </a:rPr>
              <a:t>Reforma da Previdência - Emenda Constitucional Nº 103/2019 </a:t>
            </a:r>
            <a:r>
              <a:rPr lang="pt-BR" sz="2400" b="1" dirty="0">
                <a:solidFill>
                  <a:srgbClr val="2D704F"/>
                </a:solidFill>
                <a:latin typeface="Kanit"/>
                <a:ea typeface="Kanit"/>
                <a:cs typeface="Kanit"/>
                <a:sym typeface="Kanit"/>
              </a:rPr>
              <a:t>– </a:t>
            </a:r>
            <a:r>
              <a:rPr lang="pt-BR" sz="2400" b="1" dirty="0" smtClean="0">
                <a:solidFill>
                  <a:srgbClr val="2D704F"/>
                </a:solidFill>
                <a:latin typeface="Kanit"/>
                <a:ea typeface="Kanit"/>
                <a:cs typeface="Kanit"/>
                <a:sym typeface="Kanit"/>
              </a:rPr>
              <a:t>Aposentadoria por Incapacidade Permanente</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688426753"/>
              </p:ext>
            </p:extLst>
          </p:nvPr>
        </p:nvGraphicFramePr>
        <p:xfrm>
          <a:off x="924900" y="1954061"/>
          <a:ext cx="10098004" cy="1706803"/>
        </p:xfrm>
        <a:graphic>
          <a:graphicData uri="http://schemas.openxmlformats.org/drawingml/2006/table">
            <a:tbl>
              <a:tblPr firstRow="1" bandRow="1">
                <a:tableStyleId>{5C22544A-7EE6-4342-B048-85BDC9FD1C3A}</a:tableStyleId>
              </a:tblPr>
              <a:tblGrid>
                <a:gridCol w="4521896"/>
                <a:gridCol w="5576108"/>
              </a:tblGrid>
              <a:tr h="396163">
                <a:tc>
                  <a:txBody>
                    <a:bodyPr/>
                    <a:lstStyle/>
                    <a:p>
                      <a:pPr algn="ctr"/>
                      <a:r>
                        <a:rPr lang="pt-BR" sz="1600" dirty="0" smtClean="0"/>
                        <a:t>Requisito</a:t>
                      </a:r>
                      <a:endParaRPr lang="pt-BR" sz="1600" dirty="0"/>
                    </a:p>
                  </a:txBody>
                  <a:tcPr/>
                </a:tc>
                <a:tc>
                  <a:txBody>
                    <a:bodyPr/>
                    <a:lstStyle/>
                    <a:p>
                      <a:pPr algn="ctr"/>
                      <a:r>
                        <a:rPr lang="pt-BR" sz="1600" dirty="0" smtClean="0"/>
                        <a:t>Observações</a:t>
                      </a:r>
                      <a:endParaRPr lang="pt-BR" sz="1600" dirty="0"/>
                    </a:p>
                  </a:txBody>
                  <a:tcPr/>
                </a:tc>
              </a:tr>
              <a:tr h="198082">
                <a:tc>
                  <a:txBody>
                    <a:bodyPr/>
                    <a:lstStyle/>
                    <a:p>
                      <a:r>
                        <a:rPr lang="pt-BR" sz="1600" dirty="0" smtClean="0"/>
                        <a:t>Incapacidade permanente para</a:t>
                      </a:r>
                      <a:r>
                        <a:rPr lang="pt-BR" sz="1600" baseline="0" dirty="0" smtClean="0"/>
                        <a:t> o trabalho</a:t>
                      </a:r>
                      <a:endParaRPr lang="pt-BR" sz="1600" dirty="0"/>
                    </a:p>
                  </a:txBody>
                  <a:tcPr anchor="ctr"/>
                </a:tc>
                <a:tc>
                  <a:txBody>
                    <a:bodyPr/>
                    <a:lstStyle/>
                    <a:p>
                      <a:r>
                        <a:rPr lang="pt-BR" sz="1600" dirty="0" smtClean="0"/>
                        <a:t>Cálculo </a:t>
                      </a:r>
                      <a:r>
                        <a:rPr lang="pt-BR" sz="1600" dirty="0" smtClean="0"/>
                        <a:t>do Benefício</a:t>
                      </a:r>
                      <a:r>
                        <a:rPr lang="pt-BR" sz="1600" baseline="0" dirty="0" smtClean="0"/>
                        <a:t> </a:t>
                      </a:r>
                      <a:r>
                        <a:rPr lang="pt-BR" sz="1600" baseline="0" dirty="0" smtClean="0"/>
                        <a:t>–</a:t>
                      </a:r>
                      <a:r>
                        <a:rPr lang="pt-BR" sz="1600" dirty="0" smtClean="0"/>
                        <a:t> Doenças em geral: 60% da média mais 2% a cada ano de contribuição que exceder 20 anos (homem e mulher);</a:t>
                      </a:r>
                    </a:p>
                    <a:p>
                      <a:r>
                        <a:rPr lang="pt-BR" sz="1600" dirty="0" smtClean="0"/>
                        <a:t>Decorrente</a:t>
                      </a:r>
                      <a:r>
                        <a:rPr lang="pt-BR" sz="1600" baseline="0" dirty="0" smtClean="0"/>
                        <a:t> de acidente de trabalho, de doença profissional e de doença do trabalho: 100% da média.</a:t>
                      </a:r>
                      <a:endParaRPr lang="pt-BR" sz="1600" dirty="0" smtClean="0"/>
                    </a:p>
                  </a:txBody>
                  <a:tcPr/>
                </a:tc>
              </a:tr>
            </a:tbl>
          </a:graphicData>
        </a:graphic>
      </p:graphicFrame>
      <p:sp>
        <p:nvSpPr>
          <p:cNvPr id="3" name="CaixaDeTexto 2"/>
          <p:cNvSpPr txBox="1"/>
          <p:nvPr/>
        </p:nvSpPr>
        <p:spPr>
          <a:xfrm>
            <a:off x="876822" y="4089684"/>
            <a:ext cx="10033348" cy="1077218"/>
          </a:xfrm>
          <a:prstGeom prst="rect">
            <a:avLst/>
          </a:prstGeom>
          <a:noFill/>
        </p:spPr>
        <p:txBody>
          <a:bodyPr wrap="square" rtlCol="0">
            <a:spAutoFit/>
          </a:bodyPr>
          <a:lstStyle/>
          <a:p>
            <a:pPr algn="just"/>
            <a:r>
              <a:rPr lang="pt-BR" sz="1600" b="1" dirty="0"/>
              <a:t>Possibilidade de readaptação para </a:t>
            </a:r>
            <a:r>
              <a:rPr lang="pt-BR" sz="1600" b="1" dirty="0" smtClean="0"/>
              <a:t>o exercício </a:t>
            </a:r>
            <a:r>
              <a:rPr lang="pt-BR" sz="1600" b="1" dirty="0"/>
              <a:t>de cargo que </a:t>
            </a:r>
            <a:r>
              <a:rPr lang="pt-BR" sz="1600" b="1" dirty="0" smtClean="0"/>
              <a:t>seja compatível </a:t>
            </a:r>
            <a:r>
              <a:rPr lang="pt-BR" sz="1600" b="1" dirty="0"/>
              <a:t>com a limitação que o servidor tenha sofrido em sua capacidade física ou </a:t>
            </a:r>
            <a:r>
              <a:rPr lang="pt-BR" sz="1600" b="1" dirty="0" smtClean="0"/>
              <a:t>mental, conforme disposto no art. 40, § 1º, inciso I, da Constituição Federal.</a:t>
            </a:r>
            <a:endParaRPr lang="pt-BR" sz="1600" b="1" dirty="0"/>
          </a:p>
          <a:p>
            <a:pPr algn="just"/>
            <a:endParaRPr lang="pt-BR" sz="1600" b="1" dirty="0"/>
          </a:p>
        </p:txBody>
      </p:sp>
    </p:spTree>
    <p:extLst>
      <p:ext uri="{BB962C8B-B14F-4D97-AF65-F5344CB8AC3E}">
        <p14:creationId xmlns:p14="http://schemas.microsoft.com/office/powerpoint/2010/main" val="282830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01042"/>
            <a:ext cx="9532306" cy="1415442"/>
          </a:xfrm>
          <a:prstGeom prst="rect">
            <a:avLst/>
          </a:prstGeom>
          <a:noFill/>
          <a:ln>
            <a:noFill/>
          </a:ln>
        </p:spPr>
        <p:txBody>
          <a:bodyPr spcFirstLastPara="1" wrap="square" lIns="91425" tIns="45700" rIns="91425" bIns="45700" anchor="t" anchorCtr="0">
            <a:noAutofit/>
          </a:bodyPr>
          <a:lstStyle/>
          <a:p>
            <a:pPr lvl="0" algn="just"/>
            <a:r>
              <a:rPr lang="pt-BR" sz="2400" b="1" dirty="0" smtClean="0">
                <a:solidFill>
                  <a:srgbClr val="2D704F"/>
                </a:solidFill>
                <a:latin typeface="Kanit"/>
                <a:ea typeface="Kanit"/>
                <a:cs typeface="Kanit"/>
                <a:sym typeface="Kanit"/>
              </a:rPr>
              <a:t>Reforma da Previdência - Emenda Constitucional Nº 103/2019 </a:t>
            </a:r>
            <a:r>
              <a:rPr lang="pt-BR" sz="2400" b="1" dirty="0">
                <a:solidFill>
                  <a:srgbClr val="2D704F"/>
                </a:solidFill>
                <a:latin typeface="Kanit"/>
                <a:ea typeface="Kanit"/>
                <a:cs typeface="Kanit"/>
                <a:sym typeface="Kanit"/>
              </a:rPr>
              <a:t>– </a:t>
            </a:r>
            <a:r>
              <a:rPr lang="pt-BR" sz="2400" b="1" dirty="0" smtClean="0">
                <a:solidFill>
                  <a:srgbClr val="2D704F"/>
                </a:solidFill>
                <a:latin typeface="Kanit"/>
                <a:ea typeface="Kanit"/>
                <a:cs typeface="Kanit"/>
                <a:sym typeface="Kanit"/>
              </a:rPr>
              <a:t>Aposentadoria Compulsória</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2659041002"/>
              </p:ext>
            </p:extLst>
          </p:nvPr>
        </p:nvGraphicFramePr>
        <p:xfrm>
          <a:off x="924900" y="1954061"/>
          <a:ext cx="10098004" cy="1950643"/>
        </p:xfrm>
        <a:graphic>
          <a:graphicData uri="http://schemas.openxmlformats.org/drawingml/2006/table">
            <a:tbl>
              <a:tblPr firstRow="1" bandRow="1">
                <a:tableStyleId>{5C22544A-7EE6-4342-B048-85BDC9FD1C3A}</a:tableStyleId>
              </a:tblPr>
              <a:tblGrid>
                <a:gridCol w="4521896"/>
                <a:gridCol w="5576108"/>
              </a:tblGrid>
              <a:tr h="396163">
                <a:tc>
                  <a:txBody>
                    <a:bodyPr/>
                    <a:lstStyle/>
                    <a:p>
                      <a:pPr algn="ctr"/>
                      <a:r>
                        <a:rPr lang="pt-BR" sz="1600" dirty="0" smtClean="0"/>
                        <a:t>Requisito</a:t>
                      </a:r>
                      <a:endParaRPr lang="pt-BR" sz="1600" dirty="0"/>
                    </a:p>
                  </a:txBody>
                  <a:tcPr/>
                </a:tc>
                <a:tc>
                  <a:txBody>
                    <a:bodyPr/>
                    <a:lstStyle/>
                    <a:p>
                      <a:pPr algn="ctr"/>
                      <a:r>
                        <a:rPr lang="pt-BR" sz="1600" dirty="0" smtClean="0"/>
                        <a:t>Observações</a:t>
                      </a:r>
                      <a:endParaRPr lang="pt-BR" sz="1600" dirty="0"/>
                    </a:p>
                  </a:txBody>
                  <a:tcPr/>
                </a:tc>
              </a:tr>
              <a:tr h="198082">
                <a:tc>
                  <a:txBody>
                    <a:bodyPr/>
                    <a:lstStyle/>
                    <a:p>
                      <a:r>
                        <a:rPr lang="pt-BR" sz="1600" dirty="0" smtClean="0"/>
                        <a:t>Idade: 75 anos</a:t>
                      </a:r>
                      <a:endParaRPr lang="pt-BR" sz="1600" dirty="0"/>
                    </a:p>
                  </a:txBody>
                  <a:tcPr anchor="ctr"/>
                </a:tc>
                <a:tc>
                  <a:txBody>
                    <a:bodyPr/>
                    <a:lstStyle/>
                    <a:p>
                      <a:r>
                        <a:rPr lang="pt-BR" sz="1600" dirty="0" smtClean="0"/>
                        <a:t>Cálculo </a:t>
                      </a:r>
                      <a:r>
                        <a:rPr lang="pt-BR" sz="1600" dirty="0" smtClean="0"/>
                        <a:t>do Benefício</a:t>
                      </a:r>
                      <a:r>
                        <a:rPr lang="pt-BR" sz="1600" baseline="0" dirty="0" smtClean="0"/>
                        <a:t> </a:t>
                      </a:r>
                      <a:r>
                        <a:rPr lang="pt-BR" sz="1600" baseline="0" dirty="0" smtClean="0"/>
                        <a:t>– </a:t>
                      </a:r>
                      <a:r>
                        <a:rPr lang="pt-BR" sz="1600" dirty="0" smtClean="0"/>
                        <a:t>60% da média mais 2% a cada ano de contribuição que exceder 20 anos (homem e mulher), </a:t>
                      </a:r>
                      <a:r>
                        <a:rPr lang="pt-BR" sz="1600" b="1" dirty="0" smtClean="0"/>
                        <a:t>multiplicado pela proporcionalidade.</a:t>
                      </a:r>
                    </a:p>
                    <a:p>
                      <a:endParaRPr lang="pt-BR" sz="1600" dirty="0" smtClean="0"/>
                    </a:p>
                    <a:p>
                      <a:r>
                        <a:rPr lang="pt-BR" sz="1600" b="1" dirty="0" smtClean="0"/>
                        <a:t>Proporcionalidade:</a:t>
                      </a:r>
                      <a:r>
                        <a:rPr lang="pt-BR" sz="1600" dirty="0" smtClean="0"/>
                        <a:t> Tempo total de contribuição/7.300 dias (20 anos), </a:t>
                      </a:r>
                      <a:r>
                        <a:rPr lang="pt-BR" sz="1600" u="sng" dirty="0" smtClean="0"/>
                        <a:t>limitado a um inteiro</a:t>
                      </a:r>
                      <a:r>
                        <a:rPr lang="pt-BR" sz="1600" dirty="0" smtClean="0"/>
                        <a:t>.</a:t>
                      </a:r>
                    </a:p>
                  </a:txBody>
                  <a:tcPr/>
                </a:tc>
              </a:tr>
            </a:tbl>
          </a:graphicData>
        </a:graphic>
      </p:graphicFrame>
      <p:sp>
        <p:nvSpPr>
          <p:cNvPr id="3" name="CaixaDeTexto 2"/>
          <p:cNvSpPr txBox="1"/>
          <p:nvPr/>
        </p:nvSpPr>
        <p:spPr>
          <a:xfrm>
            <a:off x="876822" y="4189892"/>
            <a:ext cx="10033348" cy="830997"/>
          </a:xfrm>
          <a:prstGeom prst="rect">
            <a:avLst/>
          </a:prstGeom>
          <a:noFill/>
        </p:spPr>
        <p:txBody>
          <a:bodyPr wrap="square" rtlCol="0">
            <a:spAutoFit/>
          </a:bodyPr>
          <a:lstStyle/>
          <a:p>
            <a:pPr algn="just"/>
            <a:r>
              <a:rPr lang="pt-BR" sz="1600" b="1" dirty="0" smtClean="0"/>
              <a:t>Ressalvado o cumprimento de critérios de acesso à aposentadoria voluntária que resulte em situação mais favorável, conforme disposto no art. 26, § 4º, da EC 103/2019.</a:t>
            </a:r>
            <a:endParaRPr lang="pt-BR" sz="1600" b="1" dirty="0"/>
          </a:p>
          <a:p>
            <a:pPr algn="just"/>
            <a:endParaRPr lang="pt-BR" sz="1600" b="1" dirty="0"/>
          </a:p>
        </p:txBody>
      </p:sp>
    </p:spTree>
    <p:extLst>
      <p:ext uri="{BB962C8B-B14F-4D97-AF65-F5344CB8AC3E}">
        <p14:creationId xmlns:p14="http://schemas.microsoft.com/office/powerpoint/2010/main" val="220396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1112791" y="545503"/>
            <a:ext cx="732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3200" b="1" dirty="0" smtClean="0">
                <a:solidFill>
                  <a:srgbClr val="2D704F"/>
                </a:solidFill>
                <a:latin typeface="Kanit"/>
                <a:ea typeface="Kanit"/>
                <a:cs typeface="Kanit"/>
                <a:sym typeface="Kanit"/>
              </a:rPr>
              <a:t>Conceito de Previdência</a:t>
            </a:r>
            <a:endParaRPr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1515652"/>
            <a:ext cx="9972743" cy="285615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000" dirty="0" smtClean="0">
                <a:solidFill>
                  <a:srgbClr val="3F3F3F"/>
                </a:solidFill>
                <a:latin typeface="Kanit"/>
                <a:ea typeface="Kanit"/>
                <a:cs typeface="Kanit"/>
                <a:sym typeface="Kanit"/>
              </a:rPr>
              <a:t>O significado da palavra “Previdência” está relacionado a </a:t>
            </a:r>
            <a:r>
              <a:rPr lang="pt-BR" sz="2000" b="1" dirty="0" smtClean="0">
                <a:solidFill>
                  <a:srgbClr val="3F3F3F"/>
                </a:solidFill>
                <a:latin typeface="Kanit"/>
                <a:ea typeface="Kanit"/>
                <a:cs typeface="Kanit"/>
                <a:sym typeface="Kanit"/>
              </a:rPr>
              <a:t>ver com antecedência </a:t>
            </a:r>
            <a:r>
              <a:rPr lang="pt-BR" sz="2000" dirty="0" smtClean="0">
                <a:solidFill>
                  <a:srgbClr val="3F3F3F"/>
                </a:solidFill>
                <a:latin typeface="Kanit"/>
                <a:ea typeface="Kanit"/>
                <a:cs typeface="Kanit"/>
                <a:sym typeface="Kanit"/>
              </a:rPr>
              <a:t>e </a:t>
            </a:r>
            <a:r>
              <a:rPr lang="pt-BR" sz="2000" b="1" dirty="0" smtClean="0">
                <a:solidFill>
                  <a:srgbClr val="3F3F3F"/>
                </a:solidFill>
                <a:latin typeface="Kanit"/>
                <a:ea typeface="Kanit"/>
                <a:cs typeface="Kanit"/>
                <a:sym typeface="Kanit"/>
              </a:rPr>
              <a:t>prevenir</a:t>
            </a:r>
            <a:r>
              <a:rPr lang="pt-BR" sz="2000" dirty="0" smtClean="0">
                <a:solidFill>
                  <a:srgbClr val="3F3F3F"/>
                </a:solidFill>
                <a:latin typeface="Kanit"/>
                <a:ea typeface="Kanit"/>
                <a:cs typeface="Kanit"/>
                <a:sym typeface="Kanit"/>
              </a:rPr>
              <a:t>.</a:t>
            </a:r>
          </a:p>
          <a:p>
            <a:pPr marL="0" marR="0" lvl="0" indent="0" algn="just" rtl="0">
              <a:spcBef>
                <a:spcPts val="0"/>
              </a:spcBef>
              <a:spcAft>
                <a:spcPts val="0"/>
              </a:spcAft>
              <a:buNone/>
            </a:pPr>
            <a:endParaRPr lang="pt-BR" sz="2000" dirty="0">
              <a:solidFill>
                <a:srgbClr val="3F3F3F"/>
              </a:solidFill>
              <a:latin typeface="Kanit"/>
              <a:cs typeface="Kanit"/>
              <a:sym typeface="Kanit"/>
            </a:endParaRPr>
          </a:p>
          <a:p>
            <a:pPr marL="0" marR="0" lvl="0" indent="0" algn="just" rtl="0">
              <a:spcBef>
                <a:spcPts val="0"/>
              </a:spcBef>
              <a:spcAft>
                <a:spcPts val="0"/>
              </a:spcAft>
              <a:buNone/>
            </a:pPr>
            <a:r>
              <a:rPr lang="pt-BR" sz="2000" dirty="0" smtClean="0">
                <a:solidFill>
                  <a:srgbClr val="3F3F3F"/>
                </a:solidFill>
                <a:latin typeface="Kanit"/>
                <a:cs typeface="Kanit"/>
                <a:sym typeface="Kanit"/>
              </a:rPr>
              <a:t>A Previdência Social é uma espécie de seguro que busca exatamente antever os riscos sociais e conferir proteção ou cobertura contra esses riscos aos seus segurados.</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01042"/>
            <a:ext cx="9532306" cy="1415442"/>
          </a:xfrm>
          <a:prstGeom prst="rect">
            <a:avLst/>
          </a:prstGeom>
          <a:noFill/>
          <a:ln>
            <a:noFill/>
          </a:ln>
        </p:spPr>
        <p:txBody>
          <a:bodyPr spcFirstLastPara="1" wrap="square" lIns="91425" tIns="45700" rIns="91425" bIns="45700" anchor="t" anchorCtr="0">
            <a:noAutofit/>
          </a:bodyPr>
          <a:lstStyle/>
          <a:p>
            <a:pPr lvl="0" algn="just"/>
            <a:r>
              <a:rPr lang="pt-BR" sz="2400" b="1" dirty="0" smtClean="0">
                <a:solidFill>
                  <a:srgbClr val="2D704F"/>
                </a:solidFill>
                <a:latin typeface="Kanit"/>
                <a:ea typeface="Kanit"/>
                <a:cs typeface="Kanit"/>
                <a:sym typeface="Kanit"/>
              </a:rPr>
              <a:t>Reforma da Previdência - Emenda Constitucional Nº 103/2019 </a:t>
            </a:r>
            <a:r>
              <a:rPr lang="pt-BR" sz="2400" b="1" dirty="0">
                <a:solidFill>
                  <a:srgbClr val="2D704F"/>
                </a:solidFill>
                <a:latin typeface="Kanit"/>
                <a:ea typeface="Kanit"/>
                <a:cs typeface="Kanit"/>
                <a:sym typeface="Kanit"/>
              </a:rPr>
              <a:t>– </a:t>
            </a:r>
            <a:r>
              <a:rPr lang="pt-BR" sz="2400" b="1" dirty="0" smtClean="0">
                <a:solidFill>
                  <a:srgbClr val="2D704F"/>
                </a:solidFill>
                <a:latin typeface="Kanit"/>
                <a:ea typeface="Kanit"/>
                <a:cs typeface="Kanit"/>
                <a:sym typeface="Kanit"/>
              </a:rPr>
              <a:t>Abono de Permanência</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3" name="CaixaDeTexto 2"/>
          <p:cNvSpPr txBox="1"/>
          <p:nvPr/>
        </p:nvSpPr>
        <p:spPr>
          <a:xfrm>
            <a:off x="902717" y="1922683"/>
            <a:ext cx="10033348" cy="2554545"/>
          </a:xfrm>
          <a:prstGeom prst="rect">
            <a:avLst/>
          </a:prstGeom>
          <a:noFill/>
        </p:spPr>
        <p:txBody>
          <a:bodyPr wrap="square" rtlCol="0">
            <a:spAutoFit/>
          </a:bodyPr>
          <a:lstStyle/>
          <a:p>
            <a:pPr algn="just"/>
            <a:r>
              <a:rPr lang="pt-BR" sz="2000" dirty="0" smtClean="0"/>
              <a:t>Art. 40, § 19, da Constituição Federal:</a:t>
            </a:r>
          </a:p>
          <a:p>
            <a:pPr algn="just"/>
            <a:endParaRPr lang="pt-BR" sz="2000" b="1" dirty="0"/>
          </a:p>
          <a:p>
            <a:pPr marL="1440000" algn="just"/>
            <a:r>
              <a:rPr lang="pt-BR" sz="2000" i="1" dirty="0" smtClean="0"/>
              <a:t>Observados </a:t>
            </a:r>
            <a:r>
              <a:rPr lang="pt-BR" sz="2000" i="1" dirty="0"/>
              <a:t>critérios a serem estabelecidos em lei do respectivo ente federativo, o servidor titular de cargo efetivo que tenha </a:t>
            </a:r>
            <a:r>
              <a:rPr lang="pt-BR" sz="2000" b="1" i="1" dirty="0"/>
              <a:t>completado as exigências para a aposentadoria voluntária</a:t>
            </a:r>
            <a:r>
              <a:rPr lang="pt-BR" sz="2000" i="1" dirty="0"/>
              <a:t> e que opte por permanecer em atividade poderá fazer jus a um </a:t>
            </a:r>
            <a:r>
              <a:rPr lang="pt-BR" sz="2000" b="1" i="1" dirty="0"/>
              <a:t>abono de permanência equivalente</a:t>
            </a:r>
            <a:r>
              <a:rPr lang="pt-BR" sz="2000" i="1" dirty="0"/>
              <a:t>, </a:t>
            </a:r>
            <a:r>
              <a:rPr lang="pt-BR" sz="2000" b="1" i="1" dirty="0"/>
              <a:t>no máximo, ao valor da sua contribuição previdenciária</a:t>
            </a:r>
            <a:r>
              <a:rPr lang="pt-BR" sz="2000" i="1" dirty="0"/>
              <a:t>, até completar a idade para aposentadoria compulsória. </a:t>
            </a:r>
          </a:p>
        </p:txBody>
      </p:sp>
    </p:spTree>
    <p:extLst>
      <p:ext uri="{BB962C8B-B14F-4D97-AF65-F5344CB8AC3E}">
        <p14:creationId xmlns:p14="http://schemas.microsoft.com/office/powerpoint/2010/main" val="2762932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463464"/>
            <a:ext cx="9394519"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Pensão por Morte</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2077498437"/>
              </p:ext>
            </p:extLst>
          </p:nvPr>
        </p:nvGraphicFramePr>
        <p:xfrm>
          <a:off x="924898" y="1397789"/>
          <a:ext cx="10423683" cy="4846243"/>
        </p:xfrm>
        <a:graphic>
          <a:graphicData uri="http://schemas.openxmlformats.org/drawingml/2006/table">
            <a:tbl>
              <a:tblPr firstRow="1" bandRow="1">
                <a:tableStyleId>{5C22544A-7EE6-4342-B048-85BDC9FD1C3A}</a:tableStyleId>
              </a:tblPr>
              <a:tblGrid>
                <a:gridCol w="1768198"/>
                <a:gridCol w="3958225"/>
                <a:gridCol w="4697260"/>
              </a:tblGrid>
              <a:tr h="396163">
                <a:tc>
                  <a:txBody>
                    <a:bodyPr/>
                    <a:lstStyle/>
                    <a:p>
                      <a:pPr algn="ctr"/>
                      <a:r>
                        <a:rPr lang="pt-BR" dirty="0" smtClean="0"/>
                        <a:t>Parâmetro</a:t>
                      </a:r>
                      <a:endParaRPr lang="pt-BR" dirty="0"/>
                    </a:p>
                  </a:txBody>
                  <a:tcPr/>
                </a:tc>
                <a:tc>
                  <a:txBody>
                    <a:bodyPr/>
                    <a:lstStyle/>
                    <a:p>
                      <a:pPr algn="ctr"/>
                      <a:r>
                        <a:rPr lang="pt-BR" dirty="0" smtClean="0"/>
                        <a:t>Regra</a:t>
                      </a:r>
                      <a:endParaRPr lang="pt-BR" dirty="0"/>
                    </a:p>
                  </a:txBody>
                  <a:tcPr/>
                </a:tc>
                <a:tc>
                  <a:txBody>
                    <a:bodyPr/>
                    <a:lstStyle/>
                    <a:p>
                      <a:pPr algn="ctr"/>
                      <a:r>
                        <a:rPr lang="pt-BR" dirty="0" smtClean="0"/>
                        <a:t>Observações</a:t>
                      </a:r>
                      <a:endParaRPr lang="pt-BR" dirty="0"/>
                    </a:p>
                  </a:txBody>
                  <a:tcPr/>
                </a:tc>
              </a:tr>
              <a:tr h="198082">
                <a:tc>
                  <a:txBody>
                    <a:bodyPr/>
                    <a:lstStyle/>
                    <a:p>
                      <a:r>
                        <a:rPr lang="pt-BR" dirty="0" smtClean="0"/>
                        <a:t>Cota Familiar – Regra Geral</a:t>
                      </a:r>
                      <a:endParaRPr lang="pt-BR" dirty="0"/>
                    </a:p>
                  </a:txBody>
                  <a:tcPr/>
                </a:tc>
                <a:tc>
                  <a:txBody>
                    <a:bodyPr/>
                    <a:lstStyle/>
                    <a:p>
                      <a:r>
                        <a:rPr lang="pt-BR" dirty="0" smtClean="0"/>
                        <a:t>50% do valor da aposentadoria recebida</a:t>
                      </a:r>
                      <a:r>
                        <a:rPr lang="pt-BR" baseline="0" dirty="0" smtClean="0"/>
                        <a:t> pelo servidor ou daquela que teria direito se fosse aposentado por incapacidade permanente na data do óbito, acrescida de cotas de 10% por dependente, até o máximo de 100%.</a:t>
                      </a:r>
                    </a:p>
                  </a:txBody>
                  <a:tcPr/>
                </a:tc>
                <a:tc>
                  <a:txBody>
                    <a:bodyPr/>
                    <a:lstStyle/>
                    <a:p>
                      <a:pPr marL="0" marR="0" indent="0" algn="l" rtl="0" eaLnBrk="1" fontAlgn="auto" latinLnBrk="0" hangingPunct="1">
                        <a:spcBef>
                          <a:spcPts val="0"/>
                        </a:spcBef>
                        <a:spcAft>
                          <a:spcPts val="0"/>
                        </a:spcAft>
                      </a:pPr>
                      <a:r>
                        <a:rPr lang="pt-BR" dirty="0" smtClean="0"/>
                        <a:t>Cálculo da aposentadoria por incapacidade permanente: </a:t>
                      </a:r>
                      <a:r>
                        <a:rPr lang="pt-BR" sz="1400" b="0" i="0" dirty="0" smtClean="0">
                          <a:solidFill>
                            <a:srgbClr val="000000"/>
                          </a:solidFill>
                          <a:effectLst/>
                          <a:latin typeface="+mn-lt"/>
                          <a:ea typeface="+mn-ea"/>
                          <a:cs typeface="+mn-cs"/>
                        </a:rPr>
                        <a:t>60% da média de todas as contribuições mais 2% a cada ano de contribuição que exceder 20 anos (homem e mulher).</a:t>
                      </a:r>
                      <a:endParaRPr lang="pt-BR" dirty="0" smtClean="0">
                        <a:effectLst/>
                      </a:endParaRPr>
                    </a:p>
                    <a:p>
                      <a:endParaRPr lang="pt-BR" dirty="0" smtClean="0"/>
                    </a:p>
                    <a:p>
                      <a:r>
                        <a:rPr lang="pt-BR" dirty="0" smtClean="0"/>
                        <a:t>Cálculo</a:t>
                      </a:r>
                      <a:r>
                        <a:rPr lang="pt-BR" baseline="0" dirty="0" smtClean="0"/>
                        <a:t> da cota familiar: 50% + 10% por dependente</a:t>
                      </a:r>
                    </a:p>
                    <a:p>
                      <a:endParaRPr lang="pt-BR" baseline="0" dirty="0" smtClean="0"/>
                    </a:p>
                    <a:p>
                      <a:r>
                        <a:rPr lang="pt-BR" dirty="0" smtClean="0"/>
                        <a:t>• 1 dependente: 60% da aposentadoria do(a) falecido(a)</a:t>
                      </a:r>
                    </a:p>
                    <a:p>
                      <a:r>
                        <a:rPr lang="pt-BR" dirty="0" smtClean="0"/>
                        <a:t>• 2 dependentes: 70%</a:t>
                      </a:r>
                    </a:p>
                    <a:p>
                      <a:r>
                        <a:rPr lang="pt-BR" dirty="0" smtClean="0"/>
                        <a:t>• 3 dependentes: 80%</a:t>
                      </a:r>
                    </a:p>
                    <a:p>
                      <a:r>
                        <a:rPr lang="pt-BR" dirty="0" smtClean="0"/>
                        <a:t>• 4 dependentes: 90%</a:t>
                      </a:r>
                    </a:p>
                    <a:p>
                      <a:r>
                        <a:rPr lang="pt-BR" dirty="0" smtClean="0"/>
                        <a:t>• 5 ou mais dependentes: 100%</a:t>
                      </a:r>
                      <a:endParaRPr lang="pt-BR" dirty="0"/>
                    </a:p>
                  </a:txBody>
                  <a:tcPr/>
                </a:tc>
              </a:tr>
              <a:tr h="198082">
                <a:tc>
                  <a:txBody>
                    <a:bodyPr/>
                    <a:lstStyle/>
                    <a:p>
                      <a:r>
                        <a:rPr lang="pt-BR" dirty="0" smtClean="0"/>
                        <a:t>Dependente</a:t>
                      </a:r>
                      <a:r>
                        <a:rPr lang="pt-BR" baseline="0" dirty="0" smtClean="0"/>
                        <a:t> Inválido</a:t>
                      </a:r>
                      <a:endParaRPr lang="pt-BR" dirty="0"/>
                    </a:p>
                  </a:txBody>
                  <a:tcPr/>
                </a:tc>
                <a:tc>
                  <a:txBody>
                    <a:bodyPr/>
                    <a:lstStyle/>
                    <a:p>
                      <a:r>
                        <a:rPr lang="pt-BR" baseline="0" dirty="0" smtClean="0"/>
                        <a:t>100% </a:t>
                      </a:r>
                      <a:r>
                        <a:rPr lang="pt-BR" dirty="0" smtClean="0"/>
                        <a:t>do valor da aposentadoria recebida</a:t>
                      </a:r>
                      <a:r>
                        <a:rPr lang="pt-BR" baseline="0" dirty="0" smtClean="0"/>
                        <a:t> pelo servidor ou daquela que teria direito se fosse aposentado por incapacidade permanente na data do óbito, até o teto do RGPS; e</a:t>
                      </a:r>
                    </a:p>
                    <a:p>
                      <a:endParaRPr lang="pt-BR" baseline="0" dirty="0" smtClean="0"/>
                    </a:p>
                    <a:p>
                      <a:r>
                        <a:rPr lang="pt-BR" baseline="0" dirty="0" smtClean="0"/>
                        <a:t>Uma cota familiar de 50% acrescida de 10% por dependente, até o máximo de 100%, para o valor que supere o teto do RGPS.</a:t>
                      </a:r>
                    </a:p>
                  </a:txBody>
                  <a:tcPr/>
                </a:tc>
                <a:tc>
                  <a:txBody>
                    <a:bodyPr/>
                    <a:lstStyle/>
                    <a:p>
                      <a:r>
                        <a:rPr lang="pt-BR" dirty="0" smtClean="0"/>
                        <a:t>Quando não houver mais dependente inválido, o valor da pensão por morte será recalculado conforme</a:t>
                      </a:r>
                      <a:r>
                        <a:rPr lang="pt-BR" baseline="0" dirty="0" smtClean="0"/>
                        <a:t> regra geral descrita acima.</a:t>
                      </a:r>
                      <a:endParaRPr lang="pt-BR" dirty="0"/>
                    </a:p>
                  </a:txBody>
                  <a:tcPr/>
                </a:tc>
              </a:tr>
            </a:tbl>
          </a:graphicData>
        </a:graphic>
      </p:graphicFrame>
    </p:spTree>
    <p:extLst>
      <p:ext uri="{BB962C8B-B14F-4D97-AF65-F5344CB8AC3E}">
        <p14:creationId xmlns:p14="http://schemas.microsoft.com/office/powerpoint/2010/main" val="2430353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388308"/>
            <a:ext cx="9519780"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Pensão por Morte – Pontos de Atenção</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62270" y="1778698"/>
            <a:ext cx="9972743" cy="2856157"/>
          </a:xfrm>
          <a:prstGeom prst="rect">
            <a:avLst/>
          </a:prstGeom>
          <a:noFill/>
          <a:ln>
            <a:noFill/>
          </a:ln>
        </p:spPr>
        <p:txBody>
          <a:bodyPr spcFirstLastPara="1" wrap="square" lIns="91425" tIns="45700" rIns="91425" bIns="45700" anchor="t" anchorCtr="0">
            <a:noAutofit/>
          </a:bodyPr>
          <a:lstStyle/>
          <a:p>
            <a:pPr marL="342900" lvl="0" indent="-342900" algn="just">
              <a:buFont typeface="Wingdings" panose="05000000000000000000" pitchFamily="2" charset="2"/>
              <a:buChar char="Ø"/>
            </a:pPr>
            <a:r>
              <a:rPr lang="pt-BR" sz="2000" dirty="0" smtClean="0">
                <a:solidFill>
                  <a:srgbClr val="3F3F3F"/>
                </a:solidFill>
                <a:latin typeface="Kanit"/>
                <a:ea typeface="Kanit"/>
                <a:cs typeface="Kanit"/>
                <a:sym typeface="Kanit"/>
              </a:rPr>
              <a:t>As cotas por dependente cessarão com a perda dessa qualidade e não serão reversíveis aos demais dependentes, preservado o valor de 100% da pensão por morte quando remanescerem 5 ou mais dependentes;</a:t>
            </a:r>
          </a:p>
          <a:p>
            <a:pPr lvl="0" algn="just"/>
            <a:endParaRPr lang="pt-BR" sz="2000" dirty="0" smtClean="0">
              <a:solidFill>
                <a:srgbClr val="3F3F3F"/>
              </a:solidFill>
              <a:latin typeface="Kanit"/>
              <a:ea typeface="Kanit"/>
              <a:cs typeface="Kanit"/>
              <a:sym typeface="Kanit"/>
            </a:endParaRPr>
          </a:p>
          <a:p>
            <a:pPr marL="342900" lvl="0" indent="-342900" algn="just">
              <a:buFont typeface="Wingdings" panose="05000000000000000000" pitchFamily="2" charset="2"/>
              <a:buChar char="Ø"/>
            </a:pPr>
            <a:r>
              <a:rPr lang="pt-BR" sz="2000" dirty="0" smtClean="0">
                <a:solidFill>
                  <a:srgbClr val="3F3F3F"/>
                </a:solidFill>
                <a:latin typeface="Kanit"/>
                <a:ea typeface="Kanit"/>
                <a:cs typeface="Kanit"/>
                <a:sym typeface="Kanit"/>
              </a:rPr>
              <a:t>É vedada a acumulação de mais de uma pensão por morte deixada por cônjuge ou companheiro, no âmbito do mesmo regime de previdência social, ressalvadas as pensões do mesmo instituidor decorrentes do exercício de cargos acumuláveis na forma do art. 37 da Constituição Federal.</a:t>
            </a:r>
          </a:p>
          <a:p>
            <a:pPr marL="342900" lvl="0" indent="-342900" algn="just">
              <a:buFont typeface="Wingdings" panose="05000000000000000000" pitchFamily="2" charset="2"/>
              <a:buChar char="Ø"/>
            </a:pPr>
            <a:endParaRPr sz="2000" dirty="0"/>
          </a:p>
        </p:txBody>
      </p:sp>
    </p:spTree>
    <p:extLst>
      <p:ext uri="{BB962C8B-B14F-4D97-AF65-F5344CB8AC3E}">
        <p14:creationId xmlns:p14="http://schemas.microsoft.com/office/powerpoint/2010/main" val="397013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26094"/>
            <a:ext cx="9507254"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Pensão por Morte – Cônjuge Companheiro – Regras de Acumulação de Benefícios </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1916798084"/>
              </p:ext>
            </p:extLst>
          </p:nvPr>
        </p:nvGraphicFramePr>
        <p:xfrm>
          <a:off x="989557" y="2254686"/>
          <a:ext cx="9857984" cy="3408680"/>
        </p:xfrm>
        <a:graphic>
          <a:graphicData uri="http://schemas.openxmlformats.org/drawingml/2006/table">
            <a:tbl>
              <a:tblPr firstRow="1" bandRow="1">
                <a:tableStyleId>{5C22544A-7EE6-4342-B048-85BDC9FD1C3A}</a:tableStyleId>
              </a:tblPr>
              <a:tblGrid>
                <a:gridCol w="2642991"/>
                <a:gridCol w="3144033"/>
                <a:gridCol w="4070960"/>
              </a:tblGrid>
              <a:tr h="370840">
                <a:tc>
                  <a:txBody>
                    <a:bodyPr/>
                    <a:lstStyle/>
                    <a:p>
                      <a:pPr algn="ctr"/>
                      <a:r>
                        <a:rPr lang="pt-BR" dirty="0" smtClean="0"/>
                        <a:t>Benefício A</a:t>
                      </a:r>
                      <a:endParaRPr lang="pt-BR" dirty="0"/>
                    </a:p>
                  </a:txBody>
                  <a:tcPr/>
                </a:tc>
                <a:tc>
                  <a:txBody>
                    <a:bodyPr/>
                    <a:lstStyle/>
                    <a:p>
                      <a:pPr algn="ctr"/>
                      <a:r>
                        <a:rPr lang="pt-BR" dirty="0" smtClean="0"/>
                        <a:t>Benefício B</a:t>
                      </a:r>
                      <a:endParaRPr lang="pt-BR" dirty="0"/>
                    </a:p>
                  </a:txBody>
                  <a:tcPr/>
                </a:tc>
                <a:tc>
                  <a:txBody>
                    <a:bodyPr/>
                    <a:lstStyle/>
                    <a:p>
                      <a:pPr algn="ctr"/>
                      <a:r>
                        <a:rPr lang="pt-BR" dirty="0" smtClean="0"/>
                        <a:t>Pode</a:t>
                      </a:r>
                      <a:r>
                        <a:rPr lang="pt-BR" baseline="0" dirty="0" smtClean="0"/>
                        <a:t> acumular?</a:t>
                      </a:r>
                      <a:endParaRPr lang="pt-BR" dirty="0"/>
                    </a:p>
                  </a:txBody>
                  <a:tcPr/>
                </a:tc>
              </a:tr>
              <a:tr h="370840">
                <a:tc>
                  <a:txBody>
                    <a:bodyPr/>
                    <a:lstStyle/>
                    <a:p>
                      <a:pPr algn="ctr"/>
                      <a:r>
                        <a:rPr lang="pt-BR" dirty="0" smtClean="0"/>
                        <a:t>Pensão RGPS</a:t>
                      </a:r>
                      <a:endParaRPr lang="pt-BR" dirty="0"/>
                    </a:p>
                  </a:txBody>
                  <a:tcPr/>
                </a:tc>
                <a:tc>
                  <a:txBody>
                    <a:bodyPr/>
                    <a:lstStyle/>
                    <a:p>
                      <a:pPr algn="ctr"/>
                      <a:r>
                        <a:rPr lang="pt-BR" dirty="0" smtClean="0"/>
                        <a:t>Pensão RGPS</a:t>
                      </a:r>
                      <a:endParaRPr lang="pt-BR" dirty="0"/>
                    </a:p>
                  </a:txBody>
                  <a:tcPr/>
                </a:tc>
                <a:tc>
                  <a:txBody>
                    <a:bodyPr/>
                    <a:lstStyle/>
                    <a:p>
                      <a:pPr algn="ctr"/>
                      <a:r>
                        <a:rPr lang="pt-BR" dirty="0" smtClean="0"/>
                        <a:t>Não</a:t>
                      </a:r>
                      <a:endParaRPr lang="pt-BR" dirty="0"/>
                    </a:p>
                  </a:txBody>
                  <a:tcPr/>
                </a:tc>
              </a:tr>
              <a:tr h="370840">
                <a:tc>
                  <a:txBody>
                    <a:bodyPr/>
                    <a:lstStyle/>
                    <a:p>
                      <a:pPr algn="ctr"/>
                      <a:r>
                        <a:rPr lang="pt-BR" dirty="0" smtClean="0"/>
                        <a:t>Pensão RPPS</a:t>
                      </a:r>
                      <a:r>
                        <a:rPr lang="pt-BR" baseline="0" dirty="0" smtClean="0"/>
                        <a:t> X</a:t>
                      </a:r>
                      <a:endParaRPr lang="pt-BR" dirty="0"/>
                    </a:p>
                  </a:txBody>
                  <a:tcPr/>
                </a:tc>
                <a:tc>
                  <a:txBody>
                    <a:bodyPr/>
                    <a:lstStyle/>
                    <a:p>
                      <a:pPr algn="ctr"/>
                      <a:r>
                        <a:rPr lang="pt-BR" dirty="0" smtClean="0"/>
                        <a:t>Pensão RPPS X</a:t>
                      </a:r>
                      <a:endParaRPr lang="pt-BR" dirty="0"/>
                    </a:p>
                  </a:txBody>
                  <a:tcPr/>
                </a:tc>
                <a:tc>
                  <a:txBody>
                    <a:bodyPr/>
                    <a:lstStyle/>
                    <a:p>
                      <a:pPr algn="ctr"/>
                      <a:r>
                        <a:rPr lang="pt-BR" dirty="0" smtClean="0"/>
                        <a:t>Não, ressalvadas as pensões do mesmo instituidor decorrentes de cargos acumuláveis </a:t>
                      </a:r>
                      <a:endParaRPr lang="pt-BR" dirty="0"/>
                    </a:p>
                  </a:txBody>
                  <a:tcPr/>
                </a:tc>
              </a:tr>
              <a:tr h="370840">
                <a:tc>
                  <a:txBody>
                    <a:bodyPr/>
                    <a:lstStyle/>
                    <a:p>
                      <a:pPr algn="ctr"/>
                      <a:r>
                        <a:rPr lang="pt-BR" dirty="0" smtClean="0"/>
                        <a:t>Pensão RGPS</a:t>
                      </a:r>
                      <a:endParaRPr lang="pt-BR" dirty="0"/>
                    </a:p>
                  </a:txBody>
                  <a:tcPr/>
                </a:tc>
                <a:tc>
                  <a:txBody>
                    <a:bodyPr/>
                    <a:lstStyle/>
                    <a:p>
                      <a:pPr algn="ctr"/>
                      <a:r>
                        <a:rPr lang="pt-BR" dirty="0" smtClean="0"/>
                        <a:t>Pensão</a:t>
                      </a:r>
                      <a:r>
                        <a:rPr lang="pt-BR" baseline="0" dirty="0" smtClean="0"/>
                        <a:t> RPPS</a:t>
                      </a:r>
                      <a:endParaRPr lang="pt-BR" dirty="0"/>
                    </a:p>
                  </a:txBody>
                  <a:tcPr/>
                </a:tc>
                <a:tc>
                  <a:txBody>
                    <a:bodyPr/>
                    <a:lstStyle/>
                    <a:p>
                      <a:pPr algn="ctr"/>
                      <a:r>
                        <a:rPr lang="pt-BR" dirty="0" smtClean="0"/>
                        <a:t>Sim</a:t>
                      </a:r>
                      <a:endParaRPr lang="pt-BR" dirty="0"/>
                    </a:p>
                  </a:txBody>
                  <a:tcPr/>
                </a:tc>
              </a:tr>
              <a:tr h="370840">
                <a:tc>
                  <a:txBody>
                    <a:bodyPr/>
                    <a:lstStyle/>
                    <a:p>
                      <a:pPr algn="ctr"/>
                      <a:r>
                        <a:rPr lang="pt-BR" dirty="0" smtClean="0"/>
                        <a:t>Pensão RPPS União</a:t>
                      </a:r>
                      <a:endParaRPr lang="pt-BR" dirty="0"/>
                    </a:p>
                  </a:txBody>
                  <a:tcPr/>
                </a:tc>
                <a:tc>
                  <a:txBody>
                    <a:bodyPr/>
                    <a:lstStyle/>
                    <a:p>
                      <a:pPr algn="ctr"/>
                      <a:r>
                        <a:rPr lang="pt-BR" dirty="0" smtClean="0"/>
                        <a:t>RPPS Estado ou Município</a:t>
                      </a:r>
                      <a:endParaRPr lang="pt-BR" dirty="0"/>
                    </a:p>
                  </a:txBody>
                  <a:tcPr/>
                </a:tc>
                <a:tc>
                  <a:txBody>
                    <a:bodyPr/>
                    <a:lstStyle/>
                    <a:p>
                      <a:pPr algn="ctr"/>
                      <a:r>
                        <a:rPr lang="pt-BR" dirty="0" smtClean="0"/>
                        <a:t>Sim</a:t>
                      </a:r>
                      <a:endParaRPr lang="pt-BR" dirty="0"/>
                    </a:p>
                  </a:txBody>
                  <a:tcPr/>
                </a:tc>
              </a:tr>
              <a:tr h="370840">
                <a:tc>
                  <a:txBody>
                    <a:bodyPr/>
                    <a:lstStyle/>
                    <a:p>
                      <a:pPr algn="ctr"/>
                      <a:r>
                        <a:rPr lang="pt-BR" dirty="0" smtClean="0"/>
                        <a:t>Pensão RPPS Estado ou Município X</a:t>
                      </a:r>
                      <a:endParaRPr lang="pt-BR" dirty="0"/>
                    </a:p>
                  </a:txBody>
                  <a:tcPr/>
                </a:tc>
                <a:tc>
                  <a:txBody>
                    <a:bodyPr/>
                    <a:lstStyle/>
                    <a:p>
                      <a:pPr algn="ctr"/>
                      <a:r>
                        <a:rPr lang="pt-BR" dirty="0" smtClean="0"/>
                        <a:t>Pensão RPPS Estado</a:t>
                      </a:r>
                      <a:r>
                        <a:rPr lang="pt-BR" baseline="0" dirty="0" smtClean="0"/>
                        <a:t> ou Município Y</a:t>
                      </a:r>
                      <a:endParaRPr lang="pt-BR" dirty="0"/>
                    </a:p>
                  </a:txBody>
                  <a:tcPr/>
                </a:tc>
                <a:tc>
                  <a:txBody>
                    <a:bodyPr/>
                    <a:lstStyle/>
                    <a:p>
                      <a:pPr algn="ctr"/>
                      <a:r>
                        <a:rPr lang="pt-BR" dirty="0" smtClean="0"/>
                        <a:t>Sim</a:t>
                      </a:r>
                      <a:endParaRPr lang="pt-BR" dirty="0"/>
                    </a:p>
                  </a:txBody>
                  <a:tcPr/>
                </a:tc>
              </a:tr>
              <a:tr h="370840">
                <a:tc>
                  <a:txBody>
                    <a:bodyPr/>
                    <a:lstStyle/>
                    <a:p>
                      <a:pPr algn="ctr"/>
                      <a:r>
                        <a:rPr lang="pt-BR" dirty="0" smtClean="0"/>
                        <a:t>Pensão RGPS ou RPPS</a:t>
                      </a:r>
                      <a:endParaRPr lang="pt-BR" dirty="0"/>
                    </a:p>
                  </a:txBody>
                  <a:tcPr/>
                </a:tc>
                <a:tc>
                  <a:txBody>
                    <a:bodyPr/>
                    <a:lstStyle/>
                    <a:p>
                      <a:pPr algn="ctr"/>
                      <a:r>
                        <a:rPr lang="pt-BR" dirty="0" smtClean="0"/>
                        <a:t>Aposentadoria</a:t>
                      </a:r>
                      <a:r>
                        <a:rPr lang="pt-BR" baseline="0" dirty="0" smtClean="0"/>
                        <a:t> RGPS/RPPS ou Proventos de Inatividade Militar</a:t>
                      </a:r>
                      <a:endParaRPr lang="pt-BR" dirty="0"/>
                    </a:p>
                  </a:txBody>
                  <a:tcPr/>
                </a:tc>
                <a:tc>
                  <a:txBody>
                    <a:bodyPr/>
                    <a:lstStyle/>
                    <a:p>
                      <a:pPr algn="ctr"/>
                      <a:r>
                        <a:rPr lang="pt-BR" dirty="0" smtClean="0"/>
                        <a:t>Sim</a:t>
                      </a:r>
                      <a:endParaRPr lang="pt-BR" dirty="0"/>
                    </a:p>
                  </a:txBody>
                  <a:tcPr/>
                </a:tc>
              </a:tr>
              <a:tr h="370840">
                <a:tc>
                  <a:txBody>
                    <a:bodyPr/>
                    <a:lstStyle/>
                    <a:p>
                      <a:pPr algn="ctr"/>
                      <a:r>
                        <a:rPr lang="pt-BR" dirty="0" smtClean="0"/>
                        <a:t>Pensão Militar</a:t>
                      </a:r>
                      <a:endParaRPr lang="pt-BR" dirty="0"/>
                    </a:p>
                  </a:txBody>
                  <a:tcPr/>
                </a:tc>
                <a:tc>
                  <a:txBody>
                    <a:bodyPr/>
                    <a:lstStyle/>
                    <a:p>
                      <a:pPr algn="ctr"/>
                      <a:r>
                        <a:rPr lang="pt-BR" dirty="0" smtClean="0"/>
                        <a:t>Aposentadoria RGPS ou RPPS</a:t>
                      </a:r>
                      <a:endParaRPr lang="pt-BR" dirty="0"/>
                    </a:p>
                  </a:txBody>
                  <a:tcPr/>
                </a:tc>
                <a:tc>
                  <a:txBody>
                    <a:bodyPr/>
                    <a:lstStyle/>
                    <a:p>
                      <a:pPr algn="ctr"/>
                      <a:r>
                        <a:rPr lang="pt-BR" dirty="0" smtClean="0"/>
                        <a:t>Sim</a:t>
                      </a:r>
                      <a:endParaRPr lang="pt-BR" dirty="0"/>
                    </a:p>
                  </a:txBody>
                  <a:tcPr/>
                </a:tc>
              </a:tr>
            </a:tbl>
          </a:graphicData>
        </a:graphic>
      </p:graphicFrame>
    </p:spTree>
    <p:extLst>
      <p:ext uri="{BB962C8B-B14F-4D97-AF65-F5344CB8AC3E}">
        <p14:creationId xmlns:p14="http://schemas.microsoft.com/office/powerpoint/2010/main" val="419799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38620"/>
            <a:ext cx="9507254" cy="100253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Acumulação de Benefícios – Aplicação de Redutor</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graphicFrame>
        <p:nvGraphicFramePr>
          <p:cNvPr id="2" name="Tabela 1"/>
          <p:cNvGraphicFramePr>
            <a:graphicFrameLocks noGrp="1"/>
          </p:cNvGraphicFramePr>
          <p:nvPr>
            <p:extLst>
              <p:ext uri="{D42A27DB-BD31-4B8C-83A1-F6EECF244321}">
                <p14:modId xmlns:p14="http://schemas.microsoft.com/office/powerpoint/2010/main" val="1043085702"/>
              </p:ext>
            </p:extLst>
          </p:nvPr>
        </p:nvGraphicFramePr>
        <p:xfrm>
          <a:off x="814193" y="1841328"/>
          <a:ext cx="9857984" cy="3093720"/>
        </p:xfrm>
        <a:graphic>
          <a:graphicData uri="http://schemas.openxmlformats.org/drawingml/2006/table">
            <a:tbl>
              <a:tblPr firstRow="1" bandRow="1">
                <a:tableStyleId>{5C22544A-7EE6-4342-B048-85BDC9FD1C3A}</a:tableStyleId>
              </a:tblPr>
              <a:tblGrid>
                <a:gridCol w="2642991"/>
                <a:gridCol w="3144033"/>
                <a:gridCol w="4070960"/>
              </a:tblGrid>
              <a:tr h="370840">
                <a:tc>
                  <a:txBody>
                    <a:bodyPr/>
                    <a:lstStyle/>
                    <a:p>
                      <a:pPr algn="ctr"/>
                      <a:r>
                        <a:rPr lang="pt-BR" dirty="0" smtClean="0"/>
                        <a:t>Benefício</a:t>
                      </a:r>
                      <a:endParaRPr lang="pt-BR" dirty="0"/>
                    </a:p>
                  </a:txBody>
                  <a:tcPr/>
                </a:tc>
                <a:tc>
                  <a:txBody>
                    <a:bodyPr/>
                    <a:lstStyle/>
                    <a:p>
                      <a:pPr algn="ctr"/>
                      <a:r>
                        <a:rPr lang="pt-BR" dirty="0" smtClean="0"/>
                        <a:t>Faixa</a:t>
                      </a:r>
                      <a:r>
                        <a:rPr lang="pt-BR" baseline="0" dirty="0" smtClean="0"/>
                        <a:t> de Valor</a:t>
                      </a:r>
                      <a:endParaRPr lang="pt-BR" dirty="0"/>
                    </a:p>
                  </a:txBody>
                  <a:tcPr/>
                </a:tc>
                <a:tc>
                  <a:txBody>
                    <a:bodyPr/>
                    <a:lstStyle/>
                    <a:p>
                      <a:pPr algn="ctr"/>
                      <a:r>
                        <a:rPr lang="pt-BR" dirty="0" smtClean="0"/>
                        <a:t>Percentual</a:t>
                      </a:r>
                      <a:r>
                        <a:rPr lang="pt-BR" baseline="0" dirty="0" smtClean="0"/>
                        <a:t> a Receber</a:t>
                      </a:r>
                      <a:endParaRPr lang="pt-BR" dirty="0"/>
                    </a:p>
                  </a:txBody>
                  <a:tcPr/>
                </a:tc>
              </a:tr>
              <a:tr h="370840">
                <a:tc>
                  <a:txBody>
                    <a:bodyPr/>
                    <a:lstStyle/>
                    <a:p>
                      <a:pPr algn="ctr"/>
                      <a:r>
                        <a:rPr lang="pt-BR" dirty="0" smtClean="0"/>
                        <a:t>Benefício</a:t>
                      </a:r>
                      <a:r>
                        <a:rPr lang="pt-BR" baseline="0" dirty="0" smtClean="0"/>
                        <a:t> m</a:t>
                      </a:r>
                      <a:r>
                        <a:rPr lang="pt-BR" dirty="0" smtClean="0"/>
                        <a:t>ais</a:t>
                      </a:r>
                      <a:r>
                        <a:rPr lang="pt-BR" baseline="0" dirty="0" smtClean="0"/>
                        <a:t> vantajoso</a:t>
                      </a:r>
                      <a:endParaRPr lang="pt-BR" dirty="0"/>
                    </a:p>
                  </a:txBody>
                  <a:tcPr/>
                </a:tc>
                <a:tc>
                  <a:txBody>
                    <a:bodyPr/>
                    <a:lstStyle/>
                    <a:p>
                      <a:pPr algn="ctr"/>
                      <a:r>
                        <a:rPr lang="pt-BR" dirty="0" smtClean="0"/>
                        <a:t>-</a:t>
                      </a:r>
                      <a:endParaRPr lang="pt-BR" dirty="0"/>
                    </a:p>
                  </a:txBody>
                  <a:tcPr/>
                </a:tc>
                <a:tc>
                  <a:txBody>
                    <a:bodyPr/>
                    <a:lstStyle/>
                    <a:p>
                      <a:pPr algn="ctr"/>
                      <a:r>
                        <a:rPr lang="pt-BR" dirty="0" smtClean="0"/>
                        <a:t>100%</a:t>
                      </a:r>
                      <a:endParaRPr lang="pt-BR" dirty="0"/>
                    </a:p>
                  </a:txBody>
                  <a:tcPr/>
                </a:tc>
              </a:tr>
              <a:tr h="370840">
                <a:tc rowSpan="4">
                  <a:txBody>
                    <a:bodyPr/>
                    <a:lstStyle/>
                    <a:p>
                      <a:pPr algn="ctr"/>
                      <a:r>
                        <a:rPr lang="pt-BR" dirty="0" smtClean="0"/>
                        <a:t>Demais</a:t>
                      </a:r>
                      <a:r>
                        <a:rPr lang="pt-BR" baseline="0" dirty="0" smtClean="0"/>
                        <a:t> benefícios</a:t>
                      </a:r>
                      <a:endParaRPr lang="pt-BR" dirty="0"/>
                    </a:p>
                  </a:txBody>
                  <a:tcPr anchor="ctr"/>
                </a:tc>
                <a:tc>
                  <a:txBody>
                    <a:bodyPr/>
                    <a:lstStyle/>
                    <a:p>
                      <a:pPr algn="ctr"/>
                      <a:r>
                        <a:rPr lang="pt-BR" dirty="0" smtClean="0"/>
                        <a:t>Mais de 1 (um) salário-mínimo, até o limite de 2 (dois) salários-mínimos</a:t>
                      </a:r>
                      <a:endParaRPr lang="pt-BR" dirty="0"/>
                    </a:p>
                  </a:txBody>
                  <a:tcPr/>
                </a:tc>
                <a:tc>
                  <a:txBody>
                    <a:bodyPr/>
                    <a:lstStyle/>
                    <a:p>
                      <a:pPr algn="ctr"/>
                      <a:r>
                        <a:rPr lang="pt-BR" dirty="0" smtClean="0"/>
                        <a:t>60%</a:t>
                      </a:r>
                      <a:endParaRPr lang="pt-BR" dirty="0"/>
                    </a:p>
                  </a:txBody>
                  <a:tcPr/>
                </a:tc>
              </a:tr>
              <a:tr h="370840">
                <a:tc vMerge="1">
                  <a:txBody>
                    <a:bodyPr/>
                    <a:lstStyle/>
                    <a:p>
                      <a:pPr algn="ctr"/>
                      <a:endParaRPr lang="pt-BR" dirty="0"/>
                    </a:p>
                  </a:txBody>
                  <a:tcPr/>
                </a:tc>
                <a:tc>
                  <a:txBody>
                    <a:bodyPr/>
                    <a:lstStyle/>
                    <a:p>
                      <a:pPr algn="ctr"/>
                      <a:r>
                        <a:rPr lang="pt-BR" dirty="0" smtClean="0"/>
                        <a:t>Mais</a:t>
                      </a:r>
                      <a:r>
                        <a:rPr lang="pt-BR" baseline="0" dirty="0" smtClean="0"/>
                        <a:t> de</a:t>
                      </a:r>
                      <a:r>
                        <a:rPr lang="pt-BR" dirty="0" smtClean="0"/>
                        <a:t> 2 (dois) salários-mínimos, até o limite de 3 (três) salários-mínimos</a:t>
                      </a:r>
                      <a:endParaRPr lang="pt-BR" dirty="0"/>
                    </a:p>
                  </a:txBody>
                  <a:tcPr/>
                </a:tc>
                <a:tc>
                  <a:txBody>
                    <a:bodyPr/>
                    <a:lstStyle/>
                    <a:p>
                      <a:pPr algn="ctr"/>
                      <a:r>
                        <a:rPr lang="pt-BR" dirty="0" smtClean="0"/>
                        <a:t>40%</a:t>
                      </a:r>
                      <a:endParaRPr lang="pt-BR" dirty="0"/>
                    </a:p>
                  </a:txBody>
                  <a:tcPr/>
                </a:tc>
              </a:tr>
              <a:tr h="370840">
                <a:tc vMerge="1">
                  <a:txBody>
                    <a:bodyPr/>
                    <a:lstStyle/>
                    <a:p>
                      <a:pPr algn="ctr"/>
                      <a:endParaRPr lang="pt-BR" dirty="0"/>
                    </a:p>
                  </a:txBody>
                  <a:tcPr/>
                </a:tc>
                <a:tc>
                  <a:txBody>
                    <a:bodyPr/>
                    <a:lstStyle/>
                    <a:p>
                      <a:pPr algn="ctr"/>
                      <a:r>
                        <a:rPr lang="pt-BR" dirty="0" smtClean="0"/>
                        <a:t>Mais</a:t>
                      </a:r>
                      <a:r>
                        <a:rPr lang="pt-BR" baseline="0" dirty="0" smtClean="0"/>
                        <a:t> de</a:t>
                      </a:r>
                      <a:r>
                        <a:rPr lang="pt-BR" dirty="0" smtClean="0"/>
                        <a:t> 3 (três) salários-mínimos, até o limite de 4 (quatro) salários-mínimos</a:t>
                      </a:r>
                      <a:endParaRPr lang="pt-BR" dirty="0"/>
                    </a:p>
                  </a:txBody>
                  <a:tcPr/>
                </a:tc>
                <a:tc>
                  <a:txBody>
                    <a:bodyPr/>
                    <a:lstStyle/>
                    <a:p>
                      <a:pPr algn="ctr"/>
                      <a:r>
                        <a:rPr lang="pt-BR" dirty="0" smtClean="0"/>
                        <a:t>20%</a:t>
                      </a:r>
                      <a:endParaRPr lang="pt-BR" dirty="0"/>
                    </a:p>
                  </a:txBody>
                  <a:tcPr/>
                </a:tc>
              </a:tr>
              <a:tr h="370840">
                <a:tc vMerge="1">
                  <a:txBody>
                    <a:bodyPr/>
                    <a:lstStyle/>
                    <a:p>
                      <a:pPr algn="ctr"/>
                      <a:endParaRPr lang="pt-BR" dirty="0"/>
                    </a:p>
                  </a:txBody>
                  <a:tcPr/>
                </a:tc>
                <a:tc>
                  <a:txBody>
                    <a:bodyPr/>
                    <a:lstStyle/>
                    <a:p>
                      <a:pPr algn="ctr"/>
                      <a:r>
                        <a:rPr lang="pt-BR" dirty="0" smtClean="0"/>
                        <a:t>Mais de</a:t>
                      </a:r>
                      <a:r>
                        <a:rPr lang="pt-BR" baseline="0" dirty="0" smtClean="0"/>
                        <a:t> 4 (quatro) salários-mínimos</a:t>
                      </a:r>
                      <a:endParaRPr lang="pt-BR" dirty="0"/>
                    </a:p>
                  </a:txBody>
                  <a:tcPr/>
                </a:tc>
                <a:tc>
                  <a:txBody>
                    <a:bodyPr/>
                    <a:lstStyle/>
                    <a:p>
                      <a:pPr algn="ctr"/>
                      <a:r>
                        <a:rPr lang="pt-BR" dirty="0" smtClean="0"/>
                        <a:t>10%</a:t>
                      </a:r>
                      <a:endParaRPr lang="pt-BR" dirty="0"/>
                    </a:p>
                  </a:txBody>
                  <a:tcPr/>
                </a:tc>
              </a:tr>
            </a:tbl>
          </a:graphicData>
        </a:graphic>
      </p:graphicFrame>
    </p:spTree>
    <p:extLst>
      <p:ext uri="{BB962C8B-B14F-4D97-AF65-F5344CB8AC3E}">
        <p14:creationId xmlns:p14="http://schemas.microsoft.com/office/powerpoint/2010/main" val="3618462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51771" y="425886"/>
            <a:ext cx="9544832"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Acumulação de Benefícios – Aplicação de Redutor – Pontos de Atenção</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89349" y="1939201"/>
            <a:ext cx="9972743" cy="4096122"/>
          </a:xfrm>
          <a:prstGeom prst="rect">
            <a:avLst/>
          </a:prstGeom>
          <a:noFill/>
          <a:ln>
            <a:noFill/>
          </a:ln>
        </p:spPr>
        <p:txBody>
          <a:bodyPr spcFirstLastPara="1" wrap="square" lIns="91425" tIns="45700" rIns="91425" bIns="45700" anchor="t" anchorCtr="0">
            <a:noAutofit/>
          </a:bodyPr>
          <a:lstStyle/>
          <a:p>
            <a:pPr marL="285750" lvl="0" indent="-285750" algn="just">
              <a:buFont typeface="Wingdings" panose="05000000000000000000" pitchFamily="2" charset="2"/>
              <a:buChar char="Ø"/>
            </a:pPr>
            <a:r>
              <a:rPr lang="pt-BR" sz="2000" dirty="0" smtClean="0">
                <a:solidFill>
                  <a:schemeClr val="tx1"/>
                </a:solidFill>
                <a:latin typeface="Kanit"/>
                <a:ea typeface="Kanit"/>
                <a:cs typeface="Kanit"/>
                <a:sym typeface="Kanit"/>
              </a:rPr>
              <a:t>A incidência dos redutores só deve ocorrer quando o </a:t>
            </a:r>
            <a:r>
              <a:rPr lang="pt-BR" sz="2000" dirty="0">
                <a:solidFill>
                  <a:schemeClr val="tx1"/>
                </a:solidFill>
                <a:latin typeface="Kanit"/>
                <a:ea typeface="Kanit"/>
                <a:cs typeface="Kanit"/>
                <a:sym typeface="Kanit"/>
              </a:rPr>
              <a:t>direito </a:t>
            </a:r>
            <a:r>
              <a:rPr lang="pt-BR" sz="2000" dirty="0" smtClean="0">
                <a:solidFill>
                  <a:schemeClr val="tx1"/>
                </a:solidFill>
                <a:latin typeface="Kanit"/>
                <a:ea typeface="Kanit"/>
                <a:cs typeface="Kanit"/>
                <a:sym typeface="Kanit"/>
              </a:rPr>
              <a:t>a pelo menos um dos </a:t>
            </a:r>
            <a:r>
              <a:rPr lang="pt-BR" sz="2000" dirty="0">
                <a:solidFill>
                  <a:schemeClr val="tx1"/>
                </a:solidFill>
                <a:latin typeface="Kanit"/>
                <a:ea typeface="Kanit"/>
                <a:cs typeface="Kanit"/>
                <a:sym typeface="Kanit"/>
              </a:rPr>
              <a:t>benefícios houver sido adquirido </a:t>
            </a:r>
            <a:r>
              <a:rPr lang="pt-BR" sz="2000" dirty="0" smtClean="0">
                <a:solidFill>
                  <a:schemeClr val="tx1"/>
                </a:solidFill>
                <a:latin typeface="Kanit"/>
                <a:ea typeface="Kanit"/>
                <a:cs typeface="Kanit"/>
                <a:sym typeface="Kanit"/>
              </a:rPr>
              <a:t>após a </a:t>
            </a:r>
            <a:r>
              <a:rPr lang="pt-BR" sz="2000" dirty="0">
                <a:solidFill>
                  <a:schemeClr val="tx1"/>
                </a:solidFill>
                <a:latin typeface="Kanit"/>
                <a:ea typeface="Kanit"/>
                <a:cs typeface="Kanit"/>
                <a:sym typeface="Kanit"/>
              </a:rPr>
              <a:t>data de entrada em vigor </a:t>
            </a:r>
            <a:r>
              <a:rPr lang="pt-BR" sz="2000" dirty="0" smtClean="0">
                <a:solidFill>
                  <a:schemeClr val="tx1"/>
                </a:solidFill>
                <a:latin typeface="Kanit"/>
                <a:ea typeface="Kanit"/>
                <a:cs typeface="Kanit"/>
                <a:sym typeface="Kanit"/>
              </a:rPr>
              <a:t>da </a:t>
            </a:r>
            <a:r>
              <a:rPr lang="pt-BR" sz="2000" dirty="0">
                <a:solidFill>
                  <a:schemeClr val="tx1"/>
                </a:solidFill>
                <a:latin typeface="Kanit"/>
                <a:ea typeface="Kanit"/>
                <a:cs typeface="Kanit"/>
                <a:sym typeface="Kanit"/>
              </a:rPr>
              <a:t>Emenda </a:t>
            </a:r>
            <a:r>
              <a:rPr lang="pt-BR" sz="2000" dirty="0" smtClean="0">
                <a:solidFill>
                  <a:schemeClr val="tx1"/>
                </a:solidFill>
                <a:latin typeface="Kanit"/>
                <a:ea typeface="Kanit"/>
                <a:cs typeface="Kanit"/>
                <a:sym typeface="Kanit"/>
              </a:rPr>
              <a:t>Constitucional nº 103/2019;</a:t>
            </a:r>
          </a:p>
          <a:p>
            <a:pPr lvl="0" algn="just"/>
            <a:endParaRPr lang="pt-BR" sz="2000" dirty="0" smtClean="0">
              <a:solidFill>
                <a:schemeClr val="tx1"/>
              </a:solidFill>
              <a:latin typeface="Kanit"/>
              <a:ea typeface="Kanit"/>
              <a:cs typeface="Kanit"/>
              <a:sym typeface="Kanit"/>
            </a:endParaRPr>
          </a:p>
          <a:p>
            <a:pPr marL="285750" lvl="0" indent="-285750" algn="just">
              <a:buFont typeface="Wingdings" panose="05000000000000000000" pitchFamily="2" charset="2"/>
              <a:buChar char="Ø"/>
            </a:pPr>
            <a:r>
              <a:rPr lang="pt-BR" sz="2000" dirty="0" smtClean="0">
                <a:solidFill>
                  <a:schemeClr val="tx1"/>
                </a:solidFill>
                <a:latin typeface="Kanit"/>
                <a:ea typeface="Kanit"/>
                <a:cs typeface="Kanit"/>
                <a:sym typeface="Kanit"/>
              </a:rPr>
              <a:t>A </a:t>
            </a:r>
            <a:r>
              <a:rPr lang="pt-BR" sz="2000" dirty="0">
                <a:solidFill>
                  <a:schemeClr val="tx1"/>
                </a:solidFill>
                <a:latin typeface="Kanit"/>
                <a:ea typeface="Kanit"/>
                <a:cs typeface="Kanit"/>
                <a:sym typeface="Kanit"/>
              </a:rPr>
              <a:t>aplicação dos redutores deve incidir em cada benefício de menor valor de forma isolada, pois, no </a:t>
            </a:r>
            <a:r>
              <a:rPr lang="pt-BR" sz="2000" dirty="0" smtClean="0">
                <a:solidFill>
                  <a:schemeClr val="tx1"/>
                </a:solidFill>
                <a:latin typeface="Kanit"/>
                <a:ea typeface="Kanit"/>
                <a:cs typeface="Kanit"/>
                <a:sym typeface="Kanit"/>
              </a:rPr>
              <a:t>§ 2º </a:t>
            </a:r>
            <a:r>
              <a:rPr lang="pt-BR" sz="2000" dirty="0">
                <a:solidFill>
                  <a:schemeClr val="tx1"/>
                </a:solidFill>
                <a:latin typeface="Kanit"/>
                <a:ea typeface="Kanit"/>
                <a:cs typeface="Kanit"/>
                <a:sym typeface="Kanit"/>
              </a:rPr>
              <a:t>do art. 24 da EC </a:t>
            </a:r>
            <a:r>
              <a:rPr lang="pt-BR" sz="2000" dirty="0" smtClean="0">
                <a:solidFill>
                  <a:schemeClr val="tx1"/>
                </a:solidFill>
                <a:latin typeface="Kanit"/>
                <a:ea typeface="Kanit"/>
                <a:cs typeface="Kanit"/>
                <a:sym typeface="Kanit"/>
              </a:rPr>
              <a:t>Nº 103/2019 </a:t>
            </a:r>
            <a:r>
              <a:rPr lang="pt-BR" sz="2000" dirty="0">
                <a:solidFill>
                  <a:schemeClr val="tx1"/>
                </a:solidFill>
                <a:latin typeface="Kanit"/>
                <a:ea typeface="Kanit"/>
                <a:cs typeface="Kanit"/>
                <a:sym typeface="Kanit"/>
              </a:rPr>
              <a:t>e no art. 165 da Portaria MTP nº </a:t>
            </a:r>
            <a:r>
              <a:rPr lang="pt-BR" sz="2000" dirty="0" smtClean="0">
                <a:solidFill>
                  <a:schemeClr val="tx1"/>
                </a:solidFill>
                <a:latin typeface="Kanit"/>
                <a:ea typeface="Kanit"/>
                <a:cs typeface="Kanit"/>
                <a:sym typeface="Kanit"/>
              </a:rPr>
              <a:t>1.467/2022, </a:t>
            </a:r>
            <a:r>
              <a:rPr lang="pt-BR" sz="2000" dirty="0">
                <a:solidFill>
                  <a:schemeClr val="tx1"/>
                </a:solidFill>
                <a:latin typeface="Kanit"/>
                <a:ea typeface="Kanit"/>
                <a:cs typeface="Kanit"/>
                <a:sym typeface="Kanit"/>
              </a:rPr>
              <a:t>não há </a:t>
            </a:r>
            <a:r>
              <a:rPr lang="pt-BR" sz="2000" dirty="0" smtClean="0">
                <a:solidFill>
                  <a:schemeClr val="tx1"/>
                </a:solidFill>
                <a:latin typeface="Kanit"/>
                <a:ea typeface="Kanit"/>
                <a:cs typeface="Kanit"/>
                <a:sym typeface="Kanit"/>
              </a:rPr>
              <a:t>previsão </a:t>
            </a:r>
            <a:r>
              <a:rPr lang="pt-BR" sz="2000" dirty="0">
                <a:solidFill>
                  <a:schemeClr val="tx1"/>
                </a:solidFill>
                <a:latin typeface="Kanit"/>
                <a:ea typeface="Kanit"/>
                <a:cs typeface="Kanit"/>
                <a:sym typeface="Kanit"/>
              </a:rPr>
              <a:t>de soma de benefícios para fins de posterior aplicação do escalonamento por faixas de </a:t>
            </a:r>
            <a:r>
              <a:rPr lang="pt-BR" sz="2000" dirty="0" smtClean="0">
                <a:solidFill>
                  <a:schemeClr val="tx1"/>
                </a:solidFill>
                <a:latin typeface="Kanit"/>
                <a:ea typeface="Kanit"/>
                <a:cs typeface="Kanit"/>
                <a:sym typeface="Kanit"/>
              </a:rPr>
              <a:t>redução;</a:t>
            </a:r>
          </a:p>
          <a:p>
            <a:pPr lvl="0" algn="just"/>
            <a:endParaRPr lang="pt-BR" sz="2000" dirty="0" smtClean="0">
              <a:solidFill>
                <a:schemeClr val="tx1"/>
              </a:solidFill>
              <a:latin typeface="Kanit"/>
              <a:ea typeface="Kanit"/>
              <a:cs typeface="Kanit"/>
              <a:sym typeface="Kanit"/>
            </a:endParaRPr>
          </a:p>
          <a:p>
            <a:pPr marL="285750" lvl="0" indent="-285750" algn="just">
              <a:buFont typeface="Wingdings" panose="05000000000000000000" pitchFamily="2" charset="2"/>
              <a:buChar char="Ø"/>
            </a:pPr>
            <a:r>
              <a:rPr lang="pt-BR" sz="2000" u="sng" dirty="0">
                <a:solidFill>
                  <a:schemeClr val="tx1"/>
                </a:solidFill>
                <a:latin typeface="Kanit"/>
                <a:ea typeface="Kanit"/>
                <a:cs typeface="Kanit"/>
                <a:sym typeface="Kanit"/>
              </a:rPr>
              <a:t>As restrições </a:t>
            </a:r>
            <a:r>
              <a:rPr lang="pt-BR" sz="2000" u="sng" dirty="0" smtClean="0">
                <a:solidFill>
                  <a:schemeClr val="tx1"/>
                </a:solidFill>
                <a:latin typeface="Kanit"/>
                <a:ea typeface="Kanit"/>
                <a:cs typeface="Kanit"/>
                <a:sym typeface="Kanit"/>
              </a:rPr>
              <a:t>sobre acumulação de benefícios </a:t>
            </a:r>
            <a:r>
              <a:rPr lang="pt-BR" sz="2000" u="sng" dirty="0">
                <a:solidFill>
                  <a:schemeClr val="tx1"/>
                </a:solidFill>
                <a:latin typeface="Kanit"/>
                <a:ea typeface="Kanit"/>
                <a:cs typeface="Kanit"/>
                <a:sym typeface="Kanit"/>
              </a:rPr>
              <a:t>se aplicam ainda que os entes não tenham efetuado reforma na legislação do RPPS</a:t>
            </a:r>
            <a:r>
              <a:rPr lang="pt-BR" sz="2000" dirty="0">
                <a:solidFill>
                  <a:schemeClr val="tx1"/>
                </a:solidFill>
                <a:latin typeface="Kanit"/>
                <a:ea typeface="Kanit"/>
                <a:cs typeface="Kanit"/>
                <a:sym typeface="Kanit"/>
              </a:rPr>
              <a:t> de </a:t>
            </a:r>
            <a:r>
              <a:rPr lang="pt-BR" sz="2000" dirty="0" smtClean="0">
                <a:solidFill>
                  <a:schemeClr val="tx1"/>
                </a:solidFill>
                <a:latin typeface="Kanit"/>
                <a:ea typeface="Kanit"/>
                <a:cs typeface="Kanit"/>
                <a:sym typeface="Kanit"/>
              </a:rPr>
              <a:t>seus servidores </a:t>
            </a:r>
            <a:r>
              <a:rPr lang="pt-BR" sz="2000" dirty="0">
                <a:solidFill>
                  <a:schemeClr val="tx1"/>
                </a:solidFill>
                <a:latin typeface="Kanit"/>
                <a:ea typeface="Kanit"/>
                <a:cs typeface="Kanit"/>
                <a:sym typeface="Kanit"/>
              </a:rPr>
              <a:t>e continuem a aplicar as normas constitucionais e infraconstitucionais anteriores à </a:t>
            </a:r>
            <a:r>
              <a:rPr lang="pt-BR" sz="2000" dirty="0" smtClean="0">
                <a:solidFill>
                  <a:schemeClr val="tx1"/>
                </a:solidFill>
                <a:latin typeface="Kanit"/>
                <a:ea typeface="Kanit"/>
                <a:cs typeface="Kanit"/>
                <a:sym typeface="Kanit"/>
              </a:rPr>
              <a:t>data de </a:t>
            </a:r>
            <a:r>
              <a:rPr lang="pt-BR" sz="2000" dirty="0">
                <a:solidFill>
                  <a:schemeClr val="tx1"/>
                </a:solidFill>
                <a:latin typeface="Kanit"/>
                <a:ea typeface="Kanit"/>
                <a:cs typeface="Kanit"/>
                <a:sym typeface="Kanit"/>
              </a:rPr>
              <a:t>publicação da Emenda Constitucional nº </a:t>
            </a:r>
            <a:r>
              <a:rPr lang="pt-BR" sz="2000" dirty="0" smtClean="0">
                <a:solidFill>
                  <a:schemeClr val="tx1"/>
                </a:solidFill>
                <a:latin typeface="Kanit"/>
                <a:ea typeface="Kanit"/>
                <a:cs typeface="Kanit"/>
                <a:sym typeface="Kanit"/>
              </a:rPr>
              <a:t>103/2019</a:t>
            </a:r>
            <a:r>
              <a:rPr lang="pt-BR" sz="2000" dirty="0">
                <a:solidFill>
                  <a:schemeClr val="tx1"/>
                </a:solidFill>
                <a:latin typeface="Kanit"/>
                <a:ea typeface="Kanit"/>
                <a:cs typeface="Kanit"/>
                <a:sym typeface="Kanit"/>
              </a:rPr>
              <a:t>;</a:t>
            </a:r>
            <a:endParaRPr lang="pt-BR" sz="2000" dirty="0" smtClean="0">
              <a:solidFill>
                <a:schemeClr val="tx1"/>
              </a:solidFill>
              <a:latin typeface="Kanit"/>
              <a:ea typeface="Kanit"/>
              <a:cs typeface="Kanit"/>
              <a:sym typeface="Kanit"/>
            </a:endParaRPr>
          </a:p>
          <a:p>
            <a:pPr marL="285750" lvl="0" indent="-285750" algn="just">
              <a:buFont typeface="Wingdings" panose="05000000000000000000" pitchFamily="2" charset="2"/>
              <a:buChar char="Ø"/>
            </a:pPr>
            <a:endParaRPr lang="pt-BR" sz="1600" dirty="0" smtClean="0">
              <a:solidFill>
                <a:schemeClr val="tx1"/>
              </a:solidFill>
              <a:latin typeface="Kanit"/>
              <a:ea typeface="Kanit"/>
              <a:cs typeface="Kanit"/>
              <a:sym typeface="Kanit"/>
            </a:endParaRPr>
          </a:p>
        </p:txBody>
      </p:sp>
    </p:spTree>
    <p:extLst>
      <p:ext uri="{BB962C8B-B14F-4D97-AF65-F5344CB8AC3E}">
        <p14:creationId xmlns:p14="http://schemas.microsoft.com/office/powerpoint/2010/main" val="1061092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613776"/>
            <a:ext cx="9532306"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a:t>
            </a:r>
            <a:r>
              <a:rPr lang="pt-BR" sz="2400" b="1" dirty="0">
                <a:solidFill>
                  <a:srgbClr val="2D704F"/>
                </a:solidFill>
                <a:latin typeface="Kanit"/>
                <a:ea typeface="Kanit"/>
                <a:cs typeface="Kanit"/>
                <a:sym typeface="Kanit"/>
              </a:rPr>
              <a:t>N</a:t>
            </a:r>
            <a:r>
              <a:rPr lang="pt-BR" sz="2400" b="1" dirty="0" smtClean="0">
                <a:solidFill>
                  <a:srgbClr val="2D704F"/>
                </a:solidFill>
                <a:latin typeface="Kanit"/>
                <a:ea typeface="Kanit"/>
                <a:cs typeface="Kanit"/>
                <a:sym typeface="Kanit"/>
              </a:rPr>
              <a:t>º 103/2019 – Acumulação de Benefícios – Aplicação de Redutor – Pontos de Atenção</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39245" y="2076987"/>
            <a:ext cx="9972743" cy="4096122"/>
          </a:xfrm>
          <a:prstGeom prst="rect">
            <a:avLst/>
          </a:prstGeom>
          <a:noFill/>
          <a:ln>
            <a:noFill/>
          </a:ln>
        </p:spPr>
        <p:txBody>
          <a:bodyPr spcFirstLastPara="1" wrap="square" lIns="91425" tIns="45700" rIns="91425" bIns="45700" anchor="t" anchorCtr="0">
            <a:noAutofit/>
          </a:bodyPr>
          <a:lstStyle/>
          <a:p>
            <a:pPr marL="285750" lvl="0" indent="-285750" algn="just">
              <a:buFont typeface="Wingdings" panose="05000000000000000000" pitchFamily="2" charset="2"/>
              <a:buChar char="Ø"/>
            </a:pPr>
            <a:r>
              <a:rPr lang="pt-BR" sz="2000" dirty="0">
                <a:solidFill>
                  <a:schemeClr val="tx1"/>
                </a:solidFill>
                <a:latin typeface="Kanit"/>
                <a:ea typeface="Kanit"/>
                <a:cs typeface="Kanit"/>
                <a:sym typeface="Kanit"/>
              </a:rPr>
              <a:t>O escalonamento </a:t>
            </a:r>
            <a:r>
              <a:rPr lang="pt-BR" sz="2000" dirty="0" smtClean="0">
                <a:solidFill>
                  <a:schemeClr val="tx1"/>
                </a:solidFill>
                <a:latin typeface="Kanit"/>
                <a:ea typeface="Kanit"/>
                <a:cs typeface="Kanit"/>
                <a:sym typeface="Kanit"/>
              </a:rPr>
              <a:t>relativo à incidência dos redutores não </a:t>
            </a:r>
            <a:r>
              <a:rPr lang="pt-BR" sz="2000" dirty="0">
                <a:solidFill>
                  <a:schemeClr val="tx1"/>
                </a:solidFill>
                <a:latin typeface="Kanit"/>
                <a:ea typeface="Kanit"/>
                <a:cs typeface="Kanit"/>
                <a:sym typeface="Kanit"/>
              </a:rPr>
              <a:t>se aplica às pensões por morte deixadas pelo mesmo cônjuge ou companheiro </a:t>
            </a:r>
            <a:r>
              <a:rPr lang="pt-BR" sz="2000" dirty="0" smtClean="0">
                <a:solidFill>
                  <a:schemeClr val="tx1"/>
                </a:solidFill>
                <a:latin typeface="Kanit"/>
                <a:ea typeface="Kanit"/>
                <a:cs typeface="Kanit"/>
                <a:sym typeface="Kanit"/>
              </a:rPr>
              <a:t>decorrentes de </a:t>
            </a:r>
            <a:r>
              <a:rPr lang="pt-BR" sz="2000" dirty="0">
                <a:solidFill>
                  <a:schemeClr val="tx1"/>
                </a:solidFill>
                <a:latin typeface="Kanit"/>
                <a:ea typeface="Kanit"/>
                <a:cs typeface="Kanit"/>
                <a:sym typeface="Kanit"/>
              </a:rPr>
              <a:t>cargos acumuláveis no âmbito do mesmo RPPS, exceto quando as pensões forem </a:t>
            </a:r>
            <a:r>
              <a:rPr lang="pt-BR" sz="2000" dirty="0" smtClean="0">
                <a:solidFill>
                  <a:schemeClr val="tx1"/>
                </a:solidFill>
                <a:latin typeface="Kanit"/>
                <a:ea typeface="Kanit"/>
                <a:cs typeface="Kanit"/>
                <a:sym typeface="Kanit"/>
              </a:rPr>
              <a:t>acumuladas com </a:t>
            </a:r>
            <a:r>
              <a:rPr lang="pt-BR" sz="2000" dirty="0">
                <a:solidFill>
                  <a:schemeClr val="tx1"/>
                </a:solidFill>
                <a:latin typeface="Kanit"/>
                <a:ea typeface="Kanit"/>
                <a:cs typeface="Kanit"/>
                <a:sym typeface="Kanit"/>
              </a:rPr>
              <a:t>aposentadoria de qualquer regime previdenciário; </a:t>
            </a:r>
            <a:endParaRPr lang="pt-BR" sz="2000" dirty="0" smtClean="0">
              <a:solidFill>
                <a:schemeClr val="tx1"/>
              </a:solidFill>
              <a:latin typeface="Kanit"/>
              <a:ea typeface="Kanit"/>
              <a:cs typeface="Kanit"/>
              <a:sym typeface="Kanit"/>
            </a:endParaRPr>
          </a:p>
          <a:p>
            <a:pPr lvl="0" algn="just"/>
            <a:endParaRPr lang="pt-BR" sz="2000" dirty="0">
              <a:solidFill>
                <a:schemeClr val="tx1"/>
              </a:solidFill>
              <a:latin typeface="Kanit"/>
              <a:ea typeface="Kanit"/>
              <a:cs typeface="Kanit"/>
              <a:sym typeface="Kanit"/>
            </a:endParaRPr>
          </a:p>
          <a:p>
            <a:pPr marL="285750" lvl="0" indent="-285750" algn="just">
              <a:buFont typeface="Wingdings" panose="05000000000000000000" pitchFamily="2" charset="2"/>
              <a:buChar char="Ø"/>
            </a:pPr>
            <a:r>
              <a:rPr lang="pt-BR" sz="2000" dirty="0" smtClean="0">
                <a:solidFill>
                  <a:schemeClr val="tx1"/>
                </a:solidFill>
                <a:latin typeface="Kanit"/>
                <a:ea typeface="Kanit"/>
                <a:cs typeface="Kanit"/>
                <a:sym typeface="Kanit"/>
              </a:rPr>
              <a:t>A aplicação dos redutores poderá </a:t>
            </a:r>
            <a:r>
              <a:rPr lang="pt-BR" sz="2000" dirty="0">
                <a:solidFill>
                  <a:schemeClr val="tx1"/>
                </a:solidFill>
                <a:latin typeface="Kanit"/>
                <a:ea typeface="Kanit"/>
                <a:cs typeface="Kanit"/>
                <a:sym typeface="Kanit"/>
              </a:rPr>
              <a:t>ser </a:t>
            </a:r>
            <a:r>
              <a:rPr lang="pt-BR" sz="2000" dirty="0" smtClean="0">
                <a:solidFill>
                  <a:schemeClr val="tx1"/>
                </a:solidFill>
                <a:latin typeface="Kanit"/>
                <a:ea typeface="Kanit"/>
                <a:cs typeface="Kanit"/>
                <a:sym typeface="Kanit"/>
              </a:rPr>
              <a:t>revista </a:t>
            </a:r>
            <a:r>
              <a:rPr lang="pt-BR" sz="2000" dirty="0">
                <a:solidFill>
                  <a:schemeClr val="tx1"/>
                </a:solidFill>
                <a:latin typeface="Kanit"/>
                <a:ea typeface="Kanit"/>
                <a:cs typeface="Kanit"/>
                <a:sym typeface="Kanit"/>
              </a:rPr>
              <a:t>a qualquer tempo, a pedido do interessado, em razão de alteração de </a:t>
            </a:r>
            <a:r>
              <a:rPr lang="pt-BR" sz="2000" dirty="0" smtClean="0">
                <a:solidFill>
                  <a:schemeClr val="tx1"/>
                </a:solidFill>
                <a:latin typeface="Kanit"/>
                <a:ea typeface="Kanit"/>
                <a:cs typeface="Kanit"/>
                <a:sym typeface="Kanit"/>
              </a:rPr>
              <a:t>algum dos benefícios; </a:t>
            </a:r>
          </a:p>
          <a:p>
            <a:pPr lvl="0" algn="just"/>
            <a:endParaRPr lang="pt-BR" sz="2000" dirty="0" smtClean="0">
              <a:solidFill>
                <a:schemeClr val="tx1"/>
              </a:solidFill>
              <a:latin typeface="Kanit"/>
              <a:ea typeface="Kanit"/>
              <a:cs typeface="Kanit"/>
              <a:sym typeface="Kanit"/>
            </a:endParaRPr>
          </a:p>
          <a:p>
            <a:pPr marL="285750" lvl="0" indent="-285750" algn="just">
              <a:buFont typeface="Wingdings" panose="05000000000000000000" pitchFamily="2" charset="2"/>
              <a:buChar char="Ø"/>
            </a:pPr>
            <a:r>
              <a:rPr lang="pt-BR" sz="2000" dirty="0">
                <a:solidFill>
                  <a:schemeClr val="tx1"/>
                </a:solidFill>
                <a:latin typeface="Kanit"/>
                <a:ea typeface="Kanit"/>
                <a:cs typeface="Kanit"/>
                <a:sym typeface="Kanit"/>
              </a:rPr>
              <a:t>A parte do benefício a ser percebida, decorrente da aplicação das faixas de </a:t>
            </a:r>
            <a:r>
              <a:rPr lang="pt-BR" sz="2000" dirty="0" smtClean="0">
                <a:solidFill>
                  <a:schemeClr val="tx1"/>
                </a:solidFill>
                <a:latin typeface="Kanit"/>
                <a:ea typeface="Kanit"/>
                <a:cs typeface="Kanit"/>
                <a:sym typeface="Kanit"/>
              </a:rPr>
              <a:t>aplicação dos redutores, </a:t>
            </a:r>
            <a:r>
              <a:rPr lang="pt-BR" sz="2000" dirty="0">
                <a:solidFill>
                  <a:schemeClr val="tx1"/>
                </a:solidFill>
                <a:latin typeface="Kanit"/>
                <a:ea typeface="Kanit"/>
                <a:cs typeface="Kanit"/>
                <a:sym typeface="Kanit"/>
              </a:rPr>
              <a:t>deverá ser recalculada por ocasião do reajuste do valor do salário mínimo nacional. </a:t>
            </a:r>
          </a:p>
          <a:p>
            <a:pPr marL="285750" lvl="0" indent="-285750" algn="just">
              <a:buFont typeface="Wingdings" panose="05000000000000000000" pitchFamily="2" charset="2"/>
              <a:buChar char="Ø"/>
            </a:pPr>
            <a:endParaRPr lang="pt-BR" sz="2000" dirty="0">
              <a:solidFill>
                <a:schemeClr val="tx1"/>
              </a:solidFill>
              <a:latin typeface="Kanit"/>
              <a:ea typeface="Kanit"/>
              <a:cs typeface="Kanit"/>
              <a:sym typeface="Kanit"/>
            </a:endParaRPr>
          </a:p>
          <a:p>
            <a:pPr marL="285750" lvl="0" indent="-285750" algn="just">
              <a:buFont typeface="Wingdings" panose="05000000000000000000" pitchFamily="2" charset="2"/>
              <a:buChar char="Ø"/>
            </a:pPr>
            <a:endParaRPr lang="pt-BR" sz="1600" dirty="0" smtClean="0">
              <a:solidFill>
                <a:schemeClr val="tx1"/>
              </a:solidFill>
              <a:latin typeface="Kanit"/>
              <a:ea typeface="Kanit"/>
              <a:cs typeface="Kanit"/>
              <a:sym typeface="Kanit"/>
            </a:endParaRPr>
          </a:p>
        </p:txBody>
      </p:sp>
    </p:spTree>
    <p:extLst>
      <p:ext uri="{BB962C8B-B14F-4D97-AF65-F5344CB8AC3E}">
        <p14:creationId xmlns:p14="http://schemas.microsoft.com/office/powerpoint/2010/main" val="247128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14193" y="475990"/>
            <a:ext cx="9676480"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Principais Pontos de Adequação para os Entes com RPPS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64297" y="2001831"/>
            <a:ext cx="9972743" cy="4096122"/>
          </a:xfrm>
          <a:prstGeom prst="rect">
            <a:avLst/>
          </a:prstGeom>
          <a:noFill/>
          <a:ln>
            <a:noFill/>
          </a:ln>
        </p:spPr>
        <p:txBody>
          <a:bodyPr spcFirstLastPara="1" wrap="square" lIns="91425" tIns="45700" rIns="91425" bIns="45700" anchor="t" anchorCtr="0">
            <a:noAutofit/>
          </a:bodyPr>
          <a:lstStyle/>
          <a:p>
            <a:pPr marL="285750" lvl="0" indent="-285750" algn="just">
              <a:buFont typeface="Wingdings" panose="05000000000000000000" pitchFamily="2" charset="2"/>
              <a:buChar char="Ø"/>
            </a:pPr>
            <a:r>
              <a:rPr lang="pt-BR" sz="2000" dirty="0" smtClean="0">
                <a:solidFill>
                  <a:schemeClr val="tx1"/>
                </a:solidFill>
                <a:latin typeface="Kanit"/>
                <a:ea typeface="Kanit"/>
                <a:cs typeface="Kanit"/>
                <a:sym typeface="Kanit"/>
              </a:rPr>
              <a:t>Alíquotas de Contribuição</a:t>
            </a:r>
          </a:p>
          <a:p>
            <a:pPr lvl="0" algn="just"/>
            <a:endParaRPr lang="pt-BR" sz="2000" dirty="0">
              <a:solidFill>
                <a:schemeClr val="tx1"/>
              </a:solidFill>
              <a:latin typeface="Kanit"/>
              <a:ea typeface="Kanit"/>
              <a:cs typeface="Kanit"/>
              <a:sym typeface="Kanit"/>
            </a:endParaRPr>
          </a:p>
          <a:p>
            <a:pPr marL="285750" lvl="0" indent="-285750" algn="just">
              <a:buFont typeface="Wingdings" panose="05000000000000000000" pitchFamily="2" charset="2"/>
              <a:buChar char="Ø"/>
            </a:pPr>
            <a:r>
              <a:rPr lang="pt-BR" sz="2000" dirty="0" smtClean="0">
                <a:solidFill>
                  <a:schemeClr val="tx1"/>
                </a:solidFill>
                <a:latin typeface="Kanit"/>
                <a:ea typeface="Kanit"/>
                <a:cs typeface="Kanit"/>
                <a:sym typeface="Kanit"/>
              </a:rPr>
              <a:t>Rol de Benefícios</a:t>
            </a:r>
          </a:p>
          <a:p>
            <a:pPr lvl="0" algn="just"/>
            <a:endParaRPr lang="pt-BR" sz="2000" dirty="0" smtClean="0">
              <a:solidFill>
                <a:schemeClr val="tx1"/>
              </a:solidFill>
              <a:latin typeface="Kanit"/>
              <a:ea typeface="Kanit"/>
              <a:cs typeface="Kanit"/>
              <a:sym typeface="Kanit"/>
            </a:endParaRPr>
          </a:p>
          <a:p>
            <a:pPr marL="285750" lvl="0" indent="-285750" algn="just">
              <a:buFont typeface="Wingdings" panose="05000000000000000000" pitchFamily="2" charset="2"/>
              <a:buChar char="Ø"/>
            </a:pPr>
            <a:r>
              <a:rPr lang="pt-BR" sz="2000" dirty="0" smtClean="0">
                <a:solidFill>
                  <a:schemeClr val="tx1"/>
                </a:solidFill>
                <a:latin typeface="Kanit"/>
                <a:ea typeface="Kanit"/>
                <a:cs typeface="Kanit"/>
                <a:sym typeface="Kanit"/>
              </a:rPr>
              <a:t>Regras de Benefícios (Requisitos e Forma de Cálculo</a:t>
            </a:r>
            <a:r>
              <a:rPr lang="pt-BR" sz="2000" dirty="0" smtClean="0">
                <a:solidFill>
                  <a:schemeClr val="tx1"/>
                </a:solidFill>
                <a:latin typeface="Kanit"/>
                <a:ea typeface="Kanit"/>
                <a:cs typeface="Kanit"/>
                <a:sym typeface="Kanit"/>
              </a:rPr>
              <a:t>)</a:t>
            </a:r>
          </a:p>
          <a:p>
            <a:pPr marL="285750" lvl="0" indent="-285750" algn="just">
              <a:buFont typeface="Wingdings" panose="05000000000000000000" pitchFamily="2" charset="2"/>
              <a:buChar char="Ø"/>
            </a:pPr>
            <a:endParaRPr lang="pt-BR" sz="2000" dirty="0">
              <a:solidFill>
                <a:schemeClr val="tx1"/>
              </a:solidFill>
              <a:latin typeface="Kanit"/>
              <a:ea typeface="Kanit"/>
              <a:cs typeface="Kanit"/>
              <a:sym typeface="Kanit"/>
            </a:endParaRPr>
          </a:p>
          <a:p>
            <a:pPr marL="285750" lvl="0" indent="-285750" algn="just">
              <a:buFont typeface="Wingdings" panose="05000000000000000000" pitchFamily="2" charset="2"/>
              <a:buChar char="Ø"/>
            </a:pPr>
            <a:r>
              <a:rPr lang="pt-BR" sz="2000" dirty="0" smtClean="0">
                <a:solidFill>
                  <a:schemeClr val="tx1"/>
                </a:solidFill>
                <a:latin typeface="Kanit"/>
                <a:ea typeface="Kanit"/>
                <a:cs typeface="Kanit"/>
                <a:sym typeface="Kanit"/>
              </a:rPr>
              <a:t>Instituição do Regime de Previdência Complementar (RPC) </a:t>
            </a:r>
            <a:endParaRPr lang="pt-BR" sz="2000" dirty="0">
              <a:solidFill>
                <a:schemeClr val="tx1"/>
              </a:solidFill>
              <a:latin typeface="Kanit"/>
              <a:ea typeface="Kanit"/>
              <a:cs typeface="Kanit"/>
              <a:sym typeface="Kanit"/>
            </a:endParaRPr>
          </a:p>
          <a:p>
            <a:pPr marL="285750" lvl="0" indent="-285750" algn="just">
              <a:buFont typeface="Wingdings" panose="05000000000000000000" pitchFamily="2" charset="2"/>
              <a:buChar char="Ø"/>
            </a:pPr>
            <a:endParaRPr lang="pt-BR" sz="2000" dirty="0">
              <a:solidFill>
                <a:schemeClr val="tx1"/>
              </a:solidFill>
              <a:latin typeface="Kanit"/>
              <a:ea typeface="Kanit"/>
              <a:cs typeface="Kanit"/>
              <a:sym typeface="Kanit"/>
            </a:endParaRPr>
          </a:p>
          <a:p>
            <a:pPr marL="285750" lvl="0" indent="-285750" algn="just">
              <a:buFont typeface="Wingdings" panose="05000000000000000000" pitchFamily="2" charset="2"/>
              <a:buChar char="Ø"/>
            </a:pPr>
            <a:endParaRPr lang="pt-BR" sz="1600" dirty="0" smtClean="0">
              <a:solidFill>
                <a:schemeClr val="tx1"/>
              </a:solidFill>
              <a:latin typeface="Kanit"/>
              <a:ea typeface="Kanit"/>
              <a:cs typeface="Kanit"/>
              <a:sym typeface="Kanit"/>
            </a:endParaRPr>
          </a:p>
        </p:txBody>
      </p:sp>
    </p:spTree>
    <p:extLst>
      <p:ext uri="{BB962C8B-B14F-4D97-AF65-F5344CB8AC3E}">
        <p14:creationId xmlns:p14="http://schemas.microsoft.com/office/powerpoint/2010/main" val="375307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613776"/>
            <a:ext cx="10647122" cy="14154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Principais Pontos de Adequação para os Entes com RPPS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89349" y="2452767"/>
            <a:ext cx="9972743" cy="4096122"/>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9º, § 4º, da EC 103/2019:</a:t>
            </a:r>
          </a:p>
          <a:p>
            <a:pPr lvl="0" algn="just"/>
            <a:endParaRPr lang="pt-BR" sz="2000" dirty="0">
              <a:solidFill>
                <a:schemeClr val="tx1"/>
              </a:solidFill>
              <a:latin typeface="Kanit"/>
              <a:ea typeface="Kanit"/>
              <a:cs typeface="Kanit"/>
              <a:sym typeface="Kanit"/>
            </a:endParaRPr>
          </a:p>
          <a:p>
            <a:pPr marL="1440000" lvl="0" algn="just"/>
            <a:r>
              <a:rPr lang="pt-BR" sz="2000" i="1" dirty="0" smtClean="0">
                <a:solidFill>
                  <a:schemeClr val="tx1"/>
                </a:solidFill>
                <a:latin typeface="Kanit"/>
                <a:ea typeface="Kanit"/>
                <a:cs typeface="Kanit"/>
                <a:sym typeface="Kanit"/>
              </a:rPr>
              <a:t>Os </a:t>
            </a:r>
            <a:r>
              <a:rPr lang="pt-BR" sz="2000" i="1" dirty="0">
                <a:solidFill>
                  <a:schemeClr val="tx1"/>
                </a:solidFill>
                <a:latin typeface="Kanit"/>
                <a:ea typeface="Kanit"/>
                <a:cs typeface="Kanit"/>
                <a:sym typeface="Kanit"/>
              </a:rPr>
              <a:t>Estados, o Distrito Federal e os Municípios </a:t>
            </a:r>
            <a:r>
              <a:rPr lang="pt-BR" sz="2000" b="1" i="1" u="sng" dirty="0">
                <a:solidFill>
                  <a:schemeClr val="tx1"/>
                </a:solidFill>
                <a:latin typeface="Kanit"/>
                <a:ea typeface="Kanit"/>
                <a:cs typeface="Kanit"/>
                <a:sym typeface="Kanit"/>
              </a:rPr>
              <a:t>não poderão estabelecer alíquota inferior à da contribuição dos servidores da União</a:t>
            </a:r>
            <a:r>
              <a:rPr lang="pt-BR" sz="2000" i="1" dirty="0">
                <a:solidFill>
                  <a:schemeClr val="tx1"/>
                </a:solidFill>
                <a:latin typeface="Kanit"/>
                <a:ea typeface="Kanit"/>
                <a:cs typeface="Kanit"/>
                <a:sym typeface="Kanit"/>
              </a:rPr>
              <a:t>, exceto se demonstrado que o respectivo regime próprio de previdência social não possui </a:t>
            </a:r>
            <a:r>
              <a:rPr lang="pt-BR" sz="2000" b="1" i="1" dirty="0" err="1">
                <a:solidFill>
                  <a:schemeClr val="tx1"/>
                </a:solidFill>
                <a:latin typeface="Kanit"/>
                <a:ea typeface="Kanit"/>
                <a:cs typeface="Kanit"/>
                <a:sym typeface="Kanit"/>
              </a:rPr>
              <a:t>deficit</a:t>
            </a:r>
            <a:r>
              <a:rPr lang="pt-BR" sz="2000" i="1" dirty="0">
                <a:solidFill>
                  <a:schemeClr val="tx1"/>
                </a:solidFill>
                <a:latin typeface="Kanit"/>
                <a:ea typeface="Kanit"/>
                <a:cs typeface="Kanit"/>
                <a:sym typeface="Kanit"/>
              </a:rPr>
              <a:t> atuarial a ser equacionado, hipótese em que a alíquota não poderá ser inferior às alíquotas aplicáveis ao Regime Geral de Previdência Social.</a:t>
            </a:r>
          </a:p>
          <a:p>
            <a:pPr marL="285750" lvl="0" indent="-285750" algn="just">
              <a:buFont typeface="Wingdings" panose="05000000000000000000" pitchFamily="2" charset="2"/>
              <a:buChar char="Ø"/>
            </a:pPr>
            <a:endParaRPr lang="pt-BR" sz="1600" dirty="0" smtClean="0">
              <a:solidFill>
                <a:schemeClr val="tx1"/>
              </a:solidFill>
              <a:latin typeface="Kanit"/>
              <a:ea typeface="Kanit"/>
              <a:cs typeface="Kanit"/>
              <a:sym typeface="Kanit"/>
            </a:endParaRPr>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ea typeface="Kanit"/>
                <a:cs typeface="Kanit"/>
                <a:sym typeface="Kanit"/>
              </a:rPr>
              <a:t>Alíquotas de Contribuição</a:t>
            </a:r>
            <a:endParaRPr b="1" dirty="0"/>
          </a:p>
        </p:txBody>
      </p:sp>
    </p:spTree>
    <p:extLst>
      <p:ext uri="{BB962C8B-B14F-4D97-AF65-F5344CB8AC3E}">
        <p14:creationId xmlns:p14="http://schemas.microsoft.com/office/powerpoint/2010/main" val="2492272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413360"/>
            <a:ext cx="9532306"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Principais Pontos de Adequação para os Entes com RPPS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933019" y="1911815"/>
            <a:ext cx="9972743" cy="4096122"/>
          </a:xfrm>
          <a:prstGeom prst="rect">
            <a:avLst/>
          </a:prstGeom>
          <a:noFill/>
          <a:ln>
            <a:noFill/>
          </a:ln>
        </p:spPr>
        <p:txBody>
          <a:bodyPr spcFirstLastPara="1" wrap="square" lIns="91425" tIns="45700" rIns="91425" bIns="45700" anchor="t" anchorCtr="0">
            <a:noAutofit/>
          </a:bodyPr>
          <a:lstStyle/>
          <a:p>
            <a:pPr lvl="0" algn="ctr"/>
            <a:r>
              <a:rPr lang="pt-BR" sz="1600" dirty="0">
                <a:solidFill>
                  <a:schemeClr val="tx1"/>
                </a:solidFill>
                <a:latin typeface="Kanit"/>
                <a:ea typeface="Kanit"/>
                <a:cs typeface="Kanit"/>
                <a:sym typeface="Kanit"/>
              </a:rPr>
              <a:t>TABELA DE CONTRIBUIÇÃO DOS SEGURADOS E BENEFICIÁRIOS DO REGIME PRÓPRIO DE PREVIDÊNCIA SOCIAL DA UNIÃO A PARTIR DE 1º DE JANEIRO DE </a:t>
            </a:r>
            <a:r>
              <a:rPr lang="pt-BR" sz="1600" dirty="0" smtClean="0">
                <a:solidFill>
                  <a:schemeClr val="tx1"/>
                </a:solidFill>
                <a:latin typeface="Kanit"/>
                <a:ea typeface="Kanit"/>
                <a:cs typeface="Kanit"/>
                <a:sym typeface="Kanit"/>
              </a:rPr>
              <a:t>2024</a:t>
            </a:r>
          </a:p>
          <a:p>
            <a:pPr lvl="0" algn="just"/>
            <a:endParaRPr lang="pt-BR" sz="1600" dirty="0">
              <a:solidFill>
                <a:schemeClr val="tx1"/>
              </a:solidFill>
              <a:latin typeface="Kanit"/>
              <a:ea typeface="Kanit"/>
              <a:cs typeface="Kanit"/>
              <a:sym typeface="Kanit"/>
            </a:endParaRPr>
          </a:p>
          <a:p>
            <a:pPr lvl="0" algn="just"/>
            <a:endParaRPr lang="pt-BR" sz="1600" dirty="0" smtClean="0">
              <a:solidFill>
                <a:schemeClr val="tx1"/>
              </a:solidFill>
              <a:latin typeface="Kanit"/>
              <a:ea typeface="Kanit"/>
              <a:cs typeface="Kanit"/>
              <a:sym typeface="Kanit"/>
            </a:endParaRPr>
          </a:p>
        </p:txBody>
      </p:sp>
      <p:sp>
        <p:nvSpPr>
          <p:cNvPr id="9" name="Google Shape;111;p15"/>
          <p:cNvSpPr/>
          <p:nvPr/>
        </p:nvSpPr>
        <p:spPr>
          <a:xfrm>
            <a:off x="839245" y="1426267"/>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ea typeface="Kanit"/>
                <a:cs typeface="Kanit"/>
                <a:sym typeface="Kanit"/>
              </a:rPr>
              <a:t>Alíquotas de Contribuição</a:t>
            </a:r>
            <a:endParaRPr b="1" dirty="0"/>
          </a:p>
        </p:txBody>
      </p:sp>
      <p:graphicFrame>
        <p:nvGraphicFramePr>
          <p:cNvPr id="2" name="Tabela 1"/>
          <p:cNvGraphicFramePr>
            <a:graphicFrameLocks noGrp="1"/>
          </p:cNvGraphicFramePr>
          <p:nvPr>
            <p:extLst>
              <p:ext uri="{D42A27DB-BD31-4B8C-83A1-F6EECF244321}">
                <p14:modId xmlns:p14="http://schemas.microsoft.com/office/powerpoint/2010/main" val="3018577680"/>
              </p:ext>
            </p:extLst>
          </p:nvPr>
        </p:nvGraphicFramePr>
        <p:xfrm>
          <a:off x="1869161" y="2560994"/>
          <a:ext cx="8128000" cy="348488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pt-BR" dirty="0" smtClean="0"/>
                        <a:t>Base de Contribuição (R$)</a:t>
                      </a:r>
                      <a:endParaRPr lang="pt-BR" dirty="0"/>
                    </a:p>
                  </a:txBody>
                  <a:tcPr/>
                </a:tc>
                <a:tc>
                  <a:txBody>
                    <a:bodyPr/>
                    <a:lstStyle/>
                    <a:p>
                      <a:pPr algn="ctr"/>
                      <a:r>
                        <a:rPr lang="pt-BR" dirty="0" smtClean="0"/>
                        <a:t>Alíquota Progressiva Incidindo sobre a Faixa de Valores</a:t>
                      </a:r>
                      <a:endParaRPr lang="pt-BR" dirty="0"/>
                    </a:p>
                  </a:txBody>
                  <a:tcPr/>
                </a:tc>
              </a:tr>
              <a:tr h="370840">
                <a:tc>
                  <a:txBody>
                    <a:bodyPr/>
                    <a:lstStyle/>
                    <a:p>
                      <a:r>
                        <a:rPr lang="pt-BR" dirty="0" smtClean="0"/>
                        <a:t>Até 1.412,00</a:t>
                      </a:r>
                      <a:endParaRPr lang="pt-BR" dirty="0"/>
                    </a:p>
                  </a:txBody>
                  <a:tcPr/>
                </a:tc>
                <a:tc>
                  <a:txBody>
                    <a:bodyPr/>
                    <a:lstStyle/>
                    <a:p>
                      <a:r>
                        <a:rPr lang="pt-BR" dirty="0" smtClean="0"/>
                        <a:t>7,5%</a:t>
                      </a:r>
                      <a:endParaRPr lang="pt-BR" dirty="0"/>
                    </a:p>
                  </a:txBody>
                  <a:tcPr/>
                </a:tc>
              </a:tr>
              <a:tr h="370840">
                <a:tc>
                  <a:txBody>
                    <a:bodyPr/>
                    <a:lstStyle/>
                    <a:p>
                      <a:r>
                        <a:rPr lang="pt-BR" dirty="0" smtClean="0"/>
                        <a:t>De 1.412,01 até 2.666,68</a:t>
                      </a:r>
                      <a:endParaRPr lang="pt-BR" dirty="0"/>
                    </a:p>
                  </a:txBody>
                  <a:tcPr/>
                </a:tc>
                <a:tc>
                  <a:txBody>
                    <a:bodyPr/>
                    <a:lstStyle/>
                    <a:p>
                      <a:r>
                        <a:rPr lang="pt-BR" dirty="0" smtClean="0"/>
                        <a:t>9%</a:t>
                      </a:r>
                      <a:endParaRPr lang="pt-BR" dirty="0"/>
                    </a:p>
                  </a:txBody>
                  <a:tcPr/>
                </a:tc>
              </a:tr>
              <a:tr h="370840">
                <a:tc>
                  <a:txBody>
                    <a:bodyPr/>
                    <a:lstStyle/>
                    <a:p>
                      <a:r>
                        <a:rPr lang="pt-BR" dirty="0" smtClean="0"/>
                        <a:t>De 2.666,69 até 4.000,03</a:t>
                      </a:r>
                      <a:endParaRPr lang="pt-BR" dirty="0"/>
                    </a:p>
                  </a:txBody>
                  <a:tcPr/>
                </a:tc>
                <a:tc>
                  <a:txBody>
                    <a:bodyPr/>
                    <a:lstStyle/>
                    <a:p>
                      <a:r>
                        <a:rPr lang="pt-BR" dirty="0" smtClean="0"/>
                        <a:t>12%</a:t>
                      </a:r>
                      <a:endParaRPr lang="pt-BR" dirty="0"/>
                    </a:p>
                  </a:txBody>
                  <a:tcPr/>
                </a:tc>
              </a:tr>
              <a:tr h="370840">
                <a:tc>
                  <a:txBody>
                    <a:bodyPr/>
                    <a:lstStyle/>
                    <a:p>
                      <a:r>
                        <a:rPr lang="pt-BR" dirty="0" smtClean="0"/>
                        <a:t>De 4.000,04 até 7.786,02</a:t>
                      </a:r>
                      <a:endParaRPr lang="pt-BR" dirty="0"/>
                    </a:p>
                  </a:txBody>
                  <a:tcPr/>
                </a:tc>
                <a:tc>
                  <a:txBody>
                    <a:bodyPr/>
                    <a:lstStyle/>
                    <a:p>
                      <a:r>
                        <a:rPr lang="pt-BR" dirty="0" smtClean="0"/>
                        <a:t>14%</a:t>
                      </a:r>
                      <a:endParaRPr lang="pt-BR" dirty="0"/>
                    </a:p>
                  </a:txBody>
                  <a:tcPr/>
                </a:tc>
              </a:tr>
              <a:tr h="370840">
                <a:tc>
                  <a:txBody>
                    <a:bodyPr/>
                    <a:lstStyle/>
                    <a:p>
                      <a:r>
                        <a:rPr lang="pt-BR" dirty="0" smtClean="0"/>
                        <a:t>De 7.786,03 até 13.333,48</a:t>
                      </a:r>
                      <a:endParaRPr lang="pt-BR" dirty="0"/>
                    </a:p>
                  </a:txBody>
                  <a:tcPr/>
                </a:tc>
                <a:tc>
                  <a:txBody>
                    <a:bodyPr/>
                    <a:lstStyle/>
                    <a:p>
                      <a:r>
                        <a:rPr lang="pt-BR" dirty="0" smtClean="0"/>
                        <a:t>14,5%</a:t>
                      </a:r>
                      <a:endParaRPr lang="pt-BR" dirty="0"/>
                    </a:p>
                  </a:txBody>
                  <a:tcPr/>
                </a:tc>
              </a:tr>
              <a:tr h="370840">
                <a:tc>
                  <a:txBody>
                    <a:bodyPr/>
                    <a:lstStyle/>
                    <a:p>
                      <a:r>
                        <a:rPr lang="pt-BR" dirty="0" smtClean="0"/>
                        <a:t>De 13.333,49 até 26.666,94</a:t>
                      </a:r>
                      <a:endParaRPr lang="pt-BR" dirty="0"/>
                    </a:p>
                  </a:txBody>
                  <a:tcPr/>
                </a:tc>
                <a:tc>
                  <a:txBody>
                    <a:bodyPr/>
                    <a:lstStyle/>
                    <a:p>
                      <a:r>
                        <a:rPr lang="pt-BR" dirty="0" smtClean="0"/>
                        <a:t>16,5%</a:t>
                      </a:r>
                      <a:endParaRPr lang="pt-BR" dirty="0"/>
                    </a:p>
                  </a:txBody>
                  <a:tcPr/>
                </a:tc>
              </a:tr>
              <a:tr h="370840">
                <a:tc>
                  <a:txBody>
                    <a:bodyPr/>
                    <a:lstStyle/>
                    <a:p>
                      <a:r>
                        <a:rPr lang="pt-BR" dirty="0" smtClean="0"/>
                        <a:t>De 26.666,95 até 52.000,54</a:t>
                      </a:r>
                      <a:endParaRPr lang="pt-BR" dirty="0"/>
                    </a:p>
                  </a:txBody>
                  <a:tcPr/>
                </a:tc>
                <a:tc>
                  <a:txBody>
                    <a:bodyPr/>
                    <a:lstStyle/>
                    <a:p>
                      <a:r>
                        <a:rPr lang="pt-BR" dirty="0" smtClean="0"/>
                        <a:t>19%</a:t>
                      </a:r>
                      <a:endParaRPr lang="pt-BR" dirty="0"/>
                    </a:p>
                  </a:txBody>
                  <a:tcPr/>
                </a:tc>
              </a:tr>
              <a:tr h="370840">
                <a:tc>
                  <a:txBody>
                    <a:bodyPr/>
                    <a:lstStyle/>
                    <a:p>
                      <a:r>
                        <a:rPr lang="pt-BR" dirty="0" smtClean="0"/>
                        <a:t>Acima de 52.000,54</a:t>
                      </a:r>
                      <a:endParaRPr lang="pt-BR" dirty="0"/>
                    </a:p>
                  </a:txBody>
                  <a:tcPr/>
                </a:tc>
                <a:tc>
                  <a:txBody>
                    <a:bodyPr/>
                    <a:lstStyle/>
                    <a:p>
                      <a:r>
                        <a:rPr lang="pt-BR" dirty="0" smtClean="0"/>
                        <a:t>22%</a:t>
                      </a:r>
                      <a:endParaRPr lang="pt-BR" dirty="0"/>
                    </a:p>
                  </a:txBody>
                  <a:tcPr/>
                </a:tc>
              </a:tr>
            </a:tbl>
          </a:graphicData>
        </a:graphic>
      </p:graphicFrame>
      <p:sp>
        <p:nvSpPr>
          <p:cNvPr id="3" name="CaixaDeTexto 2"/>
          <p:cNvSpPr txBox="1"/>
          <p:nvPr/>
        </p:nvSpPr>
        <p:spPr>
          <a:xfrm>
            <a:off x="1803748" y="6148057"/>
            <a:ext cx="5924811" cy="276999"/>
          </a:xfrm>
          <a:prstGeom prst="rect">
            <a:avLst/>
          </a:prstGeom>
          <a:noFill/>
        </p:spPr>
        <p:txBody>
          <a:bodyPr wrap="square" rtlCol="0">
            <a:spAutoFit/>
          </a:bodyPr>
          <a:lstStyle/>
          <a:p>
            <a:r>
              <a:rPr lang="pt-BR" sz="1200" dirty="0"/>
              <a:t>Fonte</a:t>
            </a:r>
            <a:r>
              <a:rPr lang="pt-BR" sz="1200" dirty="0" smtClean="0"/>
              <a:t>: Site do Instituto </a:t>
            </a:r>
            <a:r>
              <a:rPr lang="pt-BR" sz="1200" dirty="0"/>
              <a:t>Nacional do Seguro Social - INSS </a:t>
            </a:r>
          </a:p>
        </p:txBody>
      </p:sp>
    </p:spTree>
    <p:extLst>
      <p:ext uri="{BB962C8B-B14F-4D97-AF65-F5344CB8AC3E}">
        <p14:creationId xmlns:p14="http://schemas.microsoft.com/office/powerpoint/2010/main" val="288826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1112791" y="545503"/>
            <a:ext cx="732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3200" b="1" dirty="0" smtClean="0">
                <a:solidFill>
                  <a:srgbClr val="2D704F"/>
                </a:solidFill>
                <a:latin typeface="Kanit"/>
                <a:ea typeface="Kanit"/>
                <a:cs typeface="Kanit"/>
                <a:sym typeface="Kanit"/>
              </a:rPr>
              <a:t>Finalidade da Previdência Social</a:t>
            </a:r>
            <a:endParaRPr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1753647"/>
            <a:ext cx="9972743" cy="28561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dirty="0" smtClean="0">
                <a:solidFill>
                  <a:srgbClr val="3F3F3F"/>
                </a:solidFill>
                <a:latin typeface="Kanit"/>
                <a:ea typeface="Kanit"/>
                <a:cs typeface="Kanit"/>
                <a:sym typeface="Kanit"/>
              </a:rPr>
              <a:t>Art. 1º, Lei 8.213/1991:</a:t>
            </a:r>
          </a:p>
          <a:p>
            <a:pPr marL="0" marR="0" lvl="0" indent="0" algn="l" rtl="0">
              <a:spcBef>
                <a:spcPts val="0"/>
              </a:spcBef>
              <a:spcAft>
                <a:spcPts val="0"/>
              </a:spcAft>
              <a:buNone/>
            </a:pPr>
            <a:endParaRPr lang="pt-BR" sz="2000" dirty="0" smtClean="0">
              <a:solidFill>
                <a:srgbClr val="3F3F3F"/>
              </a:solidFill>
              <a:latin typeface="Kanit"/>
              <a:ea typeface="Kanit"/>
              <a:cs typeface="Kanit"/>
              <a:sym typeface="Kanit"/>
            </a:endParaRPr>
          </a:p>
          <a:p>
            <a:pPr marL="1440000" lvl="2" algn="just"/>
            <a:r>
              <a:rPr lang="pt-BR" sz="2000" i="1" dirty="0">
                <a:solidFill>
                  <a:srgbClr val="3F3F3F"/>
                </a:solidFill>
                <a:latin typeface="Kanit"/>
                <a:ea typeface="Kanit"/>
                <a:cs typeface="Kanit"/>
                <a:sym typeface="Kanit"/>
              </a:rPr>
              <a:t>A Previdência Social, mediante contribuição, tem por fim </a:t>
            </a:r>
            <a:r>
              <a:rPr lang="pt-BR" sz="2000" b="1" i="1" dirty="0">
                <a:solidFill>
                  <a:srgbClr val="3F3F3F"/>
                </a:solidFill>
                <a:latin typeface="Kanit"/>
                <a:ea typeface="Kanit"/>
                <a:cs typeface="Kanit"/>
                <a:sym typeface="Kanit"/>
              </a:rPr>
              <a:t>assegurar aos seus beneficiários meios indispensáveis de manutenção</a:t>
            </a:r>
            <a:r>
              <a:rPr lang="pt-BR" sz="2000" i="1" dirty="0">
                <a:solidFill>
                  <a:srgbClr val="3F3F3F"/>
                </a:solidFill>
                <a:latin typeface="Kanit"/>
                <a:ea typeface="Kanit"/>
                <a:cs typeface="Kanit"/>
                <a:sym typeface="Kanit"/>
              </a:rPr>
              <a:t>, por motivo de incapacidade, desemprego involuntário, idade avançada, tempo de serviço, encargos familiares e prisão ou morte daqueles de quem dependiam economicamente.</a:t>
            </a:r>
          </a:p>
        </p:txBody>
      </p:sp>
    </p:spTree>
    <p:extLst>
      <p:ext uri="{BB962C8B-B14F-4D97-AF65-F5344CB8AC3E}">
        <p14:creationId xmlns:p14="http://schemas.microsoft.com/office/powerpoint/2010/main" val="1703469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613776"/>
            <a:ext cx="9519780"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Principais Pontos de Adequação para os Entes com RPPS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89349" y="2452767"/>
            <a:ext cx="9972743" cy="4096122"/>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149, §§ 1º e 1º-A, da Constituição Federal:</a:t>
            </a:r>
          </a:p>
          <a:p>
            <a:pPr lvl="0" algn="just"/>
            <a:endParaRPr lang="pt-BR" sz="2000" dirty="0">
              <a:solidFill>
                <a:schemeClr val="tx1"/>
              </a:solidFill>
              <a:latin typeface="Kanit"/>
              <a:ea typeface="Kanit"/>
              <a:cs typeface="Kanit"/>
              <a:sym typeface="Kanit"/>
            </a:endParaRPr>
          </a:p>
          <a:p>
            <a:pPr marL="1440000" lvl="0" algn="just"/>
            <a:r>
              <a:rPr lang="pt-BR" sz="2000" i="1" dirty="0">
                <a:solidFill>
                  <a:schemeClr val="tx1"/>
                </a:solidFill>
                <a:latin typeface="Kanit"/>
                <a:ea typeface="Kanit"/>
                <a:cs typeface="Kanit"/>
                <a:sym typeface="Kanit"/>
              </a:rPr>
              <a:t>§ 1º </a:t>
            </a:r>
            <a:r>
              <a:rPr lang="pt-BR" sz="2000" i="1" u="sng" dirty="0">
                <a:solidFill>
                  <a:schemeClr val="tx1"/>
                </a:solidFill>
                <a:latin typeface="Kanit"/>
                <a:ea typeface="Kanit"/>
                <a:cs typeface="Kanit"/>
                <a:sym typeface="Kanit"/>
              </a:rPr>
              <a:t>A União, os Estados, o Distrito Federal e os Municípios instituirão, por meio de lei, contribuições para custeio de regime próprio de previdência social</a:t>
            </a:r>
            <a:r>
              <a:rPr lang="pt-BR" sz="2000" i="1" dirty="0">
                <a:solidFill>
                  <a:schemeClr val="tx1"/>
                </a:solidFill>
                <a:latin typeface="Kanit"/>
                <a:ea typeface="Kanit"/>
                <a:cs typeface="Kanit"/>
                <a:sym typeface="Kanit"/>
              </a:rPr>
              <a:t>, cobradas dos </a:t>
            </a:r>
            <a:r>
              <a:rPr lang="pt-BR" sz="2000" i="1" u="sng" dirty="0">
                <a:solidFill>
                  <a:schemeClr val="tx1"/>
                </a:solidFill>
                <a:latin typeface="Kanit"/>
                <a:ea typeface="Kanit"/>
                <a:cs typeface="Kanit"/>
                <a:sym typeface="Kanit"/>
              </a:rPr>
              <a:t>servidores ativos, dos aposentados e dos pensionistas</a:t>
            </a:r>
            <a:r>
              <a:rPr lang="pt-BR" sz="2000" i="1" dirty="0">
                <a:solidFill>
                  <a:schemeClr val="tx1"/>
                </a:solidFill>
                <a:latin typeface="Kanit"/>
                <a:ea typeface="Kanit"/>
                <a:cs typeface="Kanit"/>
                <a:sym typeface="Kanit"/>
              </a:rPr>
              <a:t>, que poderão ter alíquotas progressivas de acordo com o valor da base de contribuição ou dos proventos de aposentadoria e de pensões</a:t>
            </a:r>
            <a:r>
              <a:rPr lang="pt-BR" sz="2000" i="1" dirty="0" smtClean="0">
                <a:solidFill>
                  <a:schemeClr val="tx1"/>
                </a:solidFill>
                <a:latin typeface="Kanit"/>
                <a:ea typeface="Kanit"/>
                <a:cs typeface="Kanit"/>
                <a:sym typeface="Kanit"/>
              </a:rPr>
              <a:t>.</a:t>
            </a:r>
          </a:p>
          <a:p>
            <a:pPr marL="1440000" lvl="0" algn="just"/>
            <a:endParaRPr lang="pt-BR" sz="2000" i="1" dirty="0">
              <a:solidFill>
                <a:schemeClr val="tx1"/>
              </a:solidFill>
              <a:latin typeface="Kanit"/>
              <a:ea typeface="Kanit"/>
              <a:cs typeface="Kanit"/>
              <a:sym typeface="Kanit"/>
            </a:endParaRPr>
          </a:p>
          <a:p>
            <a:pPr marL="1440000" lvl="0" algn="just"/>
            <a:r>
              <a:rPr lang="pt-BR" sz="2000" i="1" dirty="0">
                <a:solidFill>
                  <a:schemeClr val="tx1"/>
                </a:solidFill>
                <a:latin typeface="Kanit"/>
                <a:ea typeface="Kanit"/>
                <a:cs typeface="Kanit"/>
                <a:sym typeface="Kanit"/>
              </a:rPr>
              <a:t>§ 1º-A. Quando houver </a:t>
            </a:r>
            <a:r>
              <a:rPr lang="pt-BR" sz="2000" i="1" dirty="0" err="1">
                <a:solidFill>
                  <a:schemeClr val="tx1"/>
                </a:solidFill>
                <a:latin typeface="Kanit"/>
                <a:ea typeface="Kanit"/>
                <a:cs typeface="Kanit"/>
                <a:sym typeface="Kanit"/>
              </a:rPr>
              <a:t>deficit</a:t>
            </a:r>
            <a:r>
              <a:rPr lang="pt-BR" sz="2000" i="1" dirty="0">
                <a:solidFill>
                  <a:schemeClr val="tx1"/>
                </a:solidFill>
                <a:latin typeface="Kanit"/>
                <a:ea typeface="Kanit"/>
                <a:cs typeface="Kanit"/>
                <a:sym typeface="Kanit"/>
              </a:rPr>
              <a:t> atuarial, a </a:t>
            </a:r>
            <a:r>
              <a:rPr lang="pt-BR" sz="2000" i="1" u="sng" dirty="0">
                <a:solidFill>
                  <a:schemeClr val="tx1"/>
                </a:solidFill>
                <a:latin typeface="Kanit"/>
                <a:ea typeface="Kanit"/>
                <a:cs typeface="Kanit"/>
                <a:sym typeface="Kanit"/>
              </a:rPr>
              <a:t>contribuição ordinária dos aposentados e pensionistas</a:t>
            </a:r>
            <a:r>
              <a:rPr lang="pt-BR" sz="2000" i="1" dirty="0">
                <a:solidFill>
                  <a:schemeClr val="tx1"/>
                </a:solidFill>
                <a:latin typeface="Kanit"/>
                <a:ea typeface="Kanit"/>
                <a:cs typeface="Kanit"/>
                <a:sym typeface="Kanit"/>
              </a:rPr>
              <a:t> poderá incidir sobre o </a:t>
            </a:r>
            <a:r>
              <a:rPr lang="pt-BR" sz="2000" i="1" u="sng" dirty="0">
                <a:solidFill>
                  <a:schemeClr val="tx1"/>
                </a:solidFill>
                <a:latin typeface="Kanit"/>
                <a:ea typeface="Kanit"/>
                <a:cs typeface="Kanit"/>
                <a:sym typeface="Kanit"/>
              </a:rPr>
              <a:t>valor dos proventos de aposentadoria e de pensões que </a:t>
            </a:r>
            <a:r>
              <a:rPr lang="pt-BR" sz="2000" b="1" i="1" u="sng" dirty="0">
                <a:solidFill>
                  <a:schemeClr val="tx1"/>
                </a:solidFill>
                <a:latin typeface="Kanit"/>
                <a:ea typeface="Kanit"/>
                <a:cs typeface="Kanit"/>
                <a:sym typeface="Kanit"/>
              </a:rPr>
              <a:t>supere o salário-mínimo</a:t>
            </a:r>
            <a:r>
              <a:rPr lang="pt-BR" sz="2000" i="1" u="sng" dirty="0">
                <a:solidFill>
                  <a:schemeClr val="tx1"/>
                </a:solidFill>
                <a:latin typeface="Kanit"/>
                <a:ea typeface="Kanit"/>
                <a:cs typeface="Kanit"/>
                <a:sym typeface="Kanit"/>
              </a:rPr>
              <a:t>. </a:t>
            </a:r>
            <a:endParaRPr lang="pt-BR" sz="1600" u="sng" dirty="0" smtClean="0">
              <a:solidFill>
                <a:schemeClr val="tx1"/>
              </a:solidFill>
              <a:latin typeface="Kanit"/>
              <a:ea typeface="Kanit"/>
              <a:cs typeface="Kanit"/>
              <a:sym typeface="Kanit"/>
            </a:endParaRPr>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ea typeface="Kanit"/>
                <a:cs typeface="Kanit"/>
                <a:sym typeface="Kanit"/>
              </a:rPr>
              <a:t>Alíquotas de Contribuição</a:t>
            </a:r>
            <a:endParaRPr b="1" dirty="0"/>
          </a:p>
        </p:txBody>
      </p:sp>
    </p:spTree>
    <p:extLst>
      <p:ext uri="{BB962C8B-B14F-4D97-AF65-F5344CB8AC3E}">
        <p14:creationId xmlns:p14="http://schemas.microsoft.com/office/powerpoint/2010/main" val="4135208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613776"/>
            <a:ext cx="9519780"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Principais Pontos de Adequação para os Entes com RPPS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89349" y="2452767"/>
            <a:ext cx="9972743" cy="4096122"/>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149, §§  1º-B e 1º-C, da Constituição Federal:</a:t>
            </a:r>
          </a:p>
          <a:p>
            <a:pPr lvl="0" algn="just"/>
            <a:endParaRPr lang="pt-BR" sz="2000" dirty="0" smtClean="0">
              <a:solidFill>
                <a:schemeClr val="tx1"/>
              </a:solidFill>
              <a:latin typeface="Kanit"/>
              <a:ea typeface="Kanit"/>
              <a:cs typeface="Kanit"/>
              <a:sym typeface="Kanit"/>
            </a:endParaRPr>
          </a:p>
          <a:p>
            <a:pPr marL="1440000" lvl="0" algn="just"/>
            <a:r>
              <a:rPr lang="pt-BR" sz="2000" dirty="0">
                <a:solidFill>
                  <a:schemeClr val="tx1"/>
                </a:solidFill>
                <a:latin typeface="Kanit"/>
                <a:ea typeface="Kanit"/>
                <a:cs typeface="Kanit"/>
                <a:sym typeface="Kanit"/>
              </a:rPr>
              <a:t>§ 1º-B. Demonstrada a insuficiência da medida prevista no § 1º-A para equacionar o </a:t>
            </a:r>
            <a:r>
              <a:rPr lang="pt-BR" sz="2000" dirty="0" err="1">
                <a:solidFill>
                  <a:schemeClr val="tx1"/>
                </a:solidFill>
                <a:latin typeface="Kanit"/>
                <a:ea typeface="Kanit"/>
                <a:cs typeface="Kanit"/>
                <a:sym typeface="Kanit"/>
              </a:rPr>
              <a:t>deficit</a:t>
            </a:r>
            <a:r>
              <a:rPr lang="pt-BR" sz="2000" dirty="0">
                <a:solidFill>
                  <a:schemeClr val="tx1"/>
                </a:solidFill>
                <a:latin typeface="Kanit"/>
                <a:ea typeface="Kanit"/>
                <a:cs typeface="Kanit"/>
                <a:sym typeface="Kanit"/>
              </a:rPr>
              <a:t> atuarial, é facultada a instituição de </a:t>
            </a:r>
            <a:r>
              <a:rPr lang="pt-BR" sz="2000" u="sng" dirty="0">
                <a:solidFill>
                  <a:schemeClr val="tx1"/>
                </a:solidFill>
                <a:latin typeface="Kanit"/>
                <a:ea typeface="Kanit"/>
                <a:cs typeface="Kanit"/>
                <a:sym typeface="Kanit"/>
              </a:rPr>
              <a:t>contribuição extraordinária</a:t>
            </a:r>
            <a:r>
              <a:rPr lang="pt-BR" sz="2000" dirty="0">
                <a:solidFill>
                  <a:schemeClr val="tx1"/>
                </a:solidFill>
                <a:latin typeface="Kanit"/>
                <a:ea typeface="Kanit"/>
                <a:cs typeface="Kanit"/>
                <a:sym typeface="Kanit"/>
              </a:rPr>
              <a:t>, no âmbito da União, dos servidores públicos ativos, dos aposentados e dos pensionistas. </a:t>
            </a:r>
            <a:endParaRPr lang="pt-BR" sz="2000" dirty="0" smtClean="0">
              <a:solidFill>
                <a:schemeClr val="tx1"/>
              </a:solidFill>
              <a:latin typeface="Kanit"/>
              <a:ea typeface="Kanit"/>
              <a:cs typeface="Kanit"/>
              <a:sym typeface="Kanit"/>
            </a:endParaRPr>
          </a:p>
          <a:p>
            <a:pPr marL="1440000" lvl="0" algn="just"/>
            <a:endParaRPr lang="pt-BR" sz="2000" dirty="0">
              <a:solidFill>
                <a:schemeClr val="tx1"/>
              </a:solidFill>
              <a:latin typeface="Kanit"/>
              <a:ea typeface="Kanit"/>
              <a:cs typeface="Kanit"/>
              <a:sym typeface="Kanit"/>
            </a:endParaRPr>
          </a:p>
          <a:p>
            <a:pPr marL="1440000" lvl="0" algn="just"/>
            <a:r>
              <a:rPr lang="pt-BR" sz="2000" dirty="0" smtClean="0">
                <a:solidFill>
                  <a:schemeClr val="tx1"/>
                </a:solidFill>
                <a:latin typeface="Kanit"/>
                <a:ea typeface="Kanit"/>
                <a:cs typeface="Kanit"/>
                <a:sym typeface="Kanit"/>
              </a:rPr>
              <a:t>§ </a:t>
            </a:r>
            <a:r>
              <a:rPr lang="pt-BR" sz="2000" dirty="0">
                <a:solidFill>
                  <a:schemeClr val="tx1"/>
                </a:solidFill>
                <a:latin typeface="Kanit"/>
                <a:ea typeface="Kanit"/>
                <a:cs typeface="Kanit"/>
                <a:sym typeface="Kanit"/>
              </a:rPr>
              <a:t>1º-C. A </a:t>
            </a:r>
            <a:r>
              <a:rPr lang="pt-BR" sz="2000" u="sng" dirty="0">
                <a:solidFill>
                  <a:schemeClr val="tx1"/>
                </a:solidFill>
                <a:latin typeface="Kanit"/>
                <a:ea typeface="Kanit"/>
                <a:cs typeface="Kanit"/>
                <a:sym typeface="Kanit"/>
              </a:rPr>
              <a:t>contribuição extraordinária</a:t>
            </a:r>
            <a:r>
              <a:rPr lang="pt-BR" sz="2000" dirty="0">
                <a:solidFill>
                  <a:schemeClr val="tx1"/>
                </a:solidFill>
                <a:latin typeface="Kanit"/>
                <a:ea typeface="Kanit"/>
                <a:cs typeface="Kanit"/>
                <a:sym typeface="Kanit"/>
              </a:rPr>
              <a:t> de que trata o § 1º-B deverá ser instituída simultaneamente com outras medidas para equacionamento do </a:t>
            </a:r>
            <a:r>
              <a:rPr lang="pt-BR" sz="2000" dirty="0" err="1">
                <a:solidFill>
                  <a:schemeClr val="tx1"/>
                </a:solidFill>
                <a:latin typeface="Kanit"/>
                <a:ea typeface="Kanit"/>
                <a:cs typeface="Kanit"/>
                <a:sym typeface="Kanit"/>
              </a:rPr>
              <a:t>deficit</a:t>
            </a:r>
            <a:r>
              <a:rPr lang="pt-BR" sz="2000" dirty="0">
                <a:solidFill>
                  <a:schemeClr val="tx1"/>
                </a:solidFill>
                <a:latin typeface="Kanit"/>
                <a:ea typeface="Kanit"/>
                <a:cs typeface="Kanit"/>
                <a:sym typeface="Kanit"/>
              </a:rPr>
              <a:t> e vigorará por </a:t>
            </a:r>
            <a:r>
              <a:rPr lang="pt-BR" sz="2000" u="sng" dirty="0">
                <a:solidFill>
                  <a:schemeClr val="tx1"/>
                </a:solidFill>
                <a:latin typeface="Kanit"/>
                <a:ea typeface="Kanit"/>
                <a:cs typeface="Kanit"/>
                <a:sym typeface="Kanit"/>
              </a:rPr>
              <a:t>período determinado</a:t>
            </a:r>
            <a:r>
              <a:rPr lang="pt-BR" sz="2000" dirty="0">
                <a:solidFill>
                  <a:schemeClr val="tx1"/>
                </a:solidFill>
                <a:latin typeface="Kanit"/>
                <a:ea typeface="Kanit"/>
                <a:cs typeface="Kanit"/>
                <a:sym typeface="Kanit"/>
              </a:rPr>
              <a:t>, contado da data de sua </a:t>
            </a:r>
            <a:r>
              <a:rPr lang="pt-BR" sz="2000" dirty="0" smtClean="0">
                <a:solidFill>
                  <a:schemeClr val="tx1"/>
                </a:solidFill>
                <a:latin typeface="Kanit"/>
                <a:ea typeface="Kanit"/>
                <a:cs typeface="Kanit"/>
                <a:sym typeface="Kanit"/>
              </a:rPr>
              <a:t>instituição. </a:t>
            </a:r>
            <a:endParaRPr lang="pt-BR" sz="2000" dirty="0">
              <a:solidFill>
                <a:schemeClr val="tx1"/>
              </a:solidFill>
              <a:latin typeface="Kanit"/>
              <a:ea typeface="Kanit"/>
              <a:cs typeface="Kanit"/>
              <a:sym typeface="Kanit"/>
            </a:endParaRPr>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ea typeface="Kanit"/>
                <a:cs typeface="Kanit"/>
                <a:sym typeface="Kanit"/>
              </a:rPr>
              <a:t>Alíquotas de Contribuição</a:t>
            </a:r>
            <a:endParaRPr b="1" dirty="0"/>
          </a:p>
        </p:txBody>
      </p:sp>
    </p:spTree>
    <p:extLst>
      <p:ext uri="{BB962C8B-B14F-4D97-AF65-F5344CB8AC3E}">
        <p14:creationId xmlns:p14="http://schemas.microsoft.com/office/powerpoint/2010/main" val="2040813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613776"/>
            <a:ext cx="9544832"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Principais Pontos de Adequação para os Entes com RPPS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89349" y="2452767"/>
            <a:ext cx="9972743" cy="4096122"/>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9º, § 8º, da EC 103/2019:</a:t>
            </a:r>
          </a:p>
          <a:p>
            <a:pPr lvl="0" algn="just"/>
            <a:endParaRPr lang="pt-BR" sz="2000" dirty="0" smtClean="0">
              <a:solidFill>
                <a:schemeClr val="tx1"/>
              </a:solidFill>
              <a:latin typeface="Kanit"/>
              <a:ea typeface="Kanit"/>
              <a:cs typeface="Kanit"/>
              <a:sym typeface="Kanit"/>
            </a:endParaRPr>
          </a:p>
          <a:p>
            <a:pPr marL="1440000" lvl="0" algn="just"/>
            <a:r>
              <a:rPr lang="pt-BR" sz="2000" i="1" dirty="0" smtClean="0">
                <a:solidFill>
                  <a:schemeClr val="tx1"/>
                </a:solidFill>
                <a:latin typeface="Kanit"/>
                <a:ea typeface="Kanit"/>
                <a:cs typeface="Kanit"/>
                <a:sym typeface="Kanit"/>
              </a:rPr>
              <a:t>“Por </a:t>
            </a:r>
            <a:r>
              <a:rPr lang="pt-BR" sz="2000" i="1" dirty="0">
                <a:solidFill>
                  <a:schemeClr val="tx1"/>
                </a:solidFill>
                <a:latin typeface="Kanit"/>
                <a:ea typeface="Kanit"/>
                <a:cs typeface="Kanit"/>
                <a:sym typeface="Kanit"/>
              </a:rPr>
              <a:t>meio de lei, poderá ser instituída </a:t>
            </a:r>
            <a:r>
              <a:rPr lang="pt-BR" sz="2000" i="1" u="sng" dirty="0">
                <a:solidFill>
                  <a:schemeClr val="tx1"/>
                </a:solidFill>
                <a:latin typeface="Kanit"/>
                <a:ea typeface="Kanit"/>
                <a:cs typeface="Kanit"/>
                <a:sym typeface="Kanit"/>
              </a:rPr>
              <a:t>contribuição extraordinária</a:t>
            </a:r>
            <a:r>
              <a:rPr lang="pt-BR" sz="2000" i="1" dirty="0">
                <a:solidFill>
                  <a:schemeClr val="tx1"/>
                </a:solidFill>
                <a:latin typeface="Kanit"/>
                <a:ea typeface="Kanit"/>
                <a:cs typeface="Kanit"/>
                <a:sym typeface="Kanit"/>
              </a:rPr>
              <a:t> pelo </a:t>
            </a:r>
            <a:r>
              <a:rPr lang="pt-BR" sz="2000" i="1" u="sng" dirty="0">
                <a:solidFill>
                  <a:schemeClr val="tx1"/>
                </a:solidFill>
                <a:latin typeface="Kanit"/>
                <a:ea typeface="Kanit"/>
                <a:cs typeface="Kanit"/>
                <a:sym typeface="Kanit"/>
              </a:rPr>
              <a:t>prazo máximo de 20 (vinte) anos</a:t>
            </a:r>
            <a:r>
              <a:rPr lang="pt-BR" sz="2000" i="1" dirty="0">
                <a:solidFill>
                  <a:schemeClr val="tx1"/>
                </a:solidFill>
                <a:latin typeface="Kanit"/>
                <a:ea typeface="Kanit"/>
                <a:cs typeface="Kanit"/>
                <a:sym typeface="Kanit"/>
              </a:rPr>
              <a:t>, nos termos dos §§ 1º-B e 1º-C do art. 149 da Constituição Federal</a:t>
            </a:r>
            <a:r>
              <a:rPr lang="pt-BR" sz="2000" i="1" dirty="0" smtClean="0">
                <a:solidFill>
                  <a:schemeClr val="tx1"/>
                </a:solidFill>
                <a:latin typeface="Kanit"/>
                <a:ea typeface="Kanit"/>
                <a:cs typeface="Kanit"/>
                <a:sym typeface="Kanit"/>
              </a:rPr>
              <a:t>.”</a:t>
            </a:r>
            <a:endParaRPr lang="pt-BR" sz="2000" i="1" dirty="0">
              <a:solidFill>
                <a:schemeClr val="tx1"/>
              </a:solidFill>
              <a:latin typeface="Kanit"/>
              <a:ea typeface="Kanit"/>
              <a:cs typeface="Kanit"/>
              <a:sym typeface="Kanit"/>
            </a:endParaRPr>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ea typeface="Kanit"/>
                <a:cs typeface="Kanit"/>
                <a:sym typeface="Kanit"/>
              </a:rPr>
              <a:t>Alíquotas de Contribuição</a:t>
            </a:r>
            <a:endParaRPr b="1" dirty="0"/>
          </a:p>
        </p:txBody>
      </p:sp>
    </p:spTree>
    <p:extLst>
      <p:ext uri="{BB962C8B-B14F-4D97-AF65-F5344CB8AC3E}">
        <p14:creationId xmlns:p14="http://schemas.microsoft.com/office/powerpoint/2010/main" val="888168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63672"/>
            <a:ext cx="9457150"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Principais Pontos de Adequação para os Entes com RPPS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89349" y="2452767"/>
            <a:ext cx="9972743" cy="4096122"/>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9º, § 2º, da EC 103/2019:</a:t>
            </a:r>
          </a:p>
          <a:p>
            <a:pPr lvl="0" algn="just"/>
            <a:endParaRPr lang="pt-BR" sz="2000" dirty="0" smtClean="0">
              <a:solidFill>
                <a:schemeClr val="tx1"/>
              </a:solidFill>
              <a:latin typeface="Kanit"/>
              <a:ea typeface="Kanit"/>
              <a:cs typeface="Kanit"/>
              <a:sym typeface="Kanit"/>
            </a:endParaRPr>
          </a:p>
          <a:p>
            <a:pPr marL="1440000" lvl="0" algn="just"/>
            <a:r>
              <a:rPr lang="pt-BR" sz="2000" i="1" dirty="0" smtClean="0">
                <a:solidFill>
                  <a:schemeClr val="tx1"/>
                </a:solidFill>
                <a:latin typeface="Kanit"/>
                <a:ea typeface="Kanit"/>
                <a:cs typeface="Kanit"/>
                <a:sym typeface="Kanit"/>
              </a:rPr>
              <a:t>“O </a:t>
            </a:r>
            <a:r>
              <a:rPr lang="pt-BR" sz="2000" i="1" dirty="0">
                <a:solidFill>
                  <a:schemeClr val="tx1"/>
                </a:solidFill>
                <a:latin typeface="Kanit"/>
                <a:ea typeface="Kanit"/>
                <a:cs typeface="Kanit"/>
                <a:sym typeface="Kanit"/>
              </a:rPr>
              <a:t>rol de benefícios dos regimes próprios de previdência social fica </a:t>
            </a:r>
            <a:r>
              <a:rPr lang="pt-BR" sz="2000" i="1" u="sng" dirty="0">
                <a:solidFill>
                  <a:schemeClr val="tx1"/>
                </a:solidFill>
                <a:latin typeface="Kanit"/>
                <a:ea typeface="Kanit"/>
                <a:cs typeface="Kanit"/>
                <a:sym typeface="Kanit"/>
              </a:rPr>
              <a:t>limitado</a:t>
            </a:r>
            <a:r>
              <a:rPr lang="pt-BR" sz="2000" i="1" dirty="0">
                <a:solidFill>
                  <a:schemeClr val="tx1"/>
                </a:solidFill>
                <a:latin typeface="Kanit"/>
                <a:ea typeface="Kanit"/>
                <a:cs typeface="Kanit"/>
                <a:sym typeface="Kanit"/>
              </a:rPr>
              <a:t> às </a:t>
            </a:r>
            <a:r>
              <a:rPr lang="pt-BR" sz="2000" b="1" i="1" dirty="0">
                <a:solidFill>
                  <a:schemeClr val="tx1"/>
                </a:solidFill>
                <a:latin typeface="Kanit"/>
                <a:ea typeface="Kanit"/>
                <a:cs typeface="Kanit"/>
                <a:sym typeface="Kanit"/>
              </a:rPr>
              <a:t>aposentadorias</a:t>
            </a:r>
            <a:r>
              <a:rPr lang="pt-BR" sz="2000" i="1" dirty="0">
                <a:solidFill>
                  <a:schemeClr val="tx1"/>
                </a:solidFill>
                <a:latin typeface="Kanit"/>
                <a:ea typeface="Kanit"/>
                <a:cs typeface="Kanit"/>
                <a:sym typeface="Kanit"/>
              </a:rPr>
              <a:t> e à </a:t>
            </a:r>
            <a:r>
              <a:rPr lang="pt-BR" sz="2000" b="1" i="1" dirty="0">
                <a:solidFill>
                  <a:schemeClr val="tx1"/>
                </a:solidFill>
                <a:latin typeface="Kanit"/>
                <a:ea typeface="Kanit"/>
                <a:cs typeface="Kanit"/>
                <a:sym typeface="Kanit"/>
              </a:rPr>
              <a:t>pensão por morte</a:t>
            </a:r>
            <a:r>
              <a:rPr lang="pt-BR" sz="2000" i="1" dirty="0" smtClean="0">
                <a:solidFill>
                  <a:schemeClr val="tx1"/>
                </a:solidFill>
                <a:latin typeface="Kanit"/>
                <a:ea typeface="Kanit"/>
                <a:cs typeface="Kanit"/>
                <a:sym typeface="Kanit"/>
              </a:rPr>
              <a:t>.”</a:t>
            </a:r>
            <a:endParaRPr lang="pt-BR" sz="1600" dirty="0" smtClean="0">
              <a:solidFill>
                <a:schemeClr val="tx1"/>
              </a:solidFill>
              <a:latin typeface="Kanit"/>
              <a:ea typeface="Kanit"/>
              <a:cs typeface="Kanit"/>
              <a:sym typeface="Kanit"/>
            </a:endParaRPr>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ea typeface="Kanit"/>
                <a:cs typeface="Kanit"/>
                <a:sym typeface="Kanit"/>
              </a:rPr>
              <a:t>Rol de Benefícios</a:t>
            </a:r>
            <a:endParaRPr b="1" dirty="0"/>
          </a:p>
        </p:txBody>
      </p:sp>
    </p:spTree>
    <p:extLst>
      <p:ext uri="{BB962C8B-B14F-4D97-AF65-F5344CB8AC3E}">
        <p14:creationId xmlns:p14="http://schemas.microsoft.com/office/powerpoint/2010/main" val="405315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141544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 Emenda Constitucional Nº 103/2019 - Principais Pontos de Adequação para os Entes com RPPS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89349" y="2452767"/>
            <a:ext cx="9972743" cy="4096122"/>
          </a:xfrm>
          <a:prstGeom prst="rect">
            <a:avLst/>
          </a:prstGeom>
          <a:noFill/>
          <a:ln>
            <a:noFill/>
          </a:ln>
        </p:spPr>
        <p:txBody>
          <a:bodyPr spcFirstLastPara="1" wrap="square" lIns="91425" tIns="45700" rIns="91425" bIns="45700" anchor="t" anchorCtr="0">
            <a:noAutofit/>
          </a:bodyPr>
          <a:lstStyle/>
          <a:p>
            <a:pPr marL="342900" lvl="0" indent="-342900" algn="just">
              <a:buFont typeface="Wingdings" panose="05000000000000000000" pitchFamily="2" charset="2"/>
              <a:buChar char="Ø"/>
            </a:pPr>
            <a:r>
              <a:rPr lang="pt-BR" sz="2000" dirty="0" smtClean="0">
                <a:solidFill>
                  <a:schemeClr val="tx1"/>
                </a:solidFill>
                <a:latin typeface="Kanit"/>
                <a:ea typeface="Kanit"/>
                <a:cs typeface="Kanit"/>
                <a:sym typeface="Kanit"/>
              </a:rPr>
              <a:t>Regras de elegibilidade</a:t>
            </a:r>
          </a:p>
          <a:p>
            <a:pPr marL="342900" lvl="0" indent="-342900" algn="just">
              <a:buFont typeface="Wingdings" panose="05000000000000000000" pitchFamily="2" charset="2"/>
              <a:buChar char="Ø"/>
            </a:pPr>
            <a:r>
              <a:rPr lang="pt-BR" sz="2000" dirty="0" smtClean="0">
                <a:solidFill>
                  <a:schemeClr val="tx1"/>
                </a:solidFill>
                <a:latin typeface="Kanit"/>
                <a:ea typeface="Kanit"/>
                <a:cs typeface="Kanit"/>
                <a:sym typeface="Kanit"/>
              </a:rPr>
              <a:t>Regras de cálculo</a:t>
            </a:r>
          </a:p>
          <a:p>
            <a:pPr marL="342900" lvl="0" indent="-342900" algn="just">
              <a:buFont typeface="Wingdings" panose="05000000000000000000" pitchFamily="2" charset="2"/>
              <a:buChar char="Ø"/>
            </a:pPr>
            <a:r>
              <a:rPr lang="pt-BR" sz="2000" dirty="0" smtClean="0">
                <a:solidFill>
                  <a:schemeClr val="tx1"/>
                </a:solidFill>
                <a:latin typeface="Kanit"/>
                <a:ea typeface="Kanit"/>
                <a:cs typeface="Kanit"/>
                <a:sym typeface="Kanit"/>
              </a:rPr>
              <a:t>Regras de reajustamento dos benefícios</a:t>
            </a:r>
            <a:endParaRPr lang="pt-BR" sz="1600" dirty="0" smtClean="0">
              <a:solidFill>
                <a:schemeClr val="tx1"/>
              </a:solidFill>
              <a:latin typeface="Kanit"/>
              <a:ea typeface="Kanit"/>
              <a:cs typeface="Kanit"/>
              <a:sym typeface="Kanit"/>
            </a:endParaRPr>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ea typeface="Kanit"/>
                <a:cs typeface="Kanit"/>
                <a:sym typeface="Kanit"/>
              </a:rPr>
              <a:t>Regras de Benefícios</a:t>
            </a:r>
            <a:endParaRPr b="1" dirty="0"/>
          </a:p>
        </p:txBody>
      </p:sp>
    </p:spTree>
    <p:extLst>
      <p:ext uri="{BB962C8B-B14F-4D97-AF65-F5344CB8AC3E}">
        <p14:creationId xmlns:p14="http://schemas.microsoft.com/office/powerpoint/2010/main" val="1558799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57619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Reforma da Previdência no RPPS do Estado do Ceará </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8" name="Google Shape;130;p17"/>
          <p:cNvSpPr/>
          <p:nvPr/>
        </p:nvSpPr>
        <p:spPr>
          <a:xfrm>
            <a:off x="889349" y="1989305"/>
            <a:ext cx="9972743" cy="4211080"/>
          </a:xfrm>
          <a:prstGeom prst="rect">
            <a:avLst/>
          </a:prstGeom>
          <a:noFill/>
          <a:ln>
            <a:noFill/>
          </a:ln>
        </p:spPr>
        <p:txBody>
          <a:bodyPr spcFirstLastPara="1" wrap="square" lIns="91425" tIns="45700" rIns="91425" bIns="45700" anchor="t" anchorCtr="0">
            <a:noAutofit/>
          </a:bodyPr>
          <a:lstStyle/>
          <a:p>
            <a:pPr marL="342900" lvl="0" indent="-342900" algn="just">
              <a:buFont typeface="Wingdings" panose="05000000000000000000" pitchFamily="2" charset="2"/>
              <a:buChar char="Ø"/>
            </a:pPr>
            <a:r>
              <a:rPr lang="pt-BR" sz="1800" b="1" dirty="0" smtClean="0">
                <a:solidFill>
                  <a:schemeClr val="tx1"/>
                </a:solidFill>
                <a:latin typeface="Kanit"/>
                <a:ea typeface="Kanit"/>
                <a:cs typeface="Kanit"/>
                <a:sym typeface="Kanit"/>
              </a:rPr>
              <a:t>Emenda Constitucional Nº 97/2019:</a:t>
            </a:r>
            <a:r>
              <a:rPr lang="pt-BR" sz="1800" dirty="0" smtClean="0">
                <a:solidFill>
                  <a:schemeClr val="tx1"/>
                </a:solidFill>
                <a:latin typeface="Kanit"/>
                <a:ea typeface="Kanit"/>
                <a:cs typeface="Kanit"/>
                <a:sym typeface="Kanit"/>
              </a:rPr>
              <a:t> estabelece </a:t>
            </a:r>
            <a:r>
              <a:rPr lang="pt-BR" sz="1800" b="1" dirty="0" smtClean="0">
                <a:solidFill>
                  <a:schemeClr val="tx1"/>
                </a:solidFill>
                <a:latin typeface="Kanit"/>
                <a:ea typeface="Kanit"/>
                <a:cs typeface="Kanit"/>
                <a:sym typeface="Kanit"/>
              </a:rPr>
              <a:t>idade mínima para aposentadoria</a:t>
            </a:r>
            <a:r>
              <a:rPr lang="pt-BR" sz="1800" dirty="0" smtClean="0">
                <a:solidFill>
                  <a:schemeClr val="tx1"/>
                </a:solidFill>
                <a:latin typeface="Kanit"/>
                <a:ea typeface="Kanit"/>
                <a:cs typeface="Kanit"/>
                <a:sym typeface="Kanit"/>
              </a:rPr>
              <a:t> igual a dos servidores federais;</a:t>
            </a:r>
          </a:p>
          <a:p>
            <a:pPr marL="342900" lvl="0" indent="-342900" algn="just">
              <a:buFont typeface="Wingdings" panose="05000000000000000000" pitchFamily="2" charset="2"/>
              <a:buChar char="Ø"/>
            </a:pPr>
            <a:r>
              <a:rPr lang="pt-BR" sz="1800" b="1" dirty="0" smtClean="0">
                <a:solidFill>
                  <a:schemeClr val="tx1"/>
                </a:solidFill>
                <a:latin typeface="Kanit"/>
                <a:ea typeface="Kanit"/>
                <a:cs typeface="Kanit"/>
                <a:sym typeface="Kanit"/>
              </a:rPr>
              <a:t>Lei Complementar Estadual Nº </a:t>
            </a:r>
            <a:r>
              <a:rPr lang="pt-BR" sz="1800" b="1" dirty="0">
                <a:solidFill>
                  <a:schemeClr val="tx1"/>
                </a:solidFill>
                <a:latin typeface="Kanit"/>
                <a:ea typeface="Kanit"/>
                <a:cs typeface="Kanit"/>
                <a:sym typeface="Kanit"/>
              </a:rPr>
              <a:t>210/2019:</a:t>
            </a:r>
            <a:r>
              <a:rPr lang="pt-BR" sz="1800" dirty="0">
                <a:solidFill>
                  <a:schemeClr val="tx1"/>
                </a:solidFill>
                <a:latin typeface="Kanit"/>
                <a:ea typeface="Kanit"/>
                <a:cs typeface="Kanit"/>
                <a:sym typeface="Kanit"/>
              </a:rPr>
              <a:t> </a:t>
            </a:r>
            <a:r>
              <a:rPr lang="pt-BR" sz="1800" b="1" dirty="0" smtClean="0">
                <a:solidFill>
                  <a:schemeClr val="tx1"/>
                </a:solidFill>
                <a:latin typeface="Kanit"/>
                <a:ea typeface="Kanit"/>
                <a:cs typeface="Kanit"/>
                <a:sym typeface="Kanit"/>
              </a:rPr>
              <a:t>aplicação</a:t>
            </a:r>
            <a:r>
              <a:rPr lang="pt-BR" sz="1800" dirty="0" smtClean="0">
                <a:solidFill>
                  <a:schemeClr val="tx1"/>
                </a:solidFill>
                <a:latin typeface="Kanit"/>
                <a:ea typeface="Kanit"/>
                <a:cs typeface="Kanit"/>
                <a:sym typeface="Kanit"/>
              </a:rPr>
              <a:t>, em âmbito estadual, da </a:t>
            </a:r>
            <a:r>
              <a:rPr lang="pt-BR" sz="1800" b="1" dirty="0" smtClean="0">
                <a:solidFill>
                  <a:schemeClr val="tx1"/>
                </a:solidFill>
                <a:latin typeface="Kanit"/>
                <a:ea typeface="Kanit"/>
                <a:cs typeface="Kanit"/>
                <a:sym typeface="Kanit"/>
              </a:rPr>
              <a:t>Emenda Constitucional Nº 103/2019</a:t>
            </a:r>
            <a:r>
              <a:rPr lang="pt-BR" sz="1800" dirty="0" smtClean="0">
                <a:solidFill>
                  <a:schemeClr val="tx1"/>
                </a:solidFill>
                <a:latin typeface="Kanit"/>
                <a:ea typeface="Kanit"/>
                <a:cs typeface="Kanit"/>
                <a:sym typeface="Kanit"/>
              </a:rPr>
              <a:t> – Vigência a partir de 19/12/2019;</a:t>
            </a:r>
          </a:p>
          <a:p>
            <a:pPr marL="342900" lvl="0" indent="-342900" algn="just">
              <a:buFont typeface="Wingdings" panose="05000000000000000000" pitchFamily="2" charset="2"/>
              <a:buChar char="Ø"/>
            </a:pPr>
            <a:r>
              <a:rPr lang="pt-BR" sz="1800" b="1" dirty="0" smtClean="0">
                <a:solidFill>
                  <a:schemeClr val="tx1"/>
                </a:solidFill>
                <a:latin typeface="Kanit"/>
                <a:ea typeface="Kanit"/>
                <a:cs typeface="Kanit"/>
                <a:sym typeface="Kanit"/>
              </a:rPr>
              <a:t>Lei Complementar Estadual Nº 123/2013:</a:t>
            </a:r>
            <a:r>
              <a:rPr lang="pt-BR" sz="1800" dirty="0" smtClean="0">
                <a:solidFill>
                  <a:schemeClr val="tx1"/>
                </a:solidFill>
                <a:latin typeface="Kanit"/>
                <a:ea typeface="Kanit"/>
                <a:cs typeface="Kanit"/>
                <a:sym typeface="Kanit"/>
              </a:rPr>
              <a:t> instituiu o Regime de Previdência Complementar – </a:t>
            </a:r>
            <a:r>
              <a:rPr lang="pt-BR" sz="1800" b="1" dirty="0" smtClean="0">
                <a:solidFill>
                  <a:schemeClr val="tx1"/>
                </a:solidFill>
                <a:latin typeface="Kanit"/>
                <a:ea typeface="Kanit"/>
                <a:cs typeface="Kanit"/>
                <a:sym typeface="Kanit"/>
              </a:rPr>
              <a:t>RPC</a:t>
            </a:r>
            <a:r>
              <a:rPr lang="pt-BR" sz="1800" dirty="0" smtClean="0">
                <a:solidFill>
                  <a:schemeClr val="tx1"/>
                </a:solidFill>
                <a:latin typeface="Kanit"/>
                <a:ea typeface="Kanit"/>
                <a:cs typeface="Kanit"/>
                <a:sym typeface="Kanit"/>
              </a:rPr>
              <a:t> – Em funcionamento </a:t>
            </a:r>
            <a:r>
              <a:rPr lang="pt-BR" sz="1800" dirty="0">
                <a:solidFill>
                  <a:schemeClr val="tx1"/>
                </a:solidFill>
                <a:latin typeface="Kanit"/>
                <a:ea typeface="Kanit"/>
                <a:cs typeface="Kanit"/>
                <a:sym typeface="Kanit"/>
              </a:rPr>
              <a:t>desde 1º/8/2021 (Decreto Estadual nº </a:t>
            </a:r>
            <a:r>
              <a:rPr lang="pt-BR" sz="1800" dirty="0" smtClean="0">
                <a:solidFill>
                  <a:schemeClr val="tx1"/>
                </a:solidFill>
                <a:latin typeface="Kanit"/>
                <a:ea typeface="Kanit"/>
                <a:cs typeface="Kanit"/>
                <a:sym typeface="Kanit"/>
              </a:rPr>
              <a:t>34.175/2021);</a:t>
            </a:r>
          </a:p>
          <a:p>
            <a:pPr marL="342900" lvl="0" indent="-342900" algn="just">
              <a:buFont typeface="Wingdings" panose="05000000000000000000" pitchFamily="2" charset="2"/>
              <a:buChar char="Ø"/>
            </a:pPr>
            <a:r>
              <a:rPr lang="pt-BR" sz="1800" b="1" dirty="0" smtClean="0">
                <a:solidFill>
                  <a:schemeClr val="tx1"/>
                </a:solidFill>
                <a:latin typeface="Kanit"/>
                <a:ea typeface="Kanit"/>
                <a:cs typeface="Kanit"/>
                <a:sym typeface="Kanit"/>
              </a:rPr>
              <a:t>Lei Complementar Nº 167/2016:</a:t>
            </a:r>
            <a:r>
              <a:rPr lang="pt-BR" sz="1800" dirty="0" smtClean="0">
                <a:solidFill>
                  <a:schemeClr val="tx1"/>
                </a:solidFill>
                <a:latin typeface="Kanit"/>
                <a:ea typeface="Kanit"/>
                <a:cs typeface="Kanit"/>
                <a:sym typeface="Kanit"/>
              </a:rPr>
              <a:t> ajusta gradativamente a </a:t>
            </a:r>
            <a:r>
              <a:rPr lang="pt-BR" sz="1800" b="1" dirty="0" smtClean="0">
                <a:solidFill>
                  <a:schemeClr val="tx1"/>
                </a:solidFill>
                <a:latin typeface="Kanit"/>
                <a:ea typeface="Kanit"/>
                <a:cs typeface="Kanit"/>
                <a:sym typeface="Kanit"/>
              </a:rPr>
              <a:t>alíquota</a:t>
            </a:r>
            <a:r>
              <a:rPr lang="pt-BR" sz="1800" dirty="0" smtClean="0">
                <a:solidFill>
                  <a:schemeClr val="tx1"/>
                </a:solidFill>
                <a:latin typeface="Kanit"/>
                <a:ea typeface="Kanit"/>
                <a:cs typeface="Kanit"/>
                <a:sym typeface="Kanit"/>
              </a:rPr>
              <a:t> de contribuição previdenciária dos servidores civis até chegar aos 14% em 2019;</a:t>
            </a:r>
          </a:p>
          <a:p>
            <a:pPr marL="342900" lvl="0" indent="-342900" algn="just">
              <a:buFont typeface="Wingdings" panose="05000000000000000000" pitchFamily="2" charset="2"/>
              <a:buChar char="Ø"/>
            </a:pPr>
            <a:r>
              <a:rPr lang="pt-BR" sz="1800" b="1" dirty="0">
                <a:solidFill>
                  <a:schemeClr val="tx1"/>
                </a:solidFill>
                <a:latin typeface="Kanit"/>
                <a:ea typeface="Kanit"/>
                <a:cs typeface="Kanit"/>
                <a:sym typeface="Kanit"/>
              </a:rPr>
              <a:t>Lei Complementar Nº </a:t>
            </a:r>
            <a:r>
              <a:rPr lang="pt-BR" sz="1800" b="1" dirty="0" smtClean="0">
                <a:solidFill>
                  <a:schemeClr val="tx1"/>
                </a:solidFill>
                <a:latin typeface="Kanit"/>
                <a:ea typeface="Kanit"/>
                <a:cs typeface="Kanit"/>
                <a:sym typeface="Kanit"/>
              </a:rPr>
              <a:t>184/2018:</a:t>
            </a:r>
            <a:r>
              <a:rPr lang="pt-BR" sz="1800" dirty="0" smtClean="0">
                <a:solidFill>
                  <a:schemeClr val="tx1"/>
                </a:solidFill>
                <a:latin typeface="Kanit"/>
                <a:ea typeface="Kanit"/>
                <a:cs typeface="Kanit"/>
                <a:sym typeface="Kanit"/>
              </a:rPr>
              <a:t> cria </a:t>
            </a:r>
            <a:r>
              <a:rPr lang="pt-BR" sz="1800" dirty="0">
                <a:solidFill>
                  <a:schemeClr val="tx1"/>
                </a:solidFill>
                <a:latin typeface="Kanit"/>
                <a:ea typeface="Kanit"/>
                <a:cs typeface="Kanit"/>
                <a:sym typeface="Kanit"/>
              </a:rPr>
              <a:t>a Fundação de Previdência Social do Estado do Ceará - </a:t>
            </a:r>
            <a:r>
              <a:rPr lang="pt-BR" sz="1800" b="1" dirty="0" err="1">
                <a:solidFill>
                  <a:schemeClr val="tx1"/>
                </a:solidFill>
                <a:latin typeface="Kanit"/>
                <a:ea typeface="Kanit"/>
                <a:cs typeface="Kanit"/>
                <a:sym typeface="Kanit"/>
              </a:rPr>
              <a:t>Cearaprev</a:t>
            </a:r>
            <a:r>
              <a:rPr lang="pt-BR" sz="1800" dirty="0">
                <a:solidFill>
                  <a:schemeClr val="tx1"/>
                </a:solidFill>
                <a:latin typeface="Kanit"/>
                <a:ea typeface="Kanit"/>
                <a:cs typeface="Kanit"/>
                <a:sym typeface="Kanit"/>
              </a:rPr>
              <a:t>, vinculada à Secretaria do Planejamento e </a:t>
            </a:r>
            <a:r>
              <a:rPr lang="pt-BR" sz="1800" dirty="0" smtClean="0">
                <a:solidFill>
                  <a:schemeClr val="tx1"/>
                </a:solidFill>
                <a:latin typeface="Kanit"/>
                <a:ea typeface="Kanit"/>
                <a:cs typeface="Kanit"/>
                <a:sym typeface="Kanit"/>
              </a:rPr>
              <a:t>Gestão, como entidade </a:t>
            </a:r>
            <a:r>
              <a:rPr lang="pt-BR" sz="1800" dirty="0">
                <a:solidFill>
                  <a:schemeClr val="tx1"/>
                </a:solidFill>
                <a:latin typeface="Kanit"/>
                <a:ea typeface="Kanit"/>
                <a:cs typeface="Kanit"/>
                <a:sym typeface="Kanit"/>
              </a:rPr>
              <a:t>gestora do Sistema </a:t>
            </a:r>
            <a:r>
              <a:rPr lang="pt-BR" sz="1800" dirty="0" smtClean="0">
                <a:solidFill>
                  <a:schemeClr val="tx1"/>
                </a:solidFill>
                <a:latin typeface="Kanit"/>
                <a:ea typeface="Kanit"/>
                <a:cs typeface="Kanit"/>
                <a:sym typeface="Kanit"/>
              </a:rPr>
              <a:t>Único </a:t>
            </a:r>
            <a:r>
              <a:rPr lang="pt-BR" sz="1800" dirty="0">
                <a:solidFill>
                  <a:schemeClr val="tx1"/>
                </a:solidFill>
                <a:latin typeface="Kanit"/>
                <a:ea typeface="Kanit"/>
                <a:cs typeface="Kanit"/>
                <a:sym typeface="Kanit"/>
              </a:rPr>
              <a:t>de Previdência Social do Estado do Ceará </a:t>
            </a:r>
            <a:r>
              <a:rPr lang="pt-BR" sz="1800" dirty="0" smtClean="0">
                <a:solidFill>
                  <a:schemeClr val="tx1"/>
                </a:solidFill>
                <a:latin typeface="Kanit"/>
                <a:ea typeface="Kanit"/>
                <a:cs typeface="Kanit"/>
                <a:sym typeface="Kanit"/>
              </a:rPr>
              <a:t>– SUPSEC;</a:t>
            </a:r>
          </a:p>
          <a:p>
            <a:pPr marL="342900" lvl="0" indent="-342900" algn="just">
              <a:buFont typeface="Wingdings" panose="05000000000000000000" pitchFamily="2" charset="2"/>
              <a:buChar char="Ø"/>
            </a:pPr>
            <a:r>
              <a:rPr lang="pt-BR" sz="1800" b="1" dirty="0" smtClean="0">
                <a:solidFill>
                  <a:schemeClr val="tx1"/>
                </a:solidFill>
                <a:latin typeface="Kanit"/>
                <a:ea typeface="Kanit"/>
                <a:cs typeface="Kanit"/>
                <a:sym typeface="Kanit"/>
              </a:rPr>
              <a:t>Lei Complementar Nº 185/2018:</a:t>
            </a:r>
            <a:r>
              <a:rPr lang="pt-BR" sz="1800" dirty="0" smtClean="0">
                <a:solidFill>
                  <a:schemeClr val="tx1"/>
                </a:solidFill>
                <a:latin typeface="Kanit"/>
                <a:ea typeface="Kanit"/>
                <a:cs typeface="Kanit"/>
                <a:sym typeface="Kanit"/>
              </a:rPr>
              <a:t> dispõe sobre normas para criação e funcionamento da Fundação de Previdência Complementar do Estado do Ceará – </a:t>
            </a:r>
            <a:r>
              <a:rPr lang="pt-BR" sz="1800" b="1" dirty="0" smtClean="0">
                <a:solidFill>
                  <a:schemeClr val="tx1"/>
                </a:solidFill>
                <a:latin typeface="Kanit"/>
                <a:ea typeface="Kanit"/>
                <a:cs typeface="Kanit"/>
                <a:sym typeface="Kanit"/>
              </a:rPr>
              <a:t>CE-</a:t>
            </a:r>
            <a:r>
              <a:rPr lang="pt-BR" sz="1800" b="1" dirty="0" err="1" smtClean="0">
                <a:solidFill>
                  <a:schemeClr val="tx1"/>
                </a:solidFill>
                <a:latin typeface="Kanit"/>
                <a:ea typeface="Kanit"/>
                <a:cs typeface="Kanit"/>
                <a:sym typeface="Kanit"/>
              </a:rPr>
              <a:t>Prevcom</a:t>
            </a:r>
            <a:r>
              <a:rPr lang="pt-BR" sz="1800" b="1" dirty="0" smtClean="0">
                <a:solidFill>
                  <a:schemeClr val="tx1"/>
                </a:solidFill>
                <a:latin typeface="Kanit"/>
                <a:ea typeface="Kanit"/>
                <a:cs typeface="Kanit"/>
                <a:sym typeface="Kanit"/>
              </a:rPr>
              <a:t>;</a:t>
            </a: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1" name="Google Shape;111;p15"/>
          <p:cNvSpPr/>
          <p:nvPr/>
        </p:nvSpPr>
        <p:spPr>
          <a:xfrm>
            <a:off x="889349" y="1349094"/>
            <a:ext cx="5030042"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ea typeface="Kanit"/>
                <a:cs typeface="Kanit"/>
                <a:sym typeface="Kanit"/>
              </a:rPr>
              <a:t>Legislação Estadual em Destaque</a:t>
            </a:r>
            <a:endParaRPr b="1" dirty="0"/>
          </a:p>
        </p:txBody>
      </p:sp>
    </p:spTree>
    <p:extLst>
      <p:ext uri="{BB962C8B-B14F-4D97-AF65-F5344CB8AC3E}">
        <p14:creationId xmlns:p14="http://schemas.microsoft.com/office/powerpoint/2010/main" val="3545886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57619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Comparativo da Reforma Federal com a Reforma Estadual</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1" name="Google Shape;111;p15"/>
          <p:cNvSpPr/>
          <p:nvPr/>
        </p:nvSpPr>
        <p:spPr>
          <a:xfrm>
            <a:off x="889349" y="1349094"/>
            <a:ext cx="5030042"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ea typeface="Kanit"/>
                <a:cs typeface="Kanit"/>
                <a:sym typeface="Kanit"/>
              </a:rPr>
              <a:t>Principais diferenças</a:t>
            </a:r>
            <a:endParaRPr b="1" dirty="0"/>
          </a:p>
        </p:txBody>
      </p:sp>
      <p:graphicFrame>
        <p:nvGraphicFramePr>
          <p:cNvPr id="2" name="Tabela 1"/>
          <p:cNvGraphicFramePr>
            <a:graphicFrameLocks noGrp="1"/>
          </p:cNvGraphicFramePr>
          <p:nvPr>
            <p:extLst>
              <p:ext uri="{D42A27DB-BD31-4B8C-83A1-F6EECF244321}">
                <p14:modId xmlns:p14="http://schemas.microsoft.com/office/powerpoint/2010/main" val="1411685906"/>
              </p:ext>
            </p:extLst>
          </p:nvPr>
        </p:nvGraphicFramePr>
        <p:xfrm>
          <a:off x="1717605" y="2051935"/>
          <a:ext cx="8128000" cy="390652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pt-BR" dirty="0" smtClean="0"/>
                        <a:t>União (EC 103/2019)</a:t>
                      </a:r>
                      <a:endParaRPr lang="pt-BR" dirty="0"/>
                    </a:p>
                  </a:txBody>
                  <a:tcPr/>
                </a:tc>
                <a:tc>
                  <a:txBody>
                    <a:bodyPr/>
                    <a:lstStyle/>
                    <a:p>
                      <a:pPr algn="ctr"/>
                      <a:r>
                        <a:rPr lang="pt-BR" dirty="0" smtClean="0"/>
                        <a:t>Estado do Ceará (LC 210/2019)</a:t>
                      </a:r>
                      <a:endParaRPr lang="pt-BR" dirty="0"/>
                    </a:p>
                  </a:txBody>
                  <a:tcPr/>
                </a:tc>
              </a:tr>
              <a:tr h="370840">
                <a:tc>
                  <a:txBody>
                    <a:bodyPr/>
                    <a:lstStyle/>
                    <a:p>
                      <a:r>
                        <a:rPr lang="pt-BR" dirty="0" smtClean="0"/>
                        <a:t>Regra de Transição</a:t>
                      </a:r>
                      <a:r>
                        <a:rPr lang="pt-BR" baseline="0" dirty="0" smtClean="0"/>
                        <a:t> – </a:t>
                      </a:r>
                      <a:r>
                        <a:rPr lang="pt-BR" b="1" baseline="0" dirty="0" smtClean="0"/>
                        <a:t>Sistema de Pontos</a:t>
                      </a:r>
                      <a:r>
                        <a:rPr lang="pt-BR" baseline="0" dirty="0" smtClean="0"/>
                        <a:t>: Aumenta 1 ponto a cada ano</a:t>
                      </a:r>
                      <a:endParaRPr lang="pt-BR"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t>Regra de Transição</a:t>
                      </a:r>
                      <a:r>
                        <a:rPr lang="pt-BR" baseline="0" dirty="0" smtClean="0"/>
                        <a:t> – </a:t>
                      </a:r>
                      <a:r>
                        <a:rPr lang="pt-BR" b="1" baseline="0" dirty="0" smtClean="0"/>
                        <a:t>Sistema de Pontos</a:t>
                      </a:r>
                      <a:r>
                        <a:rPr lang="pt-BR" baseline="0" dirty="0" smtClean="0"/>
                        <a:t>: Aumenta 1 ponto a cada 1 ano e 6 meses</a:t>
                      </a:r>
                      <a:endParaRPr lang="pt-BR" dirty="0" smtClean="0"/>
                    </a:p>
                  </a:txBody>
                  <a:tcPr/>
                </a:tc>
              </a:tr>
              <a:tr h="370840">
                <a:tc>
                  <a:txBody>
                    <a:bodyPr/>
                    <a:lstStyle/>
                    <a:p>
                      <a:r>
                        <a:rPr lang="pt-BR" dirty="0" smtClean="0"/>
                        <a:t>Regra de Transição – </a:t>
                      </a:r>
                      <a:r>
                        <a:rPr lang="pt-BR" b="1" dirty="0" smtClean="0"/>
                        <a:t>Pedágio</a:t>
                      </a:r>
                      <a:r>
                        <a:rPr lang="pt-BR" dirty="0" smtClean="0"/>
                        <a:t>: 100%</a:t>
                      </a:r>
                      <a:endParaRPr lang="pt-BR"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t>Regra de Transição – </a:t>
                      </a:r>
                      <a:r>
                        <a:rPr lang="pt-BR" b="1" dirty="0" smtClean="0"/>
                        <a:t>Pedágio</a:t>
                      </a:r>
                      <a:r>
                        <a:rPr lang="pt-BR" dirty="0" smtClean="0"/>
                        <a:t>: 60%</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t>Professores:</a:t>
                      </a:r>
                      <a:r>
                        <a:rPr lang="pt-BR" baseline="0" dirty="0" smtClean="0"/>
                        <a:t> 50%</a:t>
                      </a:r>
                      <a:endParaRPr lang="pt-BR" dirty="0" smtClean="0"/>
                    </a:p>
                  </a:txBody>
                  <a:tcPr/>
                </a:tc>
              </a:tr>
              <a:tr h="370840">
                <a:tc>
                  <a:txBody>
                    <a:bodyPr/>
                    <a:lstStyle/>
                    <a:p>
                      <a:r>
                        <a:rPr lang="pt-BR" b="1" dirty="0" smtClean="0"/>
                        <a:t>Média</a:t>
                      </a:r>
                      <a:r>
                        <a:rPr lang="pt-BR" dirty="0" smtClean="0"/>
                        <a:t> de 100% das remunerações de contribuição</a:t>
                      </a:r>
                      <a:endParaRPr lang="pt-BR" dirty="0"/>
                    </a:p>
                  </a:txBody>
                  <a:tcPr/>
                </a:tc>
                <a:tc>
                  <a:txBody>
                    <a:bodyPr/>
                    <a:lstStyle/>
                    <a:p>
                      <a:r>
                        <a:rPr lang="pt-BR" b="1" dirty="0" smtClean="0"/>
                        <a:t>Média</a:t>
                      </a:r>
                      <a:r>
                        <a:rPr lang="pt-BR" dirty="0" smtClean="0"/>
                        <a:t> de 80% das maiores remunerações até dezembro/2021; 90% das maiores remunerações a partir</a:t>
                      </a:r>
                      <a:r>
                        <a:rPr lang="pt-BR" baseline="0" dirty="0" smtClean="0"/>
                        <a:t> de janeiro/2022</a:t>
                      </a:r>
                      <a:endParaRPr lang="pt-BR" dirty="0"/>
                    </a:p>
                  </a:txBody>
                  <a:tcPr/>
                </a:tc>
              </a:tr>
              <a:tr h="370840">
                <a:tc>
                  <a:txBody>
                    <a:bodyPr/>
                    <a:lstStyle/>
                    <a:p>
                      <a:r>
                        <a:rPr lang="pt-BR" b="1" baseline="0" dirty="0" smtClean="0"/>
                        <a:t>Cálculo da pensão por morte de ativo</a:t>
                      </a:r>
                      <a:r>
                        <a:rPr lang="pt-BR" baseline="0" dirty="0" smtClean="0"/>
                        <a:t>: proporção de 60% + 2%/ano acima de 20 anos, incidente sobre a média das remunerações</a:t>
                      </a:r>
                      <a:endParaRPr lang="pt-BR" dirty="0"/>
                    </a:p>
                  </a:txBody>
                  <a:tcPr/>
                </a:tc>
                <a:tc>
                  <a:txBody>
                    <a:bodyPr/>
                    <a:lstStyle/>
                    <a:p>
                      <a:r>
                        <a:rPr lang="pt-BR" b="1" dirty="0" smtClean="0"/>
                        <a:t>Cálculo da pensão por morte de ativo</a:t>
                      </a:r>
                      <a:r>
                        <a:rPr lang="pt-BR" dirty="0" smtClean="0"/>
                        <a:t>: proporção de 60% +</a:t>
                      </a:r>
                      <a:r>
                        <a:rPr lang="pt-BR" baseline="0" dirty="0" smtClean="0"/>
                        <a:t> 1%/ano de contribuição</a:t>
                      </a:r>
                      <a:endParaRPr lang="pt-BR" dirty="0"/>
                    </a:p>
                  </a:txBody>
                  <a:tcPr/>
                </a:tc>
              </a:tr>
              <a:tr h="370840">
                <a:tc>
                  <a:txBody>
                    <a:bodyPr/>
                    <a:lstStyle/>
                    <a:p>
                      <a:r>
                        <a:rPr lang="pt-BR" b="1" dirty="0" smtClean="0"/>
                        <a:t>Cota</a:t>
                      </a:r>
                      <a:r>
                        <a:rPr lang="pt-BR" dirty="0" smtClean="0"/>
                        <a:t> da pensão por morte: 50% + 10% por dependente</a:t>
                      </a:r>
                      <a:endParaRPr lang="pt-BR"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b="1" dirty="0" smtClean="0"/>
                        <a:t>Cota da pensão por morte</a:t>
                      </a:r>
                      <a:r>
                        <a:rPr lang="pt-BR" dirty="0" smtClean="0"/>
                        <a:t>: 50% + 20% por dependente</a:t>
                      </a:r>
                    </a:p>
                  </a:txBody>
                  <a:tcPr/>
                </a:tc>
              </a:tr>
              <a:tr h="370840">
                <a:tc>
                  <a:txBody>
                    <a:bodyPr/>
                    <a:lstStyle/>
                    <a:p>
                      <a:r>
                        <a:rPr lang="pt-BR" b="1" dirty="0" smtClean="0"/>
                        <a:t>Contribuição de inativos/pensionistas</a:t>
                      </a:r>
                      <a:r>
                        <a:rPr lang="pt-BR" dirty="0" smtClean="0"/>
                        <a:t>: incide</a:t>
                      </a:r>
                      <a:r>
                        <a:rPr lang="pt-BR" baseline="0" dirty="0" smtClean="0"/>
                        <a:t> sobre o que ultrapassar 1 salário mínimo</a:t>
                      </a:r>
                      <a:endParaRPr lang="pt-BR"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b="1" dirty="0" smtClean="0"/>
                        <a:t>Contribuição de inativos/pensionistas</a:t>
                      </a:r>
                      <a:r>
                        <a:rPr lang="pt-BR" dirty="0" smtClean="0"/>
                        <a:t>: incide</a:t>
                      </a:r>
                      <a:r>
                        <a:rPr lang="pt-BR" baseline="0" dirty="0" smtClean="0"/>
                        <a:t> sobre o que ultrapassar 2 salários mínimos</a:t>
                      </a:r>
                      <a:endParaRPr lang="pt-BR" dirty="0" smtClean="0"/>
                    </a:p>
                  </a:txBody>
                  <a:tcPr/>
                </a:tc>
              </a:tr>
            </a:tbl>
          </a:graphicData>
        </a:graphic>
      </p:graphicFrame>
    </p:spTree>
    <p:extLst>
      <p:ext uri="{BB962C8B-B14F-4D97-AF65-F5344CB8AC3E}">
        <p14:creationId xmlns:p14="http://schemas.microsoft.com/office/powerpoint/2010/main" val="2731537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Instituição do Regime de Previdência Complementar (RPC) Estadual</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889349" y="1826467"/>
            <a:ext cx="9972743" cy="4211080"/>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26 da LC 123/2013:</a:t>
            </a:r>
          </a:p>
          <a:p>
            <a:pPr lvl="0" algn="just"/>
            <a:endParaRPr lang="pt-BR" sz="2000" dirty="0">
              <a:solidFill>
                <a:schemeClr val="tx1"/>
              </a:solidFill>
              <a:latin typeface="Kanit"/>
              <a:ea typeface="Kanit"/>
              <a:cs typeface="Kanit"/>
              <a:sym typeface="Kanit"/>
            </a:endParaRPr>
          </a:p>
          <a:p>
            <a:pPr marL="1440000" lvl="0" algn="just"/>
            <a:r>
              <a:rPr lang="pt-BR" sz="2000" i="1" dirty="0">
                <a:solidFill>
                  <a:schemeClr val="tx1"/>
                </a:solidFill>
                <a:latin typeface="Kanit"/>
                <a:ea typeface="Kanit"/>
                <a:cs typeface="Kanit"/>
                <a:sym typeface="Kanit"/>
              </a:rPr>
              <a:t>Fica instituído, no âmbito do Serviço Público Estadual, o regime de previdência complementar a que se referem os §§ 14, 15 e 16 do art. 40 da Constituição da República Federativa do Brasil, que operará planos de benefícios na modalidade de contribuição definida, observado o disposto nesta Lei Complementar.</a:t>
            </a:r>
            <a:endParaRPr lang="pt-BR" sz="2000" i="1"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a:solidFill>
                <a:schemeClr val="tx1"/>
              </a:solidFill>
              <a:latin typeface="Kanit"/>
              <a:ea typeface="Kanit"/>
              <a:cs typeface="Kanit"/>
              <a:sym typeface="Kanit"/>
            </a:endParaRPr>
          </a:p>
          <a:p>
            <a:pPr lvl="0" algn="just"/>
            <a:endParaRPr lang="pt-BR" sz="2000" dirty="0" smtClean="0">
              <a:solidFill>
                <a:schemeClr val="tx1"/>
              </a:solidFill>
              <a:latin typeface="Kanit"/>
              <a:ea typeface="Kanit"/>
              <a:cs typeface="Kanit"/>
              <a:sym typeface="Kanit"/>
            </a:endParaRPr>
          </a:p>
        </p:txBody>
      </p:sp>
    </p:spTree>
    <p:extLst>
      <p:ext uri="{BB962C8B-B14F-4D97-AF65-F5344CB8AC3E}">
        <p14:creationId xmlns:p14="http://schemas.microsoft.com/office/powerpoint/2010/main" val="2332221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Instituição do Regime de Previdência Complementar (RPC) Estadual</a:t>
            </a:r>
          </a:p>
          <a:p>
            <a:pPr marL="0" marR="0" lvl="0" indent="0" algn="just" rtl="0">
              <a:spcBef>
                <a:spcPts val="0"/>
              </a:spcBef>
              <a:spcAft>
                <a:spcPts val="0"/>
              </a:spcAft>
              <a:buNone/>
            </a:pPr>
            <a:endParaRPr lang="pt-BR" sz="2400" b="1" dirty="0">
              <a:solidFill>
                <a:srgbClr val="2D704F"/>
              </a:solidFill>
              <a:latin typeface="Kanit"/>
              <a:cs typeface="Kanit"/>
              <a:sym typeface="Kanit"/>
            </a:endParaRPr>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851771" y="2129425"/>
            <a:ext cx="9972743" cy="4131366"/>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1º da LC 185/2018:</a:t>
            </a:r>
          </a:p>
          <a:p>
            <a:pPr lvl="0" algn="just"/>
            <a:endParaRPr lang="pt-BR" sz="2000" dirty="0">
              <a:solidFill>
                <a:schemeClr val="tx1"/>
              </a:solidFill>
              <a:latin typeface="Kanit"/>
              <a:ea typeface="Kanit"/>
              <a:cs typeface="Kanit"/>
              <a:sym typeface="Kanit"/>
            </a:endParaRPr>
          </a:p>
          <a:p>
            <a:pPr marL="1440000" lvl="0" algn="just"/>
            <a:r>
              <a:rPr lang="pt-BR" sz="2000" i="1" dirty="0" smtClean="0">
                <a:solidFill>
                  <a:schemeClr val="tx1"/>
                </a:solidFill>
                <a:latin typeface="Kanit"/>
                <a:ea typeface="Kanit"/>
                <a:cs typeface="Kanit"/>
                <a:sym typeface="Kanit"/>
              </a:rPr>
              <a:t>Ficam </a:t>
            </a:r>
            <a:r>
              <a:rPr lang="pt-BR" sz="2000" i="1" dirty="0">
                <a:solidFill>
                  <a:schemeClr val="tx1"/>
                </a:solidFill>
                <a:latin typeface="Kanit"/>
                <a:ea typeface="Kanit"/>
                <a:cs typeface="Kanit"/>
                <a:sym typeface="Kanit"/>
              </a:rPr>
              <a:t>estabelecidas as normas a serem observadas pelo Poder Executivo para a criação e o funcionamento da </a:t>
            </a:r>
            <a:r>
              <a:rPr lang="pt-BR" sz="2000" b="1" i="1" dirty="0">
                <a:solidFill>
                  <a:schemeClr val="tx1"/>
                </a:solidFill>
                <a:latin typeface="Kanit"/>
                <a:ea typeface="Kanit"/>
                <a:cs typeface="Kanit"/>
                <a:sym typeface="Kanit"/>
              </a:rPr>
              <a:t>entidade fechada de previdência complementar</a:t>
            </a:r>
            <a:r>
              <a:rPr lang="pt-BR" sz="2000" i="1" dirty="0">
                <a:solidFill>
                  <a:schemeClr val="tx1"/>
                </a:solidFill>
                <a:latin typeface="Kanit"/>
                <a:ea typeface="Kanit"/>
                <a:cs typeface="Kanit"/>
                <a:sym typeface="Kanit"/>
              </a:rPr>
              <a:t>, denominada </a:t>
            </a:r>
            <a:r>
              <a:rPr lang="pt-BR" sz="2000" b="1" i="1" dirty="0">
                <a:solidFill>
                  <a:schemeClr val="tx1"/>
                </a:solidFill>
                <a:latin typeface="Kanit"/>
                <a:ea typeface="Kanit"/>
                <a:cs typeface="Kanit"/>
                <a:sym typeface="Kanit"/>
              </a:rPr>
              <a:t>Fundação de Previdência Complementar do Estado do Ceará (CE-</a:t>
            </a:r>
            <a:r>
              <a:rPr lang="pt-BR" sz="2000" b="1" i="1" dirty="0" err="1">
                <a:solidFill>
                  <a:schemeClr val="tx1"/>
                </a:solidFill>
                <a:latin typeface="Kanit"/>
                <a:ea typeface="Kanit"/>
                <a:cs typeface="Kanit"/>
                <a:sym typeface="Kanit"/>
              </a:rPr>
              <a:t>Prevcom</a:t>
            </a:r>
            <a:r>
              <a:rPr lang="pt-BR" sz="2000" b="1" i="1" dirty="0">
                <a:solidFill>
                  <a:schemeClr val="tx1"/>
                </a:solidFill>
                <a:latin typeface="Kanit"/>
                <a:ea typeface="Kanit"/>
                <a:cs typeface="Kanit"/>
                <a:sym typeface="Kanit"/>
              </a:rPr>
              <a:t>)</a:t>
            </a:r>
            <a:r>
              <a:rPr lang="pt-BR" sz="2000" i="1" dirty="0">
                <a:solidFill>
                  <a:schemeClr val="tx1"/>
                </a:solidFill>
                <a:latin typeface="Kanit"/>
                <a:ea typeface="Kanit"/>
                <a:cs typeface="Kanit"/>
                <a:sym typeface="Kanit"/>
              </a:rPr>
              <a:t>, com a </a:t>
            </a:r>
            <a:r>
              <a:rPr lang="pt-BR" sz="2000" b="1" i="1" dirty="0">
                <a:solidFill>
                  <a:schemeClr val="tx1"/>
                </a:solidFill>
                <a:latin typeface="Kanit"/>
                <a:ea typeface="Kanit"/>
                <a:cs typeface="Kanit"/>
                <a:sym typeface="Kanit"/>
              </a:rPr>
              <a:t>finalidade de administrar e executar planos de benefícios previdenciários</a:t>
            </a:r>
            <a:r>
              <a:rPr lang="pt-BR" sz="2000" i="1" dirty="0">
                <a:solidFill>
                  <a:schemeClr val="tx1"/>
                </a:solidFill>
                <a:latin typeface="Kanit"/>
                <a:ea typeface="Kanit"/>
                <a:cs typeface="Kanit"/>
                <a:sym typeface="Kanit"/>
              </a:rPr>
              <a:t>, na modalidade </a:t>
            </a:r>
            <a:r>
              <a:rPr lang="pt-BR" sz="2000" i="1" u="sng" dirty="0">
                <a:solidFill>
                  <a:schemeClr val="tx1"/>
                </a:solidFill>
                <a:latin typeface="Kanit"/>
                <a:ea typeface="Kanit"/>
                <a:cs typeface="Kanit"/>
                <a:sym typeface="Kanit"/>
              </a:rPr>
              <a:t>contribuição definida</a:t>
            </a:r>
            <a:r>
              <a:rPr lang="pt-BR" sz="2000" i="1" dirty="0">
                <a:solidFill>
                  <a:schemeClr val="tx1"/>
                </a:solidFill>
                <a:latin typeface="Kanit"/>
                <a:ea typeface="Kanit"/>
                <a:cs typeface="Kanit"/>
                <a:sym typeface="Kanit"/>
              </a:rPr>
              <a:t>, no âmbito do regime de previdência complementar instituído através da Lei Complementar Estadual nº 123, de 16 de setembro de 2013, observado o disposto nos </a:t>
            </a:r>
            <a:r>
              <a:rPr lang="pt-BR" sz="2000" i="1" dirty="0" err="1">
                <a:solidFill>
                  <a:schemeClr val="tx1"/>
                </a:solidFill>
                <a:latin typeface="Kanit"/>
                <a:ea typeface="Kanit"/>
                <a:cs typeface="Kanit"/>
                <a:sym typeface="Kanit"/>
              </a:rPr>
              <a:t>arts</a:t>
            </a:r>
            <a:r>
              <a:rPr lang="pt-BR" sz="2000" i="1" dirty="0">
                <a:solidFill>
                  <a:schemeClr val="tx1"/>
                </a:solidFill>
                <a:latin typeface="Kanit"/>
                <a:ea typeface="Kanit"/>
                <a:cs typeface="Kanit"/>
                <a:sym typeface="Kanit"/>
              </a:rPr>
              <a:t>. 40, §§ 14 e 15, e 202 e seus parágrafos, no que couber, da Constituição Federal, e nas prescrições das Leis Complementares Federais </a:t>
            </a:r>
            <a:r>
              <a:rPr lang="pt-BR" sz="2000" i="1" dirty="0" err="1">
                <a:solidFill>
                  <a:schemeClr val="tx1"/>
                </a:solidFill>
                <a:latin typeface="Kanit"/>
                <a:ea typeface="Kanit"/>
                <a:cs typeface="Kanit"/>
                <a:sym typeface="Kanit"/>
              </a:rPr>
              <a:t>nºs</a:t>
            </a:r>
            <a:r>
              <a:rPr lang="pt-BR" sz="2000" i="1" dirty="0">
                <a:solidFill>
                  <a:schemeClr val="tx1"/>
                </a:solidFill>
                <a:latin typeface="Kanit"/>
                <a:ea typeface="Kanit"/>
                <a:cs typeface="Kanit"/>
                <a:sym typeface="Kanit"/>
              </a:rPr>
              <a:t> 108 e 109, ambas de 29 de maio de 2001.</a:t>
            </a:r>
          </a:p>
          <a:p>
            <a:pPr lvl="0" algn="just"/>
            <a:endParaRPr lang="pt-BR" sz="2000" dirty="0">
              <a:solidFill>
                <a:schemeClr val="tx1"/>
              </a:solidFill>
              <a:latin typeface="Kanit"/>
              <a:ea typeface="Kanit"/>
              <a:cs typeface="Kanit"/>
              <a:sym typeface="Kanit"/>
            </a:endParaRPr>
          </a:p>
          <a:p>
            <a:pPr lvl="0" algn="just"/>
            <a:endParaRPr lang="pt-BR" sz="2000"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p:txBody>
      </p:sp>
      <p:sp>
        <p:nvSpPr>
          <p:cNvPr id="11" name="Google Shape;111;p15"/>
          <p:cNvSpPr/>
          <p:nvPr/>
        </p:nvSpPr>
        <p:spPr>
          <a:xfrm>
            <a:off x="851771" y="1240077"/>
            <a:ext cx="6037544" cy="639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2" name="Google Shape;111;p15"/>
          <p:cNvSpPr/>
          <p:nvPr/>
        </p:nvSpPr>
        <p:spPr>
          <a:xfrm>
            <a:off x="851771" y="1574949"/>
            <a:ext cx="9663954"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cs typeface="Kanit"/>
                <a:sym typeface="Kanit"/>
              </a:rPr>
              <a:t>A Fundação de Previdência Complementar do Estado do Ceará (CE-</a:t>
            </a:r>
            <a:r>
              <a:rPr lang="pt-BR" sz="2000" b="1" dirty="0" err="1" smtClean="0">
                <a:solidFill>
                  <a:srgbClr val="2D704F"/>
                </a:solidFill>
                <a:latin typeface="Kanit"/>
                <a:cs typeface="Kanit"/>
                <a:sym typeface="Kanit"/>
              </a:rPr>
              <a:t>Prevcom</a:t>
            </a:r>
            <a:r>
              <a:rPr lang="pt-BR" sz="2000" b="1" dirty="0" smtClean="0">
                <a:solidFill>
                  <a:srgbClr val="2D704F"/>
                </a:solidFill>
                <a:latin typeface="Kanit"/>
                <a:cs typeface="Kanit"/>
                <a:sym typeface="Kanit"/>
              </a:rPr>
              <a:t>)</a:t>
            </a:r>
            <a:endParaRPr b="1" dirty="0"/>
          </a:p>
        </p:txBody>
      </p:sp>
    </p:spTree>
    <p:extLst>
      <p:ext uri="{BB962C8B-B14F-4D97-AF65-F5344CB8AC3E}">
        <p14:creationId xmlns:p14="http://schemas.microsoft.com/office/powerpoint/2010/main" val="418606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Instituição do Regime de Previdência Complementar (RPC) Estadual</a:t>
            </a:r>
          </a:p>
          <a:p>
            <a:pPr marL="0" marR="0" lvl="0" indent="0" algn="just" rtl="0">
              <a:spcBef>
                <a:spcPts val="0"/>
              </a:spcBef>
              <a:spcAft>
                <a:spcPts val="0"/>
              </a:spcAft>
              <a:buNone/>
            </a:pPr>
            <a:endParaRPr lang="pt-BR" sz="2400" b="1" dirty="0">
              <a:solidFill>
                <a:srgbClr val="2D704F"/>
              </a:solidFill>
              <a:latin typeface="Kanit"/>
              <a:cs typeface="Kanit"/>
              <a:sym typeface="Kanit"/>
            </a:endParaRPr>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851771" y="2179529"/>
            <a:ext cx="9972743" cy="4131366"/>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1º do Decreto 34.175/2021:</a:t>
            </a:r>
          </a:p>
          <a:p>
            <a:pPr lvl="0" algn="just"/>
            <a:endParaRPr lang="pt-BR" sz="2000" dirty="0">
              <a:solidFill>
                <a:schemeClr val="tx1"/>
              </a:solidFill>
              <a:latin typeface="Kanit"/>
              <a:ea typeface="Kanit"/>
              <a:cs typeface="Kanit"/>
              <a:sym typeface="Kanit"/>
            </a:endParaRPr>
          </a:p>
          <a:p>
            <a:pPr marL="1440000" lvl="0" algn="just"/>
            <a:r>
              <a:rPr lang="pt-BR" sz="2000" i="1" dirty="0" smtClean="0">
                <a:solidFill>
                  <a:schemeClr val="tx1"/>
                </a:solidFill>
                <a:latin typeface="Kanit"/>
                <a:ea typeface="Kanit"/>
                <a:cs typeface="Kanit"/>
                <a:sym typeface="Kanit"/>
              </a:rPr>
              <a:t>Fica </a:t>
            </a:r>
            <a:r>
              <a:rPr lang="pt-BR" sz="2000" i="1" dirty="0">
                <a:solidFill>
                  <a:schemeClr val="tx1"/>
                </a:solidFill>
                <a:latin typeface="Kanit"/>
                <a:ea typeface="Kanit"/>
                <a:cs typeface="Kanit"/>
                <a:sym typeface="Kanit"/>
              </a:rPr>
              <a:t>definida a data de </a:t>
            </a:r>
            <a:r>
              <a:rPr lang="pt-BR" sz="2000" b="1" i="1" dirty="0">
                <a:solidFill>
                  <a:schemeClr val="tx1"/>
                </a:solidFill>
                <a:latin typeface="Kanit"/>
                <a:ea typeface="Kanit"/>
                <a:cs typeface="Kanit"/>
                <a:sym typeface="Kanit"/>
              </a:rPr>
              <a:t>1º de agosto de 2021</a:t>
            </a:r>
            <a:r>
              <a:rPr lang="pt-BR" sz="2000" i="1" dirty="0">
                <a:solidFill>
                  <a:schemeClr val="tx1"/>
                </a:solidFill>
                <a:latin typeface="Kanit"/>
                <a:ea typeface="Kanit"/>
                <a:cs typeface="Kanit"/>
                <a:sym typeface="Kanit"/>
              </a:rPr>
              <a:t> como a data de início das atividades da Fundação de Previdência Complementar do Estado </a:t>
            </a:r>
            <a:r>
              <a:rPr lang="pt-BR" sz="2000" i="1" dirty="0" smtClean="0">
                <a:solidFill>
                  <a:schemeClr val="tx1"/>
                </a:solidFill>
                <a:latin typeface="Kanit"/>
                <a:ea typeface="Kanit"/>
                <a:cs typeface="Kanit"/>
                <a:sym typeface="Kanit"/>
              </a:rPr>
              <a:t>do Ceará </a:t>
            </a:r>
            <a:r>
              <a:rPr lang="pt-BR" sz="2000" i="1" dirty="0">
                <a:solidFill>
                  <a:schemeClr val="tx1"/>
                </a:solidFill>
                <a:latin typeface="Kanit"/>
                <a:ea typeface="Kanit"/>
                <a:cs typeface="Kanit"/>
                <a:sym typeface="Kanit"/>
              </a:rPr>
              <a:t>(CE-</a:t>
            </a:r>
            <a:r>
              <a:rPr lang="pt-BR" sz="2000" i="1" dirty="0" err="1">
                <a:solidFill>
                  <a:schemeClr val="tx1"/>
                </a:solidFill>
                <a:latin typeface="Kanit"/>
                <a:ea typeface="Kanit"/>
                <a:cs typeface="Kanit"/>
                <a:sym typeface="Kanit"/>
              </a:rPr>
              <a:t>Prevcom</a:t>
            </a:r>
            <a:r>
              <a:rPr lang="pt-BR" sz="2000" i="1" dirty="0">
                <a:solidFill>
                  <a:schemeClr val="tx1"/>
                </a:solidFill>
                <a:latin typeface="Kanit"/>
                <a:ea typeface="Kanit"/>
                <a:cs typeface="Kanit"/>
                <a:sym typeface="Kanit"/>
              </a:rPr>
              <a:t>) em relação ao Plano de Previdência Complementar dos Servidores do Estado do Ceará (PREV-CE), no âmbito do Regime de </a:t>
            </a:r>
            <a:r>
              <a:rPr lang="pt-BR" sz="2000" i="1" dirty="0" smtClean="0">
                <a:solidFill>
                  <a:schemeClr val="tx1"/>
                </a:solidFill>
                <a:latin typeface="Kanit"/>
                <a:ea typeface="Kanit"/>
                <a:cs typeface="Kanit"/>
                <a:sym typeface="Kanit"/>
              </a:rPr>
              <a:t>Previdência Complementar </a:t>
            </a:r>
            <a:r>
              <a:rPr lang="pt-BR" sz="2000" i="1" dirty="0">
                <a:solidFill>
                  <a:schemeClr val="tx1"/>
                </a:solidFill>
                <a:latin typeface="Kanit"/>
                <a:ea typeface="Kanit"/>
                <a:cs typeface="Kanit"/>
                <a:sym typeface="Kanit"/>
              </a:rPr>
              <a:t>estadual. </a:t>
            </a:r>
          </a:p>
          <a:p>
            <a:pPr lvl="0" algn="just"/>
            <a:endParaRPr lang="pt-BR" sz="2000"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p:txBody>
      </p:sp>
      <p:sp>
        <p:nvSpPr>
          <p:cNvPr id="11" name="Google Shape;111;p15"/>
          <p:cNvSpPr/>
          <p:nvPr/>
        </p:nvSpPr>
        <p:spPr>
          <a:xfrm>
            <a:off x="851771" y="1240077"/>
            <a:ext cx="6037544" cy="639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2" name="Google Shape;111;p15"/>
          <p:cNvSpPr/>
          <p:nvPr/>
        </p:nvSpPr>
        <p:spPr>
          <a:xfrm>
            <a:off x="851770" y="1637579"/>
            <a:ext cx="7478037"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cs typeface="Kanit"/>
                <a:sym typeface="Kanit"/>
              </a:rPr>
              <a:t>Início do RPC para os Servidores Estaduais</a:t>
            </a:r>
            <a:endParaRPr b="1" dirty="0"/>
          </a:p>
        </p:txBody>
      </p:sp>
    </p:spTree>
    <p:extLst>
      <p:ext uri="{BB962C8B-B14F-4D97-AF65-F5344CB8AC3E}">
        <p14:creationId xmlns:p14="http://schemas.microsoft.com/office/powerpoint/2010/main" val="347203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1074199" y="638830"/>
            <a:ext cx="9146025" cy="103322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Exemplos de Riscos Sociais com </a:t>
            </a:r>
            <a:r>
              <a:rPr lang="pt-BR" sz="2400" b="1" dirty="0">
                <a:solidFill>
                  <a:srgbClr val="2D704F"/>
                </a:solidFill>
                <a:latin typeface="Kanit"/>
                <a:ea typeface="Kanit"/>
                <a:cs typeface="Kanit"/>
                <a:sym typeface="Kanit"/>
              </a:rPr>
              <a:t>C</a:t>
            </a:r>
            <a:r>
              <a:rPr lang="pt-BR" sz="2400" b="1" dirty="0" smtClean="0">
                <a:solidFill>
                  <a:srgbClr val="2D704F"/>
                </a:solidFill>
                <a:latin typeface="Kanit"/>
                <a:ea typeface="Kanit"/>
                <a:cs typeface="Kanit"/>
                <a:sym typeface="Kanit"/>
              </a:rPr>
              <a:t>obertura Previdenciária</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1615860"/>
            <a:ext cx="9972743" cy="285615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Incapacidade temporária</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Incapacidade permanente</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Idade avançada</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Maternidade</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Reclusão</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cs typeface="Kanit"/>
                <a:sym typeface="Kanit"/>
              </a:rPr>
              <a:t>Morte</a:t>
            </a:r>
          </a:p>
          <a:p>
            <a:pPr marL="0" marR="0" lvl="0" indent="0" algn="l" rtl="0">
              <a:spcBef>
                <a:spcPts val="0"/>
              </a:spcBef>
              <a:spcAft>
                <a:spcPts val="0"/>
              </a:spcAft>
              <a:buNone/>
            </a:pPr>
            <a:endParaRPr sz="2000" dirty="0"/>
          </a:p>
        </p:txBody>
      </p:sp>
    </p:spTree>
    <p:extLst>
      <p:ext uri="{BB962C8B-B14F-4D97-AF65-F5344CB8AC3E}">
        <p14:creationId xmlns:p14="http://schemas.microsoft.com/office/powerpoint/2010/main" val="457154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Instituição do Regime de Previdência Complementar (RPC) Estadual</a:t>
            </a:r>
          </a:p>
          <a:p>
            <a:pPr marL="0" marR="0" lvl="0" indent="0" algn="just" rtl="0">
              <a:spcBef>
                <a:spcPts val="0"/>
              </a:spcBef>
              <a:spcAft>
                <a:spcPts val="0"/>
              </a:spcAft>
              <a:buNone/>
            </a:pPr>
            <a:endParaRPr lang="pt-BR" sz="2400" b="1" dirty="0">
              <a:solidFill>
                <a:srgbClr val="2D704F"/>
              </a:solidFill>
              <a:latin typeface="Kanit"/>
              <a:cs typeface="Kanit"/>
              <a:sym typeface="Kanit"/>
            </a:endParaRPr>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851771" y="2029217"/>
            <a:ext cx="9972743" cy="5699342"/>
          </a:xfrm>
          <a:prstGeom prst="rect">
            <a:avLst/>
          </a:prstGeom>
          <a:noFill/>
          <a:ln>
            <a:noFill/>
          </a:ln>
        </p:spPr>
        <p:txBody>
          <a:bodyPr spcFirstLastPara="1" wrap="square" lIns="91425" tIns="45700" rIns="91425" bIns="45700" anchor="t" anchorCtr="0">
            <a:noAutofit/>
          </a:bodyPr>
          <a:lstStyle/>
          <a:p>
            <a:pPr lvl="0" algn="just"/>
            <a:r>
              <a:rPr lang="pt-BR" sz="1600" dirty="0" smtClean="0">
                <a:solidFill>
                  <a:schemeClr val="tx1"/>
                </a:solidFill>
                <a:latin typeface="Kanit"/>
                <a:ea typeface="Kanit"/>
                <a:cs typeface="Kanit"/>
                <a:sym typeface="Kanit"/>
              </a:rPr>
              <a:t>Art. 11, incisos I a III, da LC 185/2018:</a:t>
            </a:r>
          </a:p>
          <a:p>
            <a:pPr lvl="0" algn="just"/>
            <a:endParaRPr lang="pt-BR" sz="1600" dirty="0">
              <a:solidFill>
                <a:schemeClr val="tx1"/>
              </a:solidFill>
              <a:latin typeface="Kanit"/>
              <a:ea typeface="Kanit"/>
              <a:cs typeface="Kanit"/>
              <a:sym typeface="Kanit"/>
            </a:endParaRPr>
          </a:p>
          <a:p>
            <a:pPr marL="1440000" lvl="0" algn="just"/>
            <a:r>
              <a:rPr lang="pt-BR" sz="1600" i="1" dirty="0">
                <a:solidFill>
                  <a:schemeClr val="tx1"/>
                </a:solidFill>
                <a:latin typeface="Kanit"/>
                <a:ea typeface="Kanit"/>
                <a:cs typeface="Kanit"/>
                <a:sym typeface="Kanit"/>
              </a:rPr>
              <a:t>Art. 11. Para os efeitos desta Lei Complementar, entende-se por patrocinador da Fundação de Previdência Complementar do Estado Ceará (CE-</a:t>
            </a:r>
            <a:r>
              <a:rPr lang="pt-BR" sz="1600" i="1" dirty="0" err="1">
                <a:solidFill>
                  <a:schemeClr val="tx1"/>
                </a:solidFill>
                <a:latin typeface="Kanit"/>
                <a:ea typeface="Kanit"/>
                <a:cs typeface="Kanit"/>
                <a:sym typeface="Kanit"/>
              </a:rPr>
              <a:t>Prevcom</a:t>
            </a:r>
            <a:r>
              <a:rPr lang="pt-BR" sz="1600" i="1" dirty="0">
                <a:solidFill>
                  <a:schemeClr val="tx1"/>
                </a:solidFill>
                <a:latin typeface="Kanit"/>
                <a:ea typeface="Kanit"/>
                <a:cs typeface="Kanit"/>
                <a:sym typeface="Kanit"/>
              </a:rPr>
              <a:t>):</a:t>
            </a:r>
          </a:p>
          <a:p>
            <a:pPr marL="1440000" lvl="0" algn="just"/>
            <a:endParaRPr lang="pt-BR" sz="1600" i="1" dirty="0">
              <a:solidFill>
                <a:schemeClr val="tx1"/>
              </a:solidFill>
              <a:latin typeface="Kanit"/>
              <a:ea typeface="Kanit"/>
              <a:cs typeface="Kanit"/>
              <a:sym typeface="Kanit"/>
            </a:endParaRPr>
          </a:p>
          <a:p>
            <a:pPr marL="1440000" lvl="0" algn="just"/>
            <a:r>
              <a:rPr lang="pt-BR" sz="1600" i="1" dirty="0">
                <a:solidFill>
                  <a:schemeClr val="tx1"/>
                </a:solidFill>
                <a:latin typeface="Kanit"/>
                <a:ea typeface="Kanit"/>
                <a:cs typeface="Kanit"/>
                <a:sym typeface="Kanit"/>
              </a:rPr>
              <a:t>I - </a:t>
            </a:r>
            <a:r>
              <a:rPr lang="pt-BR" sz="1600" b="1" i="1" dirty="0">
                <a:solidFill>
                  <a:schemeClr val="tx1"/>
                </a:solidFill>
                <a:latin typeface="Kanit"/>
                <a:ea typeface="Kanit"/>
                <a:cs typeface="Kanit"/>
                <a:sym typeface="Kanit"/>
              </a:rPr>
              <a:t>o Estado</a:t>
            </a:r>
            <a:r>
              <a:rPr lang="pt-BR" sz="1600" i="1" dirty="0">
                <a:solidFill>
                  <a:schemeClr val="tx1"/>
                </a:solidFill>
                <a:latin typeface="Kanit"/>
                <a:ea typeface="Kanit"/>
                <a:cs typeface="Kanit"/>
                <a:sym typeface="Kanit"/>
              </a:rPr>
              <a:t>, por meio do Poder Executivo, suas autarquias e fundações, dos Poderes Legislativo e Judiciário, do Tribunal de Contas do Estado, da Procuradoria-Geral de Justiça e da Defensoria Pública Estadual;</a:t>
            </a:r>
          </a:p>
          <a:p>
            <a:pPr marL="1440000" lvl="0" algn="just"/>
            <a:endParaRPr lang="pt-BR" sz="1600" i="1" dirty="0">
              <a:solidFill>
                <a:schemeClr val="tx1"/>
              </a:solidFill>
              <a:latin typeface="Kanit"/>
              <a:ea typeface="Kanit"/>
              <a:cs typeface="Kanit"/>
              <a:sym typeface="Kanit"/>
            </a:endParaRPr>
          </a:p>
          <a:p>
            <a:pPr marL="1440000" lvl="0" algn="just"/>
            <a:r>
              <a:rPr lang="pt-BR" sz="1600" i="1" dirty="0" smtClean="0">
                <a:solidFill>
                  <a:schemeClr val="tx1"/>
                </a:solidFill>
                <a:latin typeface="Kanit"/>
                <a:ea typeface="Kanit"/>
                <a:cs typeface="Kanit"/>
                <a:sym typeface="Kanit"/>
              </a:rPr>
              <a:t>II </a:t>
            </a:r>
            <a:r>
              <a:rPr lang="pt-BR" sz="1600" i="1" dirty="0">
                <a:solidFill>
                  <a:schemeClr val="tx1"/>
                </a:solidFill>
                <a:latin typeface="Kanit"/>
                <a:ea typeface="Kanit"/>
                <a:cs typeface="Kanit"/>
                <a:sym typeface="Kanit"/>
              </a:rPr>
              <a:t>– </a:t>
            </a:r>
            <a:r>
              <a:rPr lang="pt-BR" sz="1600" b="1" i="1" dirty="0">
                <a:solidFill>
                  <a:schemeClr val="tx1"/>
                </a:solidFill>
                <a:latin typeface="Kanit"/>
                <a:ea typeface="Kanit"/>
                <a:cs typeface="Kanit"/>
                <a:sym typeface="Kanit"/>
              </a:rPr>
              <a:t>as empresas públicas e sociedades de economia mista do Estado do Ceará</a:t>
            </a:r>
            <a:r>
              <a:rPr lang="pt-BR" sz="1600" i="1" dirty="0">
                <a:solidFill>
                  <a:schemeClr val="tx1"/>
                </a:solidFill>
                <a:latin typeface="Kanit"/>
                <a:ea typeface="Kanit"/>
                <a:cs typeface="Kanit"/>
                <a:sym typeface="Kanit"/>
              </a:rPr>
              <a:t>, que aderirem a plano de benefício previdenciário administrado pela entidade fechada a que se refere o art. 32 da Lei Complementar nº 123, de 16 de setembro de 2013; (nova redação dada pela lei complementar </a:t>
            </a:r>
            <a:r>
              <a:rPr lang="pt-BR" sz="1600" i="1" dirty="0" err="1">
                <a:solidFill>
                  <a:schemeClr val="tx1"/>
                </a:solidFill>
                <a:latin typeface="Kanit"/>
                <a:ea typeface="Kanit"/>
                <a:cs typeface="Kanit"/>
                <a:sym typeface="Kanit"/>
              </a:rPr>
              <a:t>n.°</a:t>
            </a:r>
            <a:r>
              <a:rPr lang="pt-BR" sz="1600" i="1" dirty="0">
                <a:solidFill>
                  <a:schemeClr val="tx1"/>
                </a:solidFill>
                <a:latin typeface="Kanit"/>
                <a:ea typeface="Kanit"/>
                <a:cs typeface="Kanit"/>
                <a:sym typeface="Kanit"/>
              </a:rPr>
              <a:t> 298, de 23.12.22</a:t>
            </a:r>
            <a:r>
              <a:rPr lang="pt-BR" sz="1600" i="1" dirty="0" smtClean="0">
                <a:solidFill>
                  <a:schemeClr val="tx1"/>
                </a:solidFill>
                <a:latin typeface="Kanit"/>
                <a:ea typeface="Kanit"/>
                <a:cs typeface="Kanit"/>
                <a:sym typeface="Kanit"/>
              </a:rPr>
              <a:t>) </a:t>
            </a:r>
            <a:endParaRPr lang="pt-BR" sz="1600" i="1" dirty="0">
              <a:solidFill>
                <a:schemeClr val="tx1"/>
              </a:solidFill>
              <a:latin typeface="Kanit"/>
              <a:ea typeface="Kanit"/>
              <a:cs typeface="Kanit"/>
              <a:sym typeface="Kanit"/>
            </a:endParaRPr>
          </a:p>
          <a:p>
            <a:pPr marL="1440000" lvl="0" algn="just"/>
            <a:endParaRPr lang="pt-BR" sz="1600" i="1" dirty="0">
              <a:solidFill>
                <a:schemeClr val="tx1"/>
              </a:solidFill>
              <a:latin typeface="Kanit"/>
              <a:ea typeface="Kanit"/>
              <a:cs typeface="Kanit"/>
              <a:sym typeface="Kanit"/>
            </a:endParaRPr>
          </a:p>
          <a:p>
            <a:pPr marL="1440000" lvl="0" algn="just"/>
            <a:r>
              <a:rPr lang="pt-BR" sz="1600" i="1" dirty="0">
                <a:solidFill>
                  <a:schemeClr val="tx1"/>
                </a:solidFill>
                <a:latin typeface="Kanit"/>
                <a:ea typeface="Kanit"/>
                <a:cs typeface="Kanit"/>
                <a:sym typeface="Kanit"/>
              </a:rPr>
              <a:t>III - </a:t>
            </a:r>
            <a:r>
              <a:rPr lang="pt-BR" sz="1600" b="1" i="1" dirty="0">
                <a:solidFill>
                  <a:schemeClr val="tx1"/>
                </a:solidFill>
                <a:latin typeface="Kanit"/>
                <a:ea typeface="Kanit"/>
                <a:cs typeface="Kanit"/>
                <a:sym typeface="Kanit"/>
              </a:rPr>
              <a:t>os Municípios do Estado do Ceará, autorizados por lei municipal </a:t>
            </a:r>
            <a:r>
              <a:rPr lang="pt-BR" sz="1600" i="1" dirty="0">
                <a:solidFill>
                  <a:schemeClr val="tx1"/>
                </a:solidFill>
                <a:latin typeface="Kanit"/>
                <a:ea typeface="Kanit"/>
                <a:cs typeface="Kanit"/>
                <a:sym typeface="Kanit"/>
              </a:rPr>
              <a:t>e observada a Lei Complementar nº 123, de 16 de setembro de 2013, cujo </a:t>
            </a:r>
            <a:r>
              <a:rPr lang="pt-BR" sz="1600" b="1" i="1" dirty="0">
                <a:solidFill>
                  <a:schemeClr val="tx1"/>
                </a:solidFill>
                <a:latin typeface="Kanit"/>
                <a:ea typeface="Kanit"/>
                <a:cs typeface="Kanit"/>
                <a:sym typeface="Kanit"/>
              </a:rPr>
              <a:t>convênio de adesão a plano de benefício previdenciário</a:t>
            </a:r>
            <a:r>
              <a:rPr lang="pt-BR" sz="1600" i="1" dirty="0">
                <a:solidFill>
                  <a:schemeClr val="tx1"/>
                </a:solidFill>
                <a:latin typeface="Kanit"/>
                <a:ea typeface="Kanit"/>
                <a:cs typeface="Kanit"/>
                <a:sym typeface="Kanit"/>
              </a:rPr>
              <a:t> seja celebrado com a entidade fechada a que se refere o art. 32 da mesma lei, na forma e critérios estabelecidos por essa entidade.</a:t>
            </a:r>
            <a:endParaRPr lang="pt-BR" sz="1600" i="1"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1600"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16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1600" dirty="0" smtClean="0">
              <a:solidFill>
                <a:schemeClr val="tx1"/>
              </a:solidFill>
              <a:latin typeface="Kanit"/>
              <a:ea typeface="Kanit"/>
              <a:cs typeface="Kanit"/>
              <a:sym typeface="Kanit"/>
            </a:endParaRPr>
          </a:p>
        </p:txBody>
      </p:sp>
      <p:sp>
        <p:nvSpPr>
          <p:cNvPr id="11" name="Google Shape;111;p15"/>
          <p:cNvSpPr/>
          <p:nvPr/>
        </p:nvSpPr>
        <p:spPr>
          <a:xfrm>
            <a:off x="851771" y="1240077"/>
            <a:ext cx="6037544" cy="639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2" name="Google Shape;111;p15"/>
          <p:cNvSpPr/>
          <p:nvPr/>
        </p:nvSpPr>
        <p:spPr>
          <a:xfrm>
            <a:off x="851770" y="1512319"/>
            <a:ext cx="7478037"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cs typeface="Kanit"/>
                <a:sym typeface="Kanit"/>
              </a:rPr>
              <a:t>Patrocinadores da CE-</a:t>
            </a:r>
            <a:r>
              <a:rPr lang="pt-BR" sz="2000" b="1" dirty="0" err="1" smtClean="0">
                <a:solidFill>
                  <a:srgbClr val="2D704F"/>
                </a:solidFill>
                <a:latin typeface="Kanit"/>
                <a:cs typeface="Kanit"/>
                <a:sym typeface="Kanit"/>
              </a:rPr>
              <a:t>Prevcom</a:t>
            </a:r>
            <a:endParaRPr b="1" dirty="0"/>
          </a:p>
        </p:txBody>
      </p:sp>
    </p:spTree>
    <p:extLst>
      <p:ext uri="{BB962C8B-B14F-4D97-AF65-F5344CB8AC3E}">
        <p14:creationId xmlns:p14="http://schemas.microsoft.com/office/powerpoint/2010/main" val="3246829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Instituição do Regime de Previdência Complementar (RPC) Estadual</a:t>
            </a:r>
          </a:p>
          <a:p>
            <a:pPr marL="0" marR="0" lvl="0" indent="0" algn="just" rtl="0">
              <a:spcBef>
                <a:spcPts val="0"/>
              </a:spcBef>
              <a:spcAft>
                <a:spcPts val="0"/>
              </a:spcAft>
              <a:buNone/>
            </a:pPr>
            <a:endParaRPr lang="pt-BR" sz="2400" b="1" dirty="0">
              <a:solidFill>
                <a:srgbClr val="2D704F"/>
              </a:solidFill>
              <a:latin typeface="Kanit"/>
              <a:cs typeface="Kanit"/>
              <a:sym typeface="Kanit"/>
            </a:endParaRPr>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851771" y="2204581"/>
            <a:ext cx="9972743" cy="2755725"/>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12 da LC 185/2018:</a:t>
            </a:r>
          </a:p>
          <a:p>
            <a:pPr lvl="0" algn="just"/>
            <a:endParaRPr lang="pt-BR" sz="2000" dirty="0">
              <a:solidFill>
                <a:schemeClr val="tx1"/>
              </a:solidFill>
              <a:latin typeface="Kanit"/>
              <a:ea typeface="Kanit"/>
              <a:cs typeface="Kanit"/>
              <a:sym typeface="Kanit"/>
            </a:endParaRPr>
          </a:p>
          <a:p>
            <a:pPr marL="1440000" lvl="0" algn="just"/>
            <a:r>
              <a:rPr lang="pt-BR" sz="2000" i="1" dirty="0">
                <a:solidFill>
                  <a:schemeClr val="tx1"/>
                </a:solidFill>
                <a:latin typeface="Kanit"/>
                <a:ea typeface="Kanit"/>
                <a:cs typeface="Kanit"/>
                <a:sym typeface="Kanit"/>
              </a:rPr>
              <a:t>A responsabilidade do patrocinador operar-se-á na forma definida na Constituição Federal, nas Leis Complementares Federais </a:t>
            </a:r>
            <a:r>
              <a:rPr lang="pt-BR" sz="2000" i="1" dirty="0" err="1">
                <a:solidFill>
                  <a:schemeClr val="tx1"/>
                </a:solidFill>
                <a:latin typeface="Kanit"/>
                <a:ea typeface="Kanit"/>
                <a:cs typeface="Kanit"/>
                <a:sym typeface="Kanit"/>
              </a:rPr>
              <a:t>nºs</a:t>
            </a:r>
            <a:r>
              <a:rPr lang="pt-BR" sz="2000" i="1" dirty="0">
                <a:solidFill>
                  <a:schemeClr val="tx1"/>
                </a:solidFill>
                <a:latin typeface="Kanit"/>
                <a:ea typeface="Kanit"/>
                <a:cs typeface="Kanit"/>
                <a:sym typeface="Kanit"/>
              </a:rPr>
              <a:t> 108 e 109, ambas de 29 de maio de 2001, na normatização do órgão federal regulador da previdência complementar e nos respectivos regulamentos dos planos de benefícios que patrocinar.</a:t>
            </a:r>
            <a:endParaRPr lang="pt-BR" sz="2000" i="1"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p:txBody>
      </p:sp>
      <p:sp>
        <p:nvSpPr>
          <p:cNvPr id="11" name="Google Shape;111;p15"/>
          <p:cNvSpPr/>
          <p:nvPr/>
        </p:nvSpPr>
        <p:spPr>
          <a:xfrm>
            <a:off x="851771" y="1240077"/>
            <a:ext cx="6037544" cy="639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2" name="Google Shape;111;p15"/>
          <p:cNvSpPr/>
          <p:nvPr/>
        </p:nvSpPr>
        <p:spPr>
          <a:xfrm>
            <a:off x="851770" y="1650105"/>
            <a:ext cx="7478037"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cs typeface="Kanit"/>
                <a:sym typeface="Kanit"/>
              </a:rPr>
              <a:t>A Responsabilidade do Patrocinador</a:t>
            </a:r>
            <a:endParaRPr b="1" dirty="0"/>
          </a:p>
        </p:txBody>
      </p:sp>
    </p:spTree>
    <p:extLst>
      <p:ext uri="{BB962C8B-B14F-4D97-AF65-F5344CB8AC3E}">
        <p14:creationId xmlns:p14="http://schemas.microsoft.com/office/powerpoint/2010/main" val="629282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Planos de Benefícios da CE-</a:t>
            </a:r>
            <a:r>
              <a:rPr lang="pt-BR" sz="2400" b="1" dirty="0" err="1" smtClean="0">
                <a:solidFill>
                  <a:srgbClr val="2D704F"/>
                </a:solidFill>
                <a:latin typeface="Kanit"/>
                <a:ea typeface="Kanit"/>
                <a:cs typeface="Kanit"/>
                <a:sym typeface="Kanit"/>
              </a:rPr>
              <a:t>Prevcom</a:t>
            </a:r>
            <a:endParaRPr lang="pt-BR" sz="2400" b="1" dirty="0" smtClean="0">
              <a:solidFill>
                <a:srgbClr val="2D704F"/>
              </a:solidFill>
              <a:latin typeface="Kanit"/>
              <a:ea typeface="Kanit"/>
              <a:cs typeface="Kanit"/>
              <a:sym typeface="Kanit"/>
            </a:endParaRPr>
          </a:p>
          <a:p>
            <a:pPr marL="0" marR="0" lvl="0" indent="0" algn="just" rtl="0">
              <a:spcBef>
                <a:spcPts val="0"/>
              </a:spcBef>
              <a:spcAft>
                <a:spcPts val="0"/>
              </a:spcAft>
              <a:buNone/>
            </a:pPr>
            <a:endParaRPr lang="pt-BR" sz="2400" b="1" dirty="0">
              <a:solidFill>
                <a:srgbClr val="2D704F"/>
              </a:solidFill>
              <a:latin typeface="Kanit"/>
              <a:cs typeface="Kanit"/>
              <a:sym typeface="Kanit"/>
            </a:endParaRPr>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1" name="Google Shape;111;p15"/>
          <p:cNvSpPr/>
          <p:nvPr/>
        </p:nvSpPr>
        <p:spPr>
          <a:xfrm>
            <a:off x="851771" y="1240077"/>
            <a:ext cx="6037544" cy="639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8923" y="1349094"/>
            <a:ext cx="7321464" cy="4548921"/>
          </a:xfrm>
          <a:prstGeom prst="rect">
            <a:avLst/>
          </a:prstGeom>
        </p:spPr>
      </p:pic>
    </p:spTree>
    <p:extLst>
      <p:ext uri="{BB962C8B-B14F-4D97-AF65-F5344CB8AC3E}">
        <p14:creationId xmlns:p14="http://schemas.microsoft.com/office/powerpoint/2010/main" val="3908215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Instituição do Regime de Previdência Complementar (RPC) pelos Municípios</a:t>
            </a:r>
          </a:p>
          <a:p>
            <a:pPr marL="0" marR="0" lvl="0" indent="0" algn="just" rtl="0">
              <a:spcBef>
                <a:spcPts val="0"/>
              </a:spcBef>
              <a:spcAft>
                <a:spcPts val="0"/>
              </a:spcAft>
              <a:buNone/>
            </a:pPr>
            <a:endParaRPr lang="pt-BR" sz="2400" b="1" dirty="0">
              <a:solidFill>
                <a:srgbClr val="2D704F"/>
              </a:solidFill>
              <a:latin typeface="Kanit"/>
              <a:cs typeface="Kanit"/>
              <a:sym typeface="Kanit"/>
            </a:endParaRPr>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851771" y="2204581"/>
            <a:ext cx="9972743" cy="2755725"/>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9º, § 6º, da EC 103/2019:</a:t>
            </a:r>
          </a:p>
          <a:p>
            <a:pPr lvl="0" algn="just"/>
            <a:endParaRPr lang="pt-BR" sz="2000" dirty="0">
              <a:solidFill>
                <a:schemeClr val="tx1"/>
              </a:solidFill>
              <a:latin typeface="Kanit"/>
              <a:ea typeface="Kanit"/>
              <a:cs typeface="Kanit"/>
              <a:sym typeface="Kanit"/>
            </a:endParaRPr>
          </a:p>
          <a:p>
            <a:pPr marL="1440000" lvl="0" algn="just"/>
            <a:r>
              <a:rPr lang="pt-BR" sz="2000" i="1" dirty="0">
                <a:solidFill>
                  <a:schemeClr val="tx1"/>
                </a:solidFill>
                <a:latin typeface="Kanit"/>
                <a:ea typeface="Kanit"/>
                <a:cs typeface="Kanit"/>
                <a:sym typeface="Kanit"/>
              </a:rPr>
              <a:t>A </a:t>
            </a:r>
            <a:r>
              <a:rPr lang="pt-BR" sz="2000" b="1" i="1" dirty="0">
                <a:solidFill>
                  <a:schemeClr val="tx1"/>
                </a:solidFill>
                <a:latin typeface="Kanit"/>
                <a:ea typeface="Kanit"/>
                <a:cs typeface="Kanit"/>
                <a:sym typeface="Kanit"/>
              </a:rPr>
              <a:t>instituição do regime de previdência complementar</a:t>
            </a:r>
            <a:r>
              <a:rPr lang="pt-BR" sz="2000" i="1" dirty="0">
                <a:solidFill>
                  <a:schemeClr val="tx1"/>
                </a:solidFill>
                <a:latin typeface="Kanit"/>
                <a:ea typeface="Kanit"/>
                <a:cs typeface="Kanit"/>
                <a:sym typeface="Kanit"/>
              </a:rPr>
              <a:t> na forma dos §§ 14 a 16 do art. 40 da Constituição Federal e a adequação do órgão ou entidade gestora do regime próprio de previdência social ao § 20 do art. 40 da Constituição Federal deverão ocorrer no </a:t>
            </a:r>
            <a:r>
              <a:rPr lang="pt-BR" sz="2000" b="1" i="1" dirty="0">
                <a:solidFill>
                  <a:schemeClr val="tx1"/>
                </a:solidFill>
                <a:latin typeface="Kanit"/>
                <a:ea typeface="Kanit"/>
                <a:cs typeface="Kanit"/>
                <a:sym typeface="Kanit"/>
              </a:rPr>
              <a:t>prazo máximo de 2 (dois) anos da data de entrada em vigor desta Emenda </a:t>
            </a:r>
            <a:r>
              <a:rPr lang="pt-BR" sz="2000" b="1" i="1" dirty="0" smtClean="0">
                <a:solidFill>
                  <a:schemeClr val="tx1"/>
                </a:solidFill>
                <a:latin typeface="Kanit"/>
                <a:ea typeface="Kanit"/>
                <a:cs typeface="Kanit"/>
                <a:sym typeface="Kanit"/>
              </a:rPr>
              <a:t>Constitucional</a:t>
            </a:r>
            <a:r>
              <a:rPr lang="pt-BR" sz="2000" i="1" dirty="0">
                <a:solidFill>
                  <a:schemeClr val="tx1"/>
                </a:solidFill>
                <a:latin typeface="Kanit"/>
                <a:ea typeface="Kanit"/>
                <a:cs typeface="Kanit"/>
                <a:sym typeface="Kanit"/>
              </a:rPr>
              <a:t>.</a:t>
            </a:r>
            <a:endParaRPr lang="pt-BR" sz="2000" i="1" dirty="0" smtClean="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p:txBody>
      </p:sp>
      <p:sp>
        <p:nvSpPr>
          <p:cNvPr id="11" name="Google Shape;111;p15"/>
          <p:cNvSpPr/>
          <p:nvPr/>
        </p:nvSpPr>
        <p:spPr>
          <a:xfrm>
            <a:off x="851771" y="1240077"/>
            <a:ext cx="6037544" cy="639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2" name="Google Shape;111;p15"/>
          <p:cNvSpPr/>
          <p:nvPr/>
        </p:nvSpPr>
        <p:spPr>
          <a:xfrm>
            <a:off x="851770" y="1650105"/>
            <a:ext cx="7478037"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cs typeface="Kanit"/>
                <a:sym typeface="Kanit"/>
              </a:rPr>
              <a:t>Obrigatoriedade</a:t>
            </a:r>
            <a:endParaRPr b="1" dirty="0"/>
          </a:p>
        </p:txBody>
      </p:sp>
    </p:spTree>
    <p:extLst>
      <p:ext uri="{BB962C8B-B14F-4D97-AF65-F5344CB8AC3E}">
        <p14:creationId xmlns:p14="http://schemas.microsoft.com/office/powerpoint/2010/main" val="3477636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Instituição do Regime de Previdência Complementar (RPC) pelos Municípios </a:t>
            </a:r>
          </a:p>
          <a:p>
            <a:pPr marL="0" marR="0" lvl="0" indent="0" algn="just" rtl="0">
              <a:spcBef>
                <a:spcPts val="0"/>
              </a:spcBef>
              <a:spcAft>
                <a:spcPts val="0"/>
              </a:spcAft>
              <a:buNone/>
            </a:pPr>
            <a:endParaRPr lang="pt-BR" sz="2400" b="1" dirty="0">
              <a:solidFill>
                <a:srgbClr val="2D704F"/>
              </a:solidFill>
              <a:latin typeface="Kanit"/>
              <a:cs typeface="Kanit"/>
              <a:sym typeface="Kanit"/>
            </a:endParaRPr>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851771" y="2129424"/>
            <a:ext cx="9972743" cy="4396635"/>
          </a:xfrm>
          <a:prstGeom prst="rect">
            <a:avLst/>
          </a:prstGeom>
          <a:noFill/>
          <a:ln>
            <a:noFill/>
          </a:ln>
        </p:spPr>
        <p:txBody>
          <a:bodyPr spcFirstLastPara="1" wrap="square" lIns="91425" tIns="45700" rIns="91425" bIns="45700" anchor="t" anchorCtr="0">
            <a:noAutofit/>
          </a:bodyPr>
          <a:lstStyle/>
          <a:p>
            <a:pPr marL="342900" lvl="0" indent="-342900" algn="just">
              <a:buFont typeface="Wingdings" panose="05000000000000000000" pitchFamily="2" charset="2"/>
              <a:buChar char="Ø"/>
            </a:pPr>
            <a:r>
              <a:rPr lang="pt-BR" sz="1600" b="1" dirty="0" smtClean="0">
                <a:solidFill>
                  <a:schemeClr val="tx1"/>
                </a:solidFill>
                <a:latin typeface="Kanit"/>
                <a:ea typeface="Kanit"/>
                <a:cs typeface="Kanit"/>
                <a:sym typeface="Kanit"/>
              </a:rPr>
              <a:t>Aprovar lei i</a:t>
            </a:r>
            <a:r>
              <a:rPr lang="pt-BR" sz="1600" b="1" dirty="0" smtClean="0">
                <a:solidFill>
                  <a:schemeClr val="tx1"/>
                </a:solidFill>
                <a:latin typeface="Kanit"/>
                <a:ea typeface="Kanit"/>
                <a:cs typeface="Kanit"/>
                <a:sym typeface="Kanit"/>
              </a:rPr>
              <a:t>nstituindo o RPC Municipal</a:t>
            </a:r>
            <a:r>
              <a:rPr lang="pt-BR" sz="1600" dirty="0" smtClean="0">
                <a:solidFill>
                  <a:schemeClr val="tx1"/>
                </a:solidFill>
                <a:latin typeface="Kanit"/>
                <a:ea typeface="Kanit"/>
                <a:cs typeface="Kanit"/>
                <a:sym typeface="Kanit"/>
              </a:rPr>
              <a:t>, com a devida </a:t>
            </a:r>
            <a:r>
              <a:rPr lang="pt-BR" sz="1600" u="sng" dirty="0" smtClean="0">
                <a:solidFill>
                  <a:schemeClr val="tx1"/>
                </a:solidFill>
                <a:latin typeface="Kanit"/>
                <a:ea typeface="Kanit"/>
                <a:cs typeface="Kanit"/>
                <a:sym typeface="Kanit"/>
              </a:rPr>
              <a:t>limitação da cobertura do RPPS ao teto do RGPS/INSS</a:t>
            </a:r>
            <a:r>
              <a:rPr lang="pt-BR" sz="1600" dirty="0" smtClean="0">
                <a:solidFill>
                  <a:schemeClr val="tx1"/>
                </a:solidFill>
                <a:latin typeface="Kanit"/>
                <a:ea typeface="Kanit"/>
                <a:cs typeface="Kanit"/>
                <a:sym typeface="Kanit"/>
              </a:rPr>
              <a:t> para os futuros servidores;</a:t>
            </a:r>
          </a:p>
          <a:p>
            <a:pPr lvl="0" algn="just"/>
            <a:endParaRPr lang="pt-BR" sz="16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r>
              <a:rPr lang="pt-BR" sz="1600" b="1" dirty="0" smtClean="0">
                <a:solidFill>
                  <a:schemeClr val="tx1"/>
                </a:solidFill>
                <a:latin typeface="Kanit"/>
                <a:ea typeface="Kanit"/>
                <a:cs typeface="Kanit"/>
                <a:sym typeface="Kanit"/>
              </a:rPr>
              <a:t>Municípios que tenham servidores com remuneração acima do teto do RGPS/INSS:</a:t>
            </a:r>
            <a:r>
              <a:rPr lang="pt-BR" sz="1600" dirty="0" smtClean="0">
                <a:solidFill>
                  <a:schemeClr val="tx1"/>
                </a:solidFill>
                <a:latin typeface="Kanit"/>
                <a:ea typeface="Kanit"/>
                <a:cs typeface="Kanit"/>
                <a:sym typeface="Kanit"/>
              </a:rPr>
              <a:t> além de aprovar a Lei de Instituição do RPC, </a:t>
            </a:r>
            <a:r>
              <a:rPr lang="pt-BR" sz="1600" u="sng" dirty="0" smtClean="0">
                <a:solidFill>
                  <a:schemeClr val="tx1"/>
                </a:solidFill>
                <a:latin typeface="Kanit"/>
                <a:ea typeface="Kanit"/>
                <a:cs typeface="Kanit"/>
                <a:sym typeface="Kanit"/>
              </a:rPr>
              <a:t>celebrar convênio de adesão a Plano de Benefícios</a:t>
            </a:r>
            <a:r>
              <a:rPr lang="pt-BR" sz="1600" dirty="0" smtClean="0">
                <a:solidFill>
                  <a:schemeClr val="tx1"/>
                </a:solidFill>
                <a:latin typeface="Kanit"/>
                <a:ea typeface="Kanit"/>
                <a:cs typeface="Kanit"/>
                <a:sym typeface="Kanit"/>
              </a:rPr>
              <a:t>, devidamente autorizado pela Superintendência Nacional de Previdência Complementar (PREVIC);</a:t>
            </a:r>
          </a:p>
          <a:p>
            <a:pPr marL="342900" lvl="0" indent="-342900" algn="just">
              <a:buFont typeface="Wingdings" panose="05000000000000000000" pitchFamily="2" charset="2"/>
              <a:buChar char="Ø"/>
            </a:pPr>
            <a:endParaRPr lang="pt-BR" sz="16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r>
              <a:rPr lang="pt-BR" sz="1600" b="1" dirty="0" smtClean="0">
                <a:solidFill>
                  <a:schemeClr val="tx1"/>
                </a:solidFill>
                <a:latin typeface="Kanit"/>
                <a:ea typeface="Kanit"/>
                <a:cs typeface="Kanit"/>
                <a:sym typeface="Kanit"/>
              </a:rPr>
              <a:t>Analisar a alternativa mais viável para o município e, se possível, em conjunto com outros municípios cearenses</a:t>
            </a:r>
            <a:r>
              <a:rPr lang="pt-BR" sz="1600" dirty="0" smtClean="0">
                <a:solidFill>
                  <a:schemeClr val="tx1"/>
                </a:solidFill>
                <a:latin typeface="Kanit"/>
                <a:ea typeface="Kanit"/>
                <a:cs typeface="Kanit"/>
                <a:sym typeface="Kanit"/>
              </a:rPr>
              <a:t>, considerando os critérios mínimos exigidos pela legislação aplicável à espécie: </a:t>
            </a:r>
            <a:r>
              <a:rPr lang="pt-BR" sz="1600" b="1" dirty="0" smtClean="0">
                <a:solidFill>
                  <a:schemeClr val="tx1"/>
                </a:solidFill>
                <a:latin typeface="Kanit"/>
                <a:ea typeface="Kanit"/>
                <a:cs typeface="Kanit"/>
                <a:sym typeface="Kanit"/>
              </a:rPr>
              <a:t>a)</a:t>
            </a:r>
            <a:r>
              <a:rPr lang="pt-BR" sz="1600" dirty="0" smtClean="0">
                <a:solidFill>
                  <a:schemeClr val="tx1"/>
                </a:solidFill>
                <a:latin typeface="Kanit"/>
                <a:ea typeface="Kanit"/>
                <a:cs typeface="Kanit"/>
                <a:sym typeface="Kanit"/>
              </a:rPr>
              <a:t> aderir a plano ofertado por Entidade existente; </a:t>
            </a:r>
            <a:r>
              <a:rPr lang="pt-BR" sz="1600" b="1" dirty="0" smtClean="0">
                <a:solidFill>
                  <a:schemeClr val="tx1"/>
                </a:solidFill>
                <a:latin typeface="Kanit"/>
                <a:ea typeface="Kanit"/>
                <a:cs typeface="Kanit"/>
                <a:sym typeface="Kanit"/>
              </a:rPr>
              <a:t>b)</a:t>
            </a:r>
            <a:r>
              <a:rPr lang="pt-BR" sz="1600" dirty="0" smtClean="0">
                <a:solidFill>
                  <a:schemeClr val="tx1"/>
                </a:solidFill>
                <a:latin typeface="Kanit"/>
                <a:ea typeface="Kanit"/>
                <a:cs typeface="Kanit"/>
                <a:sym typeface="Kanit"/>
              </a:rPr>
              <a:t> criar plano específico em Entidade existente; </a:t>
            </a:r>
            <a:r>
              <a:rPr lang="pt-BR" sz="1600" b="1" dirty="0" smtClean="0">
                <a:solidFill>
                  <a:schemeClr val="tx1"/>
                </a:solidFill>
                <a:latin typeface="Kanit"/>
                <a:ea typeface="Kanit"/>
                <a:cs typeface="Kanit"/>
                <a:sym typeface="Kanit"/>
              </a:rPr>
              <a:t>c)</a:t>
            </a:r>
            <a:r>
              <a:rPr lang="pt-BR" sz="1600" dirty="0" smtClean="0">
                <a:solidFill>
                  <a:schemeClr val="tx1"/>
                </a:solidFill>
                <a:latin typeface="Kanit"/>
                <a:ea typeface="Kanit"/>
                <a:cs typeface="Kanit"/>
                <a:sym typeface="Kanit"/>
              </a:rPr>
              <a:t> Criar Entidade e Plano (Vide Resolução Nº 35/2019 do Conselho Nacional de Previdência Complementar – CNMP); </a:t>
            </a:r>
          </a:p>
          <a:p>
            <a:pPr marL="342900" lvl="0" indent="-342900" algn="just">
              <a:buFont typeface="Wingdings" panose="05000000000000000000" pitchFamily="2" charset="2"/>
              <a:buChar char="Ø"/>
            </a:pPr>
            <a:endParaRPr lang="pt-BR" sz="16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r>
              <a:rPr lang="pt-BR" sz="1600" b="1" dirty="0" smtClean="0">
                <a:solidFill>
                  <a:schemeClr val="tx1"/>
                </a:solidFill>
                <a:latin typeface="Kanit"/>
                <a:ea typeface="Kanit"/>
                <a:cs typeface="Kanit"/>
                <a:sym typeface="Kanit"/>
              </a:rPr>
              <a:t>Definição e implementação do fluxo operacional</a:t>
            </a:r>
            <a:r>
              <a:rPr lang="pt-BR" sz="1600" dirty="0" smtClean="0">
                <a:solidFill>
                  <a:schemeClr val="tx1"/>
                </a:solidFill>
                <a:latin typeface="Kanit"/>
                <a:ea typeface="Kanit"/>
                <a:cs typeface="Kanit"/>
                <a:sym typeface="Kanit"/>
              </a:rPr>
              <a:t> entre o Municípios Patrocinador </a:t>
            </a:r>
            <a:r>
              <a:rPr lang="pt-BR" sz="1600" dirty="0">
                <a:solidFill>
                  <a:schemeClr val="tx1"/>
                </a:solidFill>
                <a:latin typeface="Kanit"/>
                <a:ea typeface="Kanit"/>
                <a:cs typeface="Kanit"/>
                <a:sym typeface="Kanit"/>
              </a:rPr>
              <a:t>e a </a:t>
            </a:r>
            <a:r>
              <a:rPr lang="pt-BR" sz="1600" dirty="0" smtClean="0">
                <a:solidFill>
                  <a:schemeClr val="tx1"/>
                </a:solidFill>
                <a:latin typeface="Kanit"/>
                <a:ea typeface="Kanit"/>
                <a:cs typeface="Kanit"/>
                <a:sym typeface="Kanit"/>
              </a:rPr>
              <a:t>Entidade Fechada de Previdência Complementar (EFPC) para cadastro, </a:t>
            </a:r>
            <a:r>
              <a:rPr lang="pt-BR" sz="1600" dirty="0">
                <a:solidFill>
                  <a:schemeClr val="tx1"/>
                </a:solidFill>
                <a:latin typeface="Kanit"/>
                <a:ea typeface="Kanit"/>
                <a:cs typeface="Kanit"/>
                <a:sym typeface="Kanit"/>
              </a:rPr>
              <a:t>arrecadação e recolhimento das contribuições patronais e </a:t>
            </a:r>
            <a:r>
              <a:rPr lang="pt-BR" sz="1600" dirty="0" smtClean="0">
                <a:solidFill>
                  <a:schemeClr val="tx1"/>
                </a:solidFill>
                <a:latin typeface="Kanit"/>
                <a:ea typeface="Kanit"/>
                <a:cs typeface="Kanit"/>
                <a:sym typeface="Kanit"/>
              </a:rPr>
              <a:t>dos servidores </a:t>
            </a:r>
            <a:r>
              <a:rPr lang="pt-BR" sz="1600" dirty="0">
                <a:solidFill>
                  <a:schemeClr val="tx1"/>
                </a:solidFill>
                <a:latin typeface="Kanit"/>
                <a:ea typeface="Kanit"/>
                <a:cs typeface="Kanit"/>
                <a:sym typeface="Kanit"/>
              </a:rPr>
              <a:t>participantes, observada a legislação </a:t>
            </a:r>
            <a:r>
              <a:rPr lang="pt-BR" sz="1600" dirty="0" smtClean="0">
                <a:solidFill>
                  <a:schemeClr val="tx1"/>
                </a:solidFill>
                <a:latin typeface="Kanit"/>
                <a:ea typeface="Kanit"/>
                <a:cs typeface="Kanit"/>
                <a:sym typeface="Kanit"/>
              </a:rPr>
              <a:t>aplicável.</a:t>
            </a:r>
            <a:endParaRPr lang="pt-BR" sz="1600" dirty="0" smtClean="0">
              <a:solidFill>
                <a:schemeClr val="tx1"/>
              </a:solidFill>
              <a:latin typeface="Kanit"/>
              <a:ea typeface="Kanit"/>
              <a:cs typeface="Kanit"/>
              <a:sym typeface="Kanit"/>
            </a:endParaRPr>
          </a:p>
          <a:p>
            <a:pPr lvl="0" algn="just"/>
            <a:endParaRPr lang="pt-BR" sz="2000" dirty="0" smtClean="0">
              <a:solidFill>
                <a:schemeClr val="tx1"/>
              </a:solidFill>
              <a:latin typeface="Kanit"/>
              <a:ea typeface="Kanit"/>
              <a:cs typeface="Kanit"/>
              <a:sym typeface="Kanit"/>
            </a:endParaRPr>
          </a:p>
          <a:p>
            <a:pPr lvl="0" algn="just"/>
            <a:endParaRPr lang="pt-BR" sz="2000" dirty="0">
              <a:solidFill>
                <a:schemeClr val="tx1"/>
              </a:solidFill>
              <a:latin typeface="Kanit"/>
              <a:ea typeface="Kanit"/>
              <a:cs typeface="Kanit"/>
              <a:sym typeface="Kanit"/>
            </a:endParaRPr>
          </a:p>
          <a:p>
            <a:pPr lvl="0" algn="just"/>
            <a:endParaRPr lang="pt-BR" sz="20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p:txBody>
      </p:sp>
      <p:sp>
        <p:nvSpPr>
          <p:cNvPr id="11" name="Google Shape;111;p15"/>
          <p:cNvSpPr/>
          <p:nvPr/>
        </p:nvSpPr>
        <p:spPr>
          <a:xfrm>
            <a:off x="851771" y="1240077"/>
            <a:ext cx="6037544" cy="639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2" name="Google Shape;111;p15"/>
          <p:cNvSpPr/>
          <p:nvPr/>
        </p:nvSpPr>
        <p:spPr>
          <a:xfrm>
            <a:off x="851770" y="1587475"/>
            <a:ext cx="7478037"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cs typeface="Kanit"/>
                <a:sym typeface="Kanit"/>
              </a:rPr>
              <a:t>Ações Principais</a:t>
            </a:r>
            <a:endParaRPr b="1" dirty="0"/>
          </a:p>
        </p:txBody>
      </p:sp>
    </p:spTree>
    <p:extLst>
      <p:ext uri="{BB962C8B-B14F-4D97-AF65-F5344CB8AC3E}">
        <p14:creationId xmlns:p14="http://schemas.microsoft.com/office/powerpoint/2010/main" val="2987718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Adesões ao Plano PREV-CE Municípios da CE-</a:t>
            </a:r>
            <a:r>
              <a:rPr lang="pt-BR" sz="2400" b="1" dirty="0" err="1" smtClean="0">
                <a:solidFill>
                  <a:srgbClr val="2D704F"/>
                </a:solidFill>
                <a:latin typeface="Kanit"/>
                <a:ea typeface="Kanit"/>
                <a:cs typeface="Kanit"/>
                <a:sym typeface="Kanit"/>
              </a:rPr>
              <a:t>Prevcom</a:t>
            </a:r>
            <a:r>
              <a:rPr lang="pt-BR" sz="2400" b="1" dirty="0" smtClean="0">
                <a:solidFill>
                  <a:srgbClr val="2D704F"/>
                </a:solidFill>
                <a:latin typeface="Kanit"/>
                <a:ea typeface="Kanit"/>
                <a:cs typeface="Kanit"/>
                <a:sym typeface="Kanit"/>
              </a:rPr>
              <a:t> </a:t>
            </a:r>
          </a:p>
          <a:p>
            <a:pPr marL="0" marR="0" lvl="0" indent="0" algn="just" rtl="0">
              <a:spcBef>
                <a:spcPts val="0"/>
              </a:spcBef>
              <a:spcAft>
                <a:spcPts val="0"/>
              </a:spcAft>
              <a:buNone/>
            </a:pPr>
            <a:endParaRPr lang="pt-BR" sz="2400" b="1" dirty="0">
              <a:solidFill>
                <a:srgbClr val="2D704F"/>
              </a:solidFill>
              <a:latin typeface="Kanit"/>
              <a:cs typeface="Kanit"/>
              <a:sym typeface="Kanit"/>
            </a:endParaRPr>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11" name="Google Shape;111;p15"/>
          <p:cNvSpPr/>
          <p:nvPr/>
        </p:nvSpPr>
        <p:spPr>
          <a:xfrm>
            <a:off x="851771" y="1240077"/>
            <a:ext cx="6037544" cy="639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2" name="Google Shape;111;p15"/>
          <p:cNvSpPr/>
          <p:nvPr/>
        </p:nvSpPr>
        <p:spPr>
          <a:xfrm>
            <a:off x="876822" y="1311903"/>
            <a:ext cx="7478037"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cs typeface="Kanit"/>
                <a:sym typeface="Kanit"/>
              </a:rPr>
              <a:t>Nº Atual de Municípios Patrocinadores: 15 </a:t>
            </a:r>
            <a:endParaRPr b="1" dirty="0"/>
          </a:p>
        </p:txBody>
      </p:sp>
      <p:graphicFrame>
        <p:nvGraphicFramePr>
          <p:cNvPr id="13" name="Tabela 12"/>
          <p:cNvGraphicFramePr>
            <a:graphicFrameLocks noGrp="1"/>
          </p:cNvGraphicFramePr>
          <p:nvPr>
            <p:extLst>
              <p:ext uri="{D42A27DB-BD31-4B8C-83A1-F6EECF244321}">
                <p14:modId xmlns:p14="http://schemas.microsoft.com/office/powerpoint/2010/main" val="1176014270"/>
              </p:ext>
            </p:extLst>
          </p:nvPr>
        </p:nvGraphicFramePr>
        <p:xfrm>
          <a:off x="926926" y="2167388"/>
          <a:ext cx="6941444" cy="1899150"/>
        </p:xfrm>
        <a:graphic>
          <a:graphicData uri="http://schemas.openxmlformats.org/drawingml/2006/table">
            <a:tbl>
              <a:tblPr firstRow="1" bandRow="1">
                <a:tableStyleId>{616DA210-FB5B-4158-B5E0-FEB733F419BA}</a:tableStyleId>
              </a:tblPr>
              <a:tblGrid>
                <a:gridCol w="1582116"/>
                <a:gridCol w="3108750"/>
                <a:gridCol w="2250578"/>
              </a:tblGrid>
              <a:tr h="379830">
                <a:tc>
                  <a:txBody>
                    <a:bodyPr/>
                    <a:lstStyle/>
                    <a:p>
                      <a:pPr algn="ctr"/>
                      <a:r>
                        <a:rPr lang="pt-BR" sz="1600" b="1" dirty="0" smtClean="0">
                          <a:solidFill>
                            <a:schemeClr val="tx1"/>
                          </a:solidFill>
                          <a:effectLst/>
                          <a:latin typeface="Liberation Sans"/>
                        </a:rPr>
                        <a:t>Aracoiaba</a:t>
                      </a:r>
                    </a:p>
                  </a:txBody>
                  <a:tcPr anchor="ctr"/>
                </a:tc>
                <a:tc>
                  <a:txBody>
                    <a:bodyPr/>
                    <a:lstStyle/>
                    <a:p>
                      <a:pPr algn="ctr"/>
                      <a:r>
                        <a:rPr lang="pt-BR" sz="1600" b="1" dirty="0" smtClean="0">
                          <a:solidFill>
                            <a:schemeClr val="tx1"/>
                          </a:solidFill>
                          <a:effectLst/>
                          <a:latin typeface="Liberation Sans"/>
                        </a:rPr>
                        <a:t>Viçosa do Ceará</a:t>
                      </a:r>
                    </a:p>
                  </a:txBody>
                  <a:tcPr anchor="ctr"/>
                </a:tc>
                <a:tc>
                  <a:txBody>
                    <a:bodyPr/>
                    <a:lstStyle/>
                    <a:p>
                      <a:pPr algn="ctr"/>
                      <a:r>
                        <a:rPr lang="pt-BR" sz="1600" b="1" dirty="0" smtClean="0">
                          <a:solidFill>
                            <a:schemeClr val="tx1"/>
                          </a:solidFill>
                          <a:effectLst/>
                          <a:latin typeface="Liberation Sans"/>
                        </a:rPr>
                        <a:t>Crato</a:t>
                      </a:r>
                    </a:p>
                  </a:txBody>
                  <a:tcPr anchor="ctr"/>
                </a:tc>
              </a:tr>
              <a:tr h="379830">
                <a:tc>
                  <a:txBody>
                    <a:bodyPr/>
                    <a:lstStyle/>
                    <a:p>
                      <a:pPr algn="ctr"/>
                      <a:r>
                        <a:rPr lang="pt-BR" sz="1600" b="1" dirty="0" smtClean="0">
                          <a:solidFill>
                            <a:schemeClr val="tx1"/>
                          </a:solidFill>
                          <a:effectLst/>
                          <a:latin typeface="Liberation Sans"/>
                        </a:rPr>
                        <a:t>Boa Viagem</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600" b="1" dirty="0" smtClean="0">
                          <a:solidFill>
                            <a:schemeClr val="tx1"/>
                          </a:solidFill>
                          <a:effectLst/>
                          <a:latin typeface="Liberation Sans"/>
                        </a:rPr>
                        <a:t>São Gonçalo do Amarante</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600" b="1" dirty="0" smtClean="0">
                          <a:solidFill>
                            <a:schemeClr val="tx1"/>
                          </a:solidFill>
                          <a:effectLst/>
                          <a:latin typeface="Liberation Sans"/>
                        </a:rPr>
                        <a:t>Milagres</a:t>
                      </a:r>
                    </a:p>
                  </a:txBody>
                  <a:tcPr anchor="ctr"/>
                </a:tc>
              </a:tr>
              <a:tr h="379830">
                <a:tc>
                  <a:txBody>
                    <a:bodyPr/>
                    <a:lstStyle/>
                    <a:p>
                      <a:pPr algn="ctr"/>
                      <a:r>
                        <a:rPr lang="pt-BR" sz="1600" b="1" dirty="0" smtClean="0">
                          <a:solidFill>
                            <a:schemeClr val="tx1"/>
                          </a:solidFill>
                          <a:effectLst/>
                          <a:latin typeface="Liberation Sans"/>
                        </a:rPr>
                        <a:t>Caucaia</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600" b="1" dirty="0" smtClean="0">
                          <a:solidFill>
                            <a:schemeClr val="tx1"/>
                          </a:solidFill>
                          <a:effectLst/>
                          <a:latin typeface="Liberation Sans"/>
                        </a:rPr>
                        <a:t>Redenção</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600" b="1" dirty="0" smtClean="0">
                          <a:solidFill>
                            <a:schemeClr val="tx1"/>
                          </a:solidFill>
                          <a:effectLst/>
                          <a:latin typeface="Liberation Sans"/>
                        </a:rPr>
                        <a:t>Itarema</a:t>
                      </a:r>
                    </a:p>
                  </a:txBody>
                  <a:tcPr anchor="ctr"/>
                </a:tc>
              </a:tr>
              <a:tr h="379830">
                <a:tc>
                  <a:txBody>
                    <a:bodyPr/>
                    <a:lstStyle/>
                    <a:p>
                      <a:pPr algn="ctr"/>
                      <a:r>
                        <a:rPr lang="pt-BR" sz="1600" b="1" dirty="0">
                          <a:solidFill>
                            <a:schemeClr val="tx1"/>
                          </a:solidFill>
                          <a:effectLst/>
                          <a:latin typeface="Liberation Sans"/>
                        </a:rPr>
                        <a:t>Eusébio</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600" b="1" dirty="0" smtClean="0">
                          <a:solidFill>
                            <a:schemeClr val="tx1"/>
                          </a:solidFill>
                          <a:effectLst/>
                          <a:latin typeface="Liberation Sans"/>
                        </a:rPr>
                        <a:t>Quixadá</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600" b="1" dirty="0" smtClean="0">
                          <a:solidFill>
                            <a:schemeClr val="tx1"/>
                          </a:solidFill>
                          <a:effectLst/>
                          <a:latin typeface="Liberation Sans"/>
                        </a:rPr>
                        <a:t>Itapipoca</a:t>
                      </a:r>
                    </a:p>
                  </a:txBody>
                  <a:tcPr anchor="ctr"/>
                </a:tc>
              </a:tr>
              <a:tr h="379830">
                <a:tc>
                  <a:txBody>
                    <a:bodyPr/>
                    <a:lstStyle/>
                    <a:p>
                      <a:pPr algn="ctr"/>
                      <a:r>
                        <a:rPr lang="pt-BR" sz="1600" b="1" dirty="0">
                          <a:solidFill>
                            <a:schemeClr val="tx1"/>
                          </a:solidFill>
                          <a:effectLst/>
                          <a:latin typeface="Liberation Sans"/>
                        </a:rPr>
                        <a:t>Fortaleza</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600" b="1" dirty="0" smtClean="0">
                          <a:solidFill>
                            <a:schemeClr val="tx1"/>
                          </a:solidFill>
                          <a:effectLst/>
                          <a:latin typeface="Liberation Sans"/>
                        </a:rPr>
                        <a:t>Morada Nova</a:t>
                      </a: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BR" sz="1600" b="1" dirty="0" err="1" smtClean="0">
                          <a:solidFill>
                            <a:schemeClr val="tx1"/>
                          </a:solidFill>
                          <a:effectLst/>
                          <a:latin typeface="Liberation Sans"/>
                        </a:rPr>
                        <a:t>Icapuí</a:t>
                      </a:r>
                      <a:endParaRPr lang="pt-BR" sz="1600" b="1" dirty="0" smtClean="0">
                        <a:solidFill>
                          <a:schemeClr val="tx1"/>
                        </a:solidFill>
                        <a:effectLst/>
                        <a:latin typeface="Liberation Sans"/>
                      </a:endParaRPr>
                    </a:p>
                  </a:txBody>
                  <a:tcPr anchor="ctr"/>
                </a:tc>
              </a:tr>
            </a:tbl>
          </a:graphicData>
        </a:graphic>
      </p:graphicFrame>
      <p:sp>
        <p:nvSpPr>
          <p:cNvPr id="2" name="CaixaDeTexto 1"/>
          <p:cNvSpPr txBox="1"/>
          <p:nvPr/>
        </p:nvSpPr>
        <p:spPr>
          <a:xfrm>
            <a:off x="839244" y="4081930"/>
            <a:ext cx="5311036" cy="276999"/>
          </a:xfrm>
          <a:prstGeom prst="rect">
            <a:avLst/>
          </a:prstGeom>
          <a:noFill/>
        </p:spPr>
        <p:txBody>
          <a:bodyPr wrap="square" rtlCol="0">
            <a:spAutoFit/>
          </a:bodyPr>
          <a:lstStyle/>
          <a:p>
            <a:r>
              <a:rPr lang="pt-BR" sz="1200" dirty="0" smtClean="0"/>
              <a:t>Fonte: CE-</a:t>
            </a:r>
            <a:r>
              <a:rPr lang="pt-BR" sz="1200" dirty="0" err="1" smtClean="0"/>
              <a:t>Prevcom</a:t>
            </a:r>
            <a:r>
              <a:rPr lang="pt-BR" sz="1200" dirty="0" smtClean="0"/>
              <a:t> (Consulta em 02/12/2024)</a:t>
            </a:r>
            <a:endParaRPr lang="pt-BR" sz="1200" dirty="0"/>
          </a:p>
        </p:txBody>
      </p:sp>
      <p:sp>
        <p:nvSpPr>
          <p:cNvPr id="4" name="Retângulo de cantos arredondados 3"/>
          <p:cNvSpPr/>
          <p:nvPr/>
        </p:nvSpPr>
        <p:spPr>
          <a:xfrm>
            <a:off x="8730642" y="1591193"/>
            <a:ext cx="2617939" cy="17282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8828181" y="1990767"/>
            <a:ext cx="2422860" cy="954107"/>
          </a:xfrm>
          <a:prstGeom prst="rect">
            <a:avLst/>
          </a:prstGeom>
          <a:noFill/>
        </p:spPr>
        <p:txBody>
          <a:bodyPr wrap="square" rtlCol="0">
            <a:spAutoFit/>
          </a:bodyPr>
          <a:lstStyle/>
          <a:p>
            <a:pPr algn="just"/>
            <a:r>
              <a:rPr lang="pt-BR" b="1" dirty="0" smtClean="0"/>
              <a:t>Municípios autorizados por leis municipais e com Convênio de Adesão aprovado pela PREVIC.</a:t>
            </a:r>
            <a:endParaRPr lang="pt-BR" b="1" dirty="0"/>
          </a:p>
        </p:txBody>
      </p:sp>
    </p:spTree>
    <p:extLst>
      <p:ext uri="{BB962C8B-B14F-4D97-AF65-F5344CB8AC3E}">
        <p14:creationId xmlns:p14="http://schemas.microsoft.com/office/powerpoint/2010/main" val="970665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Reflexos da Adequação à Emenda Constitucional Nº 103/2019 no Certificado de Regularidade Previdenciária (CRP)</a:t>
            </a:r>
          </a:p>
          <a:p>
            <a:pPr marL="0" marR="0" lvl="0" indent="0" algn="just" rtl="0">
              <a:spcBef>
                <a:spcPts val="0"/>
              </a:spcBef>
              <a:spcAft>
                <a:spcPts val="0"/>
              </a:spcAft>
              <a:buNone/>
            </a:pPr>
            <a:endParaRPr lang="pt-BR" sz="2400" b="1" dirty="0">
              <a:solidFill>
                <a:srgbClr val="2D704F"/>
              </a:solidFill>
              <a:latin typeface="Kanit"/>
              <a:cs typeface="Kanit"/>
              <a:sym typeface="Kanit"/>
            </a:endParaRPr>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933019" y="2127091"/>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851771" y="2129424"/>
            <a:ext cx="9972743" cy="4396635"/>
          </a:xfrm>
          <a:prstGeom prst="rect">
            <a:avLst/>
          </a:prstGeom>
          <a:noFill/>
          <a:ln>
            <a:noFill/>
          </a:ln>
        </p:spPr>
        <p:txBody>
          <a:bodyPr spcFirstLastPara="1" wrap="square" lIns="91425" tIns="45700" rIns="91425" bIns="45700" anchor="t" anchorCtr="0">
            <a:noAutofit/>
          </a:bodyPr>
          <a:lstStyle/>
          <a:p>
            <a:pPr lvl="0" algn="just"/>
            <a:endParaRPr lang="pt-BR" sz="2000" dirty="0" smtClean="0">
              <a:solidFill>
                <a:schemeClr val="tx1"/>
              </a:solidFill>
              <a:latin typeface="Kanit"/>
              <a:ea typeface="Kanit"/>
              <a:cs typeface="Kanit"/>
              <a:sym typeface="Kanit"/>
            </a:endParaRPr>
          </a:p>
          <a:p>
            <a:pPr lvl="0" algn="just"/>
            <a:endParaRPr lang="pt-BR" sz="2000" dirty="0">
              <a:solidFill>
                <a:schemeClr val="tx1"/>
              </a:solidFill>
              <a:latin typeface="Kanit"/>
              <a:ea typeface="Kanit"/>
              <a:cs typeface="Kanit"/>
              <a:sym typeface="Kanit"/>
            </a:endParaRPr>
          </a:p>
          <a:p>
            <a:pPr lvl="0" algn="just"/>
            <a:endParaRPr lang="pt-BR" sz="20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p:txBody>
      </p:sp>
      <p:sp>
        <p:nvSpPr>
          <p:cNvPr id="11" name="Google Shape;111;p15"/>
          <p:cNvSpPr/>
          <p:nvPr/>
        </p:nvSpPr>
        <p:spPr>
          <a:xfrm>
            <a:off x="851771" y="1240077"/>
            <a:ext cx="6037544" cy="639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3" name="Google Shape;130;p17"/>
          <p:cNvSpPr/>
          <p:nvPr/>
        </p:nvSpPr>
        <p:spPr>
          <a:xfrm>
            <a:off x="851771" y="1741119"/>
            <a:ext cx="9972743" cy="3820437"/>
          </a:xfrm>
          <a:prstGeom prst="rect">
            <a:avLst/>
          </a:prstGeom>
          <a:noFill/>
          <a:ln>
            <a:noFill/>
          </a:ln>
        </p:spPr>
        <p:txBody>
          <a:bodyPr spcFirstLastPara="1" wrap="square" lIns="91425" tIns="45700" rIns="91425" bIns="45700" anchor="t" anchorCtr="0">
            <a:noAutofit/>
          </a:bodyPr>
          <a:lstStyle/>
          <a:p>
            <a:pPr lvl="0" algn="just"/>
            <a:r>
              <a:rPr lang="pt-BR" sz="2000" dirty="0" smtClean="0">
                <a:solidFill>
                  <a:schemeClr val="tx1"/>
                </a:solidFill>
                <a:latin typeface="Kanit"/>
                <a:ea typeface="Kanit"/>
                <a:cs typeface="Kanit"/>
                <a:sym typeface="Kanit"/>
              </a:rPr>
              <a:t>Art. 9º, </a:t>
            </a:r>
            <a:r>
              <a:rPr lang="pt-BR" sz="2000" i="1" dirty="0" smtClean="0">
                <a:solidFill>
                  <a:schemeClr val="tx1"/>
                </a:solidFill>
                <a:latin typeface="Kanit"/>
                <a:ea typeface="Kanit"/>
                <a:cs typeface="Kanit"/>
                <a:sym typeface="Kanit"/>
              </a:rPr>
              <a:t>caput</a:t>
            </a:r>
            <a:r>
              <a:rPr lang="pt-BR" sz="2000" dirty="0" smtClean="0">
                <a:solidFill>
                  <a:schemeClr val="tx1"/>
                </a:solidFill>
                <a:latin typeface="Kanit"/>
                <a:ea typeface="Kanit"/>
                <a:cs typeface="Kanit"/>
                <a:sym typeface="Kanit"/>
              </a:rPr>
              <a:t> e inciso IV, da Lei Nº 9.717/1998:</a:t>
            </a:r>
          </a:p>
          <a:p>
            <a:pPr lvl="0" algn="just"/>
            <a:endParaRPr lang="pt-BR" sz="2000" dirty="0">
              <a:solidFill>
                <a:schemeClr val="tx1"/>
              </a:solidFill>
              <a:latin typeface="Kanit"/>
              <a:ea typeface="Kanit"/>
              <a:cs typeface="Kanit"/>
              <a:sym typeface="Kanit"/>
            </a:endParaRPr>
          </a:p>
          <a:p>
            <a:pPr marL="1440000" lvl="0" algn="just"/>
            <a:r>
              <a:rPr lang="pt-BR" sz="2000" i="1" dirty="0">
                <a:solidFill>
                  <a:schemeClr val="tx1"/>
                </a:solidFill>
                <a:latin typeface="Kanit"/>
                <a:ea typeface="Kanit"/>
                <a:cs typeface="Kanit"/>
                <a:sym typeface="Kanit"/>
              </a:rPr>
              <a:t>Art. 9º Compete à União, por intermédio da Secretaria Especial de Previdência e Trabalho do Ministério da Economia, em relação aos regimes próprios de previdência social e aos seus fundos previdenciários:    (Redação dada pela Lei nº 13.846, de 2019</a:t>
            </a:r>
            <a:r>
              <a:rPr lang="pt-BR" sz="2000" i="1" dirty="0" smtClean="0">
                <a:solidFill>
                  <a:schemeClr val="tx1"/>
                </a:solidFill>
                <a:latin typeface="Kanit"/>
                <a:ea typeface="Kanit"/>
                <a:cs typeface="Kanit"/>
                <a:sym typeface="Kanit"/>
              </a:rPr>
              <a:t>)</a:t>
            </a:r>
          </a:p>
          <a:p>
            <a:pPr marL="1440000" lvl="0" algn="just"/>
            <a:endParaRPr lang="pt-BR" sz="2000" i="1" dirty="0">
              <a:solidFill>
                <a:schemeClr val="tx1"/>
              </a:solidFill>
              <a:latin typeface="Kanit"/>
              <a:ea typeface="Kanit"/>
              <a:cs typeface="Kanit"/>
              <a:sym typeface="Kanit"/>
            </a:endParaRPr>
          </a:p>
          <a:p>
            <a:pPr marL="1440000" lvl="0" algn="just"/>
            <a:r>
              <a:rPr lang="pt-BR" sz="2000" i="1" dirty="0">
                <a:solidFill>
                  <a:schemeClr val="tx1"/>
                </a:solidFill>
                <a:latin typeface="Kanit"/>
                <a:ea typeface="Kanit"/>
                <a:cs typeface="Kanit"/>
                <a:sym typeface="Kanit"/>
              </a:rPr>
              <a:t>IV - a </a:t>
            </a:r>
            <a:r>
              <a:rPr lang="pt-BR" sz="2000" b="1" i="1" dirty="0">
                <a:solidFill>
                  <a:schemeClr val="tx1"/>
                </a:solidFill>
                <a:latin typeface="Kanit"/>
                <a:ea typeface="Kanit"/>
                <a:cs typeface="Kanit"/>
                <a:sym typeface="Kanit"/>
              </a:rPr>
              <a:t>emissão do Certificado de Regularidade Previdenciária (CRP)</a:t>
            </a:r>
            <a:r>
              <a:rPr lang="pt-BR" sz="2000" i="1" dirty="0">
                <a:solidFill>
                  <a:schemeClr val="tx1"/>
                </a:solidFill>
                <a:latin typeface="Kanit"/>
                <a:ea typeface="Kanit"/>
                <a:cs typeface="Kanit"/>
                <a:sym typeface="Kanit"/>
              </a:rPr>
              <a:t>, que </a:t>
            </a:r>
            <a:r>
              <a:rPr lang="pt-BR" sz="2000" b="1" i="1" dirty="0">
                <a:solidFill>
                  <a:schemeClr val="tx1"/>
                </a:solidFill>
                <a:latin typeface="Kanit"/>
                <a:ea typeface="Kanit"/>
                <a:cs typeface="Kanit"/>
                <a:sym typeface="Kanit"/>
              </a:rPr>
              <a:t>atestará</a:t>
            </a:r>
            <a:r>
              <a:rPr lang="pt-BR" sz="2000" i="1" dirty="0">
                <a:solidFill>
                  <a:schemeClr val="tx1"/>
                </a:solidFill>
                <a:latin typeface="Kanit"/>
                <a:ea typeface="Kanit"/>
                <a:cs typeface="Kanit"/>
                <a:sym typeface="Kanit"/>
              </a:rPr>
              <a:t>, para os fins do disposto no art. 7º desta Lei, </a:t>
            </a:r>
            <a:r>
              <a:rPr lang="pt-BR" sz="2000" b="1" i="1" dirty="0">
                <a:solidFill>
                  <a:schemeClr val="tx1"/>
                </a:solidFill>
                <a:latin typeface="Kanit"/>
                <a:ea typeface="Kanit"/>
                <a:cs typeface="Kanit"/>
                <a:sym typeface="Kanit"/>
              </a:rPr>
              <a:t>o cumprimento</a:t>
            </a:r>
            <a:r>
              <a:rPr lang="pt-BR" sz="2000" i="1" dirty="0">
                <a:solidFill>
                  <a:schemeClr val="tx1"/>
                </a:solidFill>
                <a:latin typeface="Kanit"/>
                <a:ea typeface="Kanit"/>
                <a:cs typeface="Kanit"/>
                <a:sym typeface="Kanit"/>
              </a:rPr>
              <a:t>, pelos Estados, Distrito Federal e Municípios, </a:t>
            </a:r>
            <a:r>
              <a:rPr lang="pt-BR" sz="2000" b="1" i="1" dirty="0">
                <a:solidFill>
                  <a:schemeClr val="tx1"/>
                </a:solidFill>
                <a:latin typeface="Kanit"/>
                <a:ea typeface="Kanit"/>
                <a:cs typeface="Kanit"/>
                <a:sym typeface="Kanit"/>
              </a:rPr>
              <a:t>dos critérios e exigências aplicáveis aos regimes próprios de previdência social e aos seus fundos previdenciários.</a:t>
            </a:r>
            <a:r>
              <a:rPr lang="pt-BR" sz="2000" i="1" dirty="0">
                <a:solidFill>
                  <a:schemeClr val="tx1"/>
                </a:solidFill>
                <a:latin typeface="Kanit"/>
                <a:ea typeface="Kanit"/>
                <a:cs typeface="Kanit"/>
                <a:sym typeface="Kanit"/>
              </a:rPr>
              <a:t>     (Incluído pela Lei nº 13.846, de 2019)</a:t>
            </a:r>
            <a:endParaRPr lang="pt-BR" sz="2000" i="1"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p:txBody>
      </p:sp>
    </p:spTree>
    <p:extLst>
      <p:ext uri="{BB962C8B-B14F-4D97-AF65-F5344CB8AC3E}">
        <p14:creationId xmlns:p14="http://schemas.microsoft.com/office/powerpoint/2010/main" val="868306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Reflexos da Adequação à Emenda Constitucional Nº 103/2019 no Certificado de Regularidade Previdenciária (CRP)</a:t>
            </a:r>
          </a:p>
          <a:p>
            <a:pPr marL="0" marR="0" lvl="0" indent="0" algn="just" rtl="0">
              <a:spcBef>
                <a:spcPts val="0"/>
              </a:spcBef>
              <a:spcAft>
                <a:spcPts val="0"/>
              </a:spcAft>
              <a:buNone/>
            </a:pPr>
            <a:endParaRPr lang="pt-BR" sz="2400" b="1" dirty="0">
              <a:solidFill>
                <a:srgbClr val="2D704F"/>
              </a:solidFill>
              <a:latin typeface="Kanit"/>
              <a:cs typeface="Kanit"/>
              <a:sym typeface="Kanit"/>
            </a:endParaRPr>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933019" y="2127091"/>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851771" y="2129424"/>
            <a:ext cx="9972743" cy="4396635"/>
          </a:xfrm>
          <a:prstGeom prst="rect">
            <a:avLst/>
          </a:prstGeom>
          <a:noFill/>
          <a:ln>
            <a:noFill/>
          </a:ln>
        </p:spPr>
        <p:txBody>
          <a:bodyPr spcFirstLastPara="1" wrap="square" lIns="91425" tIns="45700" rIns="91425" bIns="45700" anchor="t" anchorCtr="0">
            <a:noAutofit/>
          </a:bodyPr>
          <a:lstStyle/>
          <a:p>
            <a:pPr lvl="0" algn="just"/>
            <a:endParaRPr lang="pt-BR" sz="2000" dirty="0" smtClean="0">
              <a:solidFill>
                <a:schemeClr val="tx1"/>
              </a:solidFill>
              <a:latin typeface="Kanit"/>
              <a:ea typeface="Kanit"/>
              <a:cs typeface="Kanit"/>
              <a:sym typeface="Kanit"/>
            </a:endParaRPr>
          </a:p>
          <a:p>
            <a:pPr lvl="0" algn="just"/>
            <a:endParaRPr lang="pt-BR" sz="2000" dirty="0">
              <a:solidFill>
                <a:schemeClr val="tx1"/>
              </a:solidFill>
              <a:latin typeface="Kanit"/>
              <a:ea typeface="Kanit"/>
              <a:cs typeface="Kanit"/>
              <a:sym typeface="Kanit"/>
            </a:endParaRPr>
          </a:p>
          <a:p>
            <a:pPr lvl="0" algn="just"/>
            <a:endParaRPr lang="pt-BR" sz="2000" dirty="0">
              <a:solidFill>
                <a:schemeClr val="tx1"/>
              </a:solidFill>
              <a:latin typeface="Kanit"/>
              <a:ea typeface="Kanit"/>
              <a:cs typeface="Kanit"/>
              <a:sym typeface="Kanit"/>
            </a:endParaRPr>
          </a:p>
          <a:p>
            <a:pPr marL="342900" lvl="0" indent="-342900" algn="just">
              <a:buFont typeface="Wingdings" panose="05000000000000000000" pitchFamily="2" charset="2"/>
              <a:buChar char="Ø"/>
            </a:pPr>
            <a:endParaRPr lang="pt-BR" sz="2000" dirty="0" smtClean="0">
              <a:solidFill>
                <a:schemeClr val="tx1"/>
              </a:solidFill>
              <a:latin typeface="Kanit"/>
              <a:ea typeface="Kanit"/>
              <a:cs typeface="Kanit"/>
              <a:sym typeface="Kanit"/>
            </a:endParaRPr>
          </a:p>
        </p:txBody>
      </p:sp>
      <p:sp>
        <p:nvSpPr>
          <p:cNvPr id="11" name="Google Shape;111;p15"/>
          <p:cNvSpPr/>
          <p:nvPr/>
        </p:nvSpPr>
        <p:spPr>
          <a:xfrm>
            <a:off x="851771" y="1240077"/>
            <a:ext cx="6037544" cy="639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3" name="Google Shape;130;p17"/>
          <p:cNvSpPr/>
          <p:nvPr/>
        </p:nvSpPr>
        <p:spPr>
          <a:xfrm>
            <a:off x="851771" y="1791223"/>
            <a:ext cx="9972743" cy="3845489"/>
          </a:xfrm>
          <a:prstGeom prst="rect">
            <a:avLst/>
          </a:prstGeom>
          <a:noFill/>
          <a:ln>
            <a:noFill/>
          </a:ln>
        </p:spPr>
        <p:txBody>
          <a:bodyPr spcFirstLastPara="1" wrap="square" lIns="91425" tIns="45700" rIns="91425" bIns="45700" anchor="t" anchorCtr="0">
            <a:noAutofit/>
          </a:bodyPr>
          <a:lstStyle/>
          <a:p>
            <a:pPr lvl="0" algn="just"/>
            <a:r>
              <a:rPr lang="pt-BR" sz="1800" dirty="0" smtClean="0">
                <a:solidFill>
                  <a:schemeClr val="tx1"/>
                </a:solidFill>
                <a:latin typeface="Kanit"/>
                <a:ea typeface="Kanit"/>
                <a:cs typeface="Kanit"/>
                <a:sym typeface="Kanit"/>
              </a:rPr>
              <a:t>Art. 7º, </a:t>
            </a:r>
            <a:r>
              <a:rPr lang="pt-BR" sz="1800" i="1" dirty="0" smtClean="0">
                <a:solidFill>
                  <a:schemeClr val="tx1"/>
                </a:solidFill>
                <a:latin typeface="Kanit"/>
                <a:ea typeface="Kanit"/>
                <a:cs typeface="Kanit"/>
                <a:sym typeface="Kanit"/>
              </a:rPr>
              <a:t>caput</a:t>
            </a:r>
            <a:r>
              <a:rPr lang="pt-BR" sz="1800" dirty="0" smtClean="0">
                <a:solidFill>
                  <a:schemeClr val="tx1"/>
                </a:solidFill>
                <a:latin typeface="Kanit"/>
                <a:ea typeface="Kanit"/>
                <a:cs typeface="Kanit"/>
                <a:sym typeface="Kanit"/>
              </a:rPr>
              <a:t> e incisos I a III, da Lei Nº 9.717/1998:</a:t>
            </a:r>
          </a:p>
          <a:p>
            <a:pPr lvl="0" algn="just"/>
            <a:endParaRPr lang="pt-BR" sz="1800" dirty="0">
              <a:solidFill>
                <a:schemeClr val="tx1"/>
              </a:solidFill>
              <a:latin typeface="Kanit"/>
              <a:ea typeface="Kanit"/>
              <a:cs typeface="Kanit"/>
              <a:sym typeface="Kanit"/>
            </a:endParaRPr>
          </a:p>
          <a:p>
            <a:pPr marL="1440000" lvl="0" algn="just"/>
            <a:r>
              <a:rPr lang="pt-BR" sz="1800" dirty="0">
                <a:solidFill>
                  <a:schemeClr val="tx1"/>
                </a:solidFill>
                <a:latin typeface="Kanit"/>
                <a:ea typeface="Kanit"/>
                <a:cs typeface="Kanit"/>
                <a:sym typeface="Kanit"/>
              </a:rPr>
              <a:t>Art. 7º O </a:t>
            </a:r>
            <a:r>
              <a:rPr lang="pt-BR" sz="1800" b="1" dirty="0">
                <a:solidFill>
                  <a:schemeClr val="tx1"/>
                </a:solidFill>
                <a:latin typeface="Kanit"/>
                <a:ea typeface="Kanit"/>
                <a:cs typeface="Kanit"/>
                <a:sym typeface="Kanit"/>
              </a:rPr>
              <a:t>descumprimento</a:t>
            </a:r>
            <a:r>
              <a:rPr lang="pt-BR" sz="1800" dirty="0">
                <a:solidFill>
                  <a:schemeClr val="tx1"/>
                </a:solidFill>
                <a:latin typeface="Kanit"/>
                <a:ea typeface="Kanit"/>
                <a:cs typeface="Kanit"/>
                <a:sym typeface="Kanit"/>
              </a:rPr>
              <a:t> do disposto nesta Lei pelos Estados, Distrito Federal e Municípios e pelos respectivos fundos, implicará, a partir de 1º de julho de 1999:</a:t>
            </a:r>
          </a:p>
          <a:p>
            <a:pPr marL="1440000" lvl="0" algn="just"/>
            <a:endParaRPr lang="pt-BR" sz="1800" dirty="0">
              <a:solidFill>
                <a:schemeClr val="tx1"/>
              </a:solidFill>
              <a:latin typeface="Kanit"/>
              <a:ea typeface="Kanit"/>
              <a:cs typeface="Kanit"/>
              <a:sym typeface="Kanit"/>
            </a:endParaRPr>
          </a:p>
          <a:p>
            <a:pPr marL="1440000" lvl="0" algn="just"/>
            <a:r>
              <a:rPr lang="pt-BR" sz="1800" dirty="0">
                <a:solidFill>
                  <a:schemeClr val="tx1"/>
                </a:solidFill>
                <a:latin typeface="Kanit"/>
                <a:ea typeface="Kanit"/>
                <a:cs typeface="Kanit"/>
                <a:sym typeface="Kanit"/>
              </a:rPr>
              <a:t>I - </a:t>
            </a:r>
            <a:r>
              <a:rPr lang="pt-BR" sz="1800" b="1" dirty="0">
                <a:solidFill>
                  <a:schemeClr val="tx1"/>
                </a:solidFill>
                <a:latin typeface="Kanit"/>
                <a:ea typeface="Kanit"/>
                <a:cs typeface="Kanit"/>
                <a:sym typeface="Kanit"/>
              </a:rPr>
              <a:t>suspensão das transferências voluntárias de recursos pela União</a:t>
            </a:r>
            <a:r>
              <a:rPr lang="pt-BR" sz="1800" dirty="0">
                <a:solidFill>
                  <a:schemeClr val="tx1"/>
                </a:solidFill>
                <a:latin typeface="Kanit"/>
                <a:ea typeface="Kanit"/>
                <a:cs typeface="Kanit"/>
                <a:sym typeface="Kanit"/>
              </a:rPr>
              <a:t>;</a:t>
            </a:r>
          </a:p>
          <a:p>
            <a:pPr marL="1440000" lvl="0" algn="just"/>
            <a:endParaRPr lang="pt-BR" sz="1800" dirty="0">
              <a:solidFill>
                <a:schemeClr val="tx1"/>
              </a:solidFill>
              <a:latin typeface="Kanit"/>
              <a:ea typeface="Kanit"/>
              <a:cs typeface="Kanit"/>
              <a:sym typeface="Kanit"/>
            </a:endParaRPr>
          </a:p>
          <a:p>
            <a:pPr marL="1440000" lvl="0" algn="just"/>
            <a:r>
              <a:rPr lang="pt-BR" sz="1800" dirty="0">
                <a:solidFill>
                  <a:schemeClr val="tx1"/>
                </a:solidFill>
                <a:latin typeface="Kanit"/>
                <a:ea typeface="Kanit"/>
                <a:cs typeface="Kanit"/>
                <a:sym typeface="Kanit"/>
              </a:rPr>
              <a:t>II - </a:t>
            </a:r>
            <a:r>
              <a:rPr lang="pt-BR" sz="1800" b="1" dirty="0">
                <a:solidFill>
                  <a:schemeClr val="tx1"/>
                </a:solidFill>
                <a:latin typeface="Kanit"/>
                <a:ea typeface="Kanit"/>
                <a:cs typeface="Kanit"/>
                <a:sym typeface="Kanit"/>
              </a:rPr>
              <a:t>impedimento para celebrar acordos, contratos, convênios ou ajustes, bem como receber empréstimos, financiamentos, avais e subvenções em geral</a:t>
            </a:r>
            <a:r>
              <a:rPr lang="pt-BR" sz="1800" dirty="0">
                <a:solidFill>
                  <a:schemeClr val="tx1"/>
                </a:solidFill>
                <a:latin typeface="Kanit"/>
                <a:ea typeface="Kanit"/>
                <a:cs typeface="Kanit"/>
                <a:sym typeface="Kanit"/>
              </a:rPr>
              <a:t> de órgãos ou entidades da Administração direta e indireta </a:t>
            </a:r>
            <a:r>
              <a:rPr lang="pt-BR" sz="1800" b="1" dirty="0">
                <a:solidFill>
                  <a:schemeClr val="tx1"/>
                </a:solidFill>
                <a:latin typeface="Kanit"/>
                <a:ea typeface="Kanit"/>
                <a:cs typeface="Kanit"/>
                <a:sym typeface="Kanit"/>
              </a:rPr>
              <a:t>da União</a:t>
            </a:r>
            <a:r>
              <a:rPr lang="pt-BR" sz="1800" dirty="0">
                <a:solidFill>
                  <a:schemeClr val="tx1"/>
                </a:solidFill>
                <a:latin typeface="Kanit"/>
                <a:ea typeface="Kanit"/>
                <a:cs typeface="Kanit"/>
                <a:sym typeface="Kanit"/>
              </a:rPr>
              <a:t>;</a:t>
            </a:r>
          </a:p>
          <a:p>
            <a:pPr marL="1440000" lvl="0" algn="just"/>
            <a:endParaRPr lang="pt-BR" sz="1800" dirty="0">
              <a:solidFill>
                <a:schemeClr val="tx1"/>
              </a:solidFill>
              <a:latin typeface="Kanit"/>
              <a:ea typeface="Kanit"/>
              <a:cs typeface="Kanit"/>
              <a:sym typeface="Kanit"/>
            </a:endParaRPr>
          </a:p>
          <a:p>
            <a:pPr marL="1440000" lvl="0" algn="just"/>
            <a:r>
              <a:rPr lang="pt-BR" sz="1800" dirty="0">
                <a:solidFill>
                  <a:schemeClr val="tx1"/>
                </a:solidFill>
                <a:latin typeface="Kanit"/>
                <a:ea typeface="Kanit"/>
                <a:cs typeface="Kanit"/>
                <a:sym typeface="Kanit"/>
              </a:rPr>
              <a:t>III - </a:t>
            </a:r>
            <a:r>
              <a:rPr lang="pt-BR" sz="1800" b="1" dirty="0">
                <a:solidFill>
                  <a:schemeClr val="tx1"/>
                </a:solidFill>
                <a:latin typeface="Kanit"/>
                <a:ea typeface="Kanit"/>
                <a:cs typeface="Kanit"/>
                <a:sym typeface="Kanit"/>
              </a:rPr>
              <a:t>suspensão de empréstimos e financiamentos por instituições financeiras federais</a:t>
            </a:r>
            <a:r>
              <a:rPr lang="pt-BR" sz="1800" dirty="0">
                <a:solidFill>
                  <a:schemeClr val="tx1"/>
                </a:solidFill>
                <a:latin typeface="Kanit"/>
                <a:ea typeface="Kanit"/>
                <a:cs typeface="Kanit"/>
                <a:sym typeface="Kanit"/>
              </a:rPr>
              <a:t>.</a:t>
            </a:r>
            <a:endParaRPr lang="pt-BR" sz="1800" dirty="0" smtClean="0">
              <a:solidFill>
                <a:schemeClr val="tx1"/>
              </a:solidFill>
              <a:latin typeface="Kanit"/>
              <a:ea typeface="Kanit"/>
              <a:cs typeface="Kanit"/>
              <a:sym typeface="Kanit"/>
            </a:endParaRPr>
          </a:p>
        </p:txBody>
      </p:sp>
    </p:spTree>
    <p:extLst>
      <p:ext uri="{BB962C8B-B14F-4D97-AF65-F5344CB8AC3E}">
        <p14:creationId xmlns:p14="http://schemas.microsoft.com/office/powerpoint/2010/main" val="3244712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545009" y="450937"/>
            <a:ext cx="9970716" cy="53861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cs typeface="Kanit"/>
                <a:sym typeface="Kanit"/>
              </a:rPr>
              <a:t>Extinção </a:t>
            </a:r>
            <a:r>
              <a:rPr lang="pt-BR" sz="2400" b="1" dirty="0" smtClean="0">
                <a:solidFill>
                  <a:srgbClr val="2D704F"/>
                </a:solidFill>
                <a:latin typeface="Kanit"/>
                <a:cs typeface="Kanit"/>
                <a:sym typeface="Kanit"/>
              </a:rPr>
              <a:t>do RPPS – Art. 34 da Emenda Constitucional Nº 103/2019</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965348" y="989556"/>
            <a:ext cx="9923481" cy="5634792"/>
          </a:xfrm>
          <a:prstGeom prst="rect">
            <a:avLst/>
          </a:prstGeom>
          <a:noFill/>
          <a:ln>
            <a:noFill/>
          </a:ln>
        </p:spPr>
        <p:txBody>
          <a:bodyPr spcFirstLastPara="1" wrap="square" lIns="91425" tIns="45700" rIns="91425" bIns="45700" anchor="t" anchorCtr="0">
            <a:noAutofit/>
          </a:bodyPr>
          <a:lstStyle/>
          <a:p>
            <a:pPr lvl="0" algn="just"/>
            <a:endParaRPr lang="pt-BR" sz="1600" dirty="0" smtClean="0">
              <a:solidFill>
                <a:schemeClr val="tx1"/>
              </a:solidFill>
              <a:latin typeface="Kanit"/>
              <a:ea typeface="Kanit"/>
              <a:cs typeface="Kanit"/>
              <a:sym typeface="Kanit"/>
            </a:endParaRPr>
          </a:p>
          <a:p>
            <a:pPr marL="1440000" lvl="0" algn="just"/>
            <a:r>
              <a:rPr lang="pt-BR" sz="1600" i="1" dirty="0">
                <a:solidFill>
                  <a:schemeClr val="tx1"/>
                </a:solidFill>
                <a:latin typeface="Kanit"/>
                <a:ea typeface="Kanit"/>
                <a:cs typeface="Kanit"/>
                <a:sym typeface="Kanit"/>
              </a:rPr>
              <a:t>Art. 34. Na hipótese de </a:t>
            </a:r>
            <a:r>
              <a:rPr lang="pt-BR" sz="1600" b="1" i="1" dirty="0">
                <a:solidFill>
                  <a:schemeClr val="tx1"/>
                </a:solidFill>
                <a:latin typeface="Kanit"/>
                <a:ea typeface="Kanit"/>
                <a:cs typeface="Kanit"/>
                <a:sym typeface="Kanit"/>
              </a:rPr>
              <a:t>extinção por lei de regime previdenciário e migração dos respectivos segurados para o Regime Geral de Previdência Social</a:t>
            </a:r>
            <a:r>
              <a:rPr lang="pt-BR" sz="1600" i="1" dirty="0">
                <a:solidFill>
                  <a:schemeClr val="tx1"/>
                </a:solidFill>
                <a:latin typeface="Kanit"/>
                <a:ea typeface="Kanit"/>
                <a:cs typeface="Kanit"/>
                <a:sym typeface="Kanit"/>
              </a:rPr>
              <a:t>, serão observados, até que lei federal disponha sobre a matéria, os seguintes requisitos pelo ente federativo:</a:t>
            </a:r>
          </a:p>
          <a:p>
            <a:pPr marL="1440000" lvl="0" algn="just"/>
            <a:endParaRPr lang="pt-BR" sz="1600" i="1" dirty="0">
              <a:solidFill>
                <a:schemeClr val="tx1"/>
              </a:solidFill>
              <a:latin typeface="Kanit"/>
              <a:ea typeface="Kanit"/>
              <a:cs typeface="Kanit"/>
              <a:sym typeface="Kanit"/>
            </a:endParaRPr>
          </a:p>
          <a:p>
            <a:pPr marL="1440000" lvl="0" algn="just"/>
            <a:r>
              <a:rPr lang="pt-BR" sz="1600" i="1" dirty="0">
                <a:solidFill>
                  <a:schemeClr val="tx1"/>
                </a:solidFill>
                <a:latin typeface="Kanit"/>
                <a:ea typeface="Kanit"/>
                <a:cs typeface="Kanit"/>
                <a:sym typeface="Kanit"/>
              </a:rPr>
              <a:t>I - </a:t>
            </a:r>
            <a:r>
              <a:rPr lang="pt-BR" sz="1600" b="1" i="1" dirty="0">
                <a:solidFill>
                  <a:schemeClr val="tx1"/>
                </a:solidFill>
                <a:latin typeface="Kanit"/>
                <a:ea typeface="Kanit"/>
                <a:cs typeface="Kanit"/>
                <a:sym typeface="Kanit"/>
              </a:rPr>
              <a:t>assunção integral da responsabilidade pelo pagamento dos benefícios concedidos</a:t>
            </a:r>
            <a:r>
              <a:rPr lang="pt-BR" sz="1600" i="1" dirty="0">
                <a:solidFill>
                  <a:schemeClr val="tx1"/>
                </a:solidFill>
                <a:latin typeface="Kanit"/>
                <a:ea typeface="Kanit"/>
                <a:cs typeface="Kanit"/>
                <a:sym typeface="Kanit"/>
              </a:rPr>
              <a:t> durante a vigência do regime extinto, bem como </a:t>
            </a:r>
            <a:r>
              <a:rPr lang="pt-BR" sz="1600" b="1" i="1" dirty="0">
                <a:solidFill>
                  <a:schemeClr val="tx1"/>
                </a:solidFill>
                <a:latin typeface="Kanit"/>
                <a:ea typeface="Kanit"/>
                <a:cs typeface="Kanit"/>
                <a:sym typeface="Kanit"/>
              </a:rPr>
              <a:t>daqueles cujos requisitos já tenham sido implementados antes da sua extinção</a:t>
            </a:r>
            <a:r>
              <a:rPr lang="pt-BR" sz="1600" i="1" dirty="0">
                <a:solidFill>
                  <a:schemeClr val="tx1"/>
                </a:solidFill>
                <a:latin typeface="Kanit"/>
                <a:ea typeface="Kanit"/>
                <a:cs typeface="Kanit"/>
                <a:sym typeface="Kanit"/>
              </a:rPr>
              <a:t>;</a:t>
            </a:r>
          </a:p>
          <a:p>
            <a:pPr marL="1440000" lvl="0" algn="just"/>
            <a:endParaRPr lang="pt-BR" sz="1600" i="1" dirty="0">
              <a:solidFill>
                <a:schemeClr val="tx1"/>
              </a:solidFill>
              <a:latin typeface="Kanit"/>
              <a:ea typeface="Kanit"/>
              <a:cs typeface="Kanit"/>
              <a:sym typeface="Kanit"/>
            </a:endParaRPr>
          </a:p>
          <a:p>
            <a:pPr marL="1440000" lvl="0" algn="just"/>
            <a:r>
              <a:rPr lang="pt-BR" sz="1600" i="1" dirty="0">
                <a:solidFill>
                  <a:schemeClr val="tx1"/>
                </a:solidFill>
                <a:latin typeface="Kanit"/>
                <a:ea typeface="Kanit"/>
                <a:cs typeface="Kanit"/>
                <a:sym typeface="Kanit"/>
              </a:rPr>
              <a:t>II - previsão de </a:t>
            </a:r>
            <a:r>
              <a:rPr lang="pt-BR" sz="1600" b="1" i="1" dirty="0">
                <a:solidFill>
                  <a:schemeClr val="tx1"/>
                </a:solidFill>
                <a:latin typeface="Kanit"/>
                <a:ea typeface="Kanit"/>
                <a:cs typeface="Kanit"/>
                <a:sym typeface="Kanit"/>
              </a:rPr>
              <a:t>mecanismo de ressarcimento ou de complementação de benefícios aos que tenham contribuído acima do limite máximo do Regime Geral de Previdência Social</a:t>
            </a:r>
            <a:r>
              <a:rPr lang="pt-BR" sz="1600" i="1" dirty="0">
                <a:solidFill>
                  <a:schemeClr val="tx1"/>
                </a:solidFill>
                <a:latin typeface="Kanit"/>
                <a:ea typeface="Kanit"/>
                <a:cs typeface="Kanit"/>
                <a:sym typeface="Kanit"/>
              </a:rPr>
              <a:t>;</a:t>
            </a:r>
          </a:p>
          <a:p>
            <a:pPr marL="1440000" lvl="0" algn="just"/>
            <a:endParaRPr lang="pt-BR" sz="1600" i="1" dirty="0">
              <a:solidFill>
                <a:schemeClr val="tx1"/>
              </a:solidFill>
              <a:latin typeface="Kanit"/>
              <a:ea typeface="Kanit"/>
              <a:cs typeface="Kanit"/>
              <a:sym typeface="Kanit"/>
            </a:endParaRPr>
          </a:p>
          <a:p>
            <a:pPr marL="1440000" lvl="0" algn="just"/>
            <a:r>
              <a:rPr lang="pt-BR" sz="1600" i="1" dirty="0">
                <a:solidFill>
                  <a:schemeClr val="tx1"/>
                </a:solidFill>
                <a:latin typeface="Kanit"/>
                <a:ea typeface="Kanit"/>
                <a:cs typeface="Kanit"/>
                <a:sym typeface="Kanit"/>
              </a:rPr>
              <a:t>III - </a:t>
            </a:r>
            <a:r>
              <a:rPr lang="pt-BR" sz="1600" b="1" i="1" dirty="0">
                <a:solidFill>
                  <a:schemeClr val="tx1"/>
                </a:solidFill>
                <a:latin typeface="Kanit"/>
                <a:ea typeface="Kanit"/>
                <a:cs typeface="Kanit"/>
                <a:sym typeface="Kanit"/>
              </a:rPr>
              <a:t>vinculação das reservas existentes no momento da extinção</a:t>
            </a:r>
            <a:r>
              <a:rPr lang="pt-BR" sz="1600" i="1" dirty="0">
                <a:solidFill>
                  <a:schemeClr val="tx1"/>
                </a:solidFill>
                <a:latin typeface="Kanit"/>
                <a:ea typeface="Kanit"/>
                <a:cs typeface="Kanit"/>
                <a:sym typeface="Kanit"/>
              </a:rPr>
              <a:t>, </a:t>
            </a:r>
            <a:r>
              <a:rPr lang="pt-BR" sz="1600" i="1" u="sng" dirty="0">
                <a:solidFill>
                  <a:schemeClr val="tx1"/>
                </a:solidFill>
                <a:latin typeface="Kanit"/>
                <a:ea typeface="Kanit"/>
                <a:cs typeface="Kanit"/>
                <a:sym typeface="Kanit"/>
              </a:rPr>
              <a:t>exclusivamente</a:t>
            </a:r>
            <a:r>
              <a:rPr lang="pt-BR" sz="1600" i="1" dirty="0">
                <a:solidFill>
                  <a:schemeClr val="tx1"/>
                </a:solidFill>
                <a:latin typeface="Kanit"/>
                <a:ea typeface="Kanit"/>
                <a:cs typeface="Kanit"/>
                <a:sym typeface="Kanit"/>
              </a:rPr>
              <a:t>:</a:t>
            </a:r>
          </a:p>
          <a:p>
            <a:pPr marL="1440000" lvl="0" algn="just"/>
            <a:endParaRPr lang="pt-BR" sz="1600" i="1" dirty="0">
              <a:solidFill>
                <a:schemeClr val="tx1"/>
              </a:solidFill>
              <a:latin typeface="Kanit"/>
              <a:ea typeface="Kanit"/>
              <a:cs typeface="Kanit"/>
              <a:sym typeface="Kanit"/>
            </a:endParaRPr>
          </a:p>
          <a:p>
            <a:pPr marL="1440000" lvl="0" algn="just"/>
            <a:r>
              <a:rPr lang="pt-BR" sz="1600" i="1" dirty="0">
                <a:solidFill>
                  <a:schemeClr val="tx1"/>
                </a:solidFill>
                <a:latin typeface="Kanit"/>
                <a:ea typeface="Kanit"/>
                <a:cs typeface="Kanit"/>
                <a:sym typeface="Kanit"/>
              </a:rPr>
              <a:t>a) </a:t>
            </a:r>
            <a:r>
              <a:rPr lang="pt-BR" sz="1600" i="1" u="sng" dirty="0">
                <a:solidFill>
                  <a:schemeClr val="tx1"/>
                </a:solidFill>
                <a:latin typeface="Kanit"/>
                <a:ea typeface="Kanit"/>
                <a:cs typeface="Kanit"/>
                <a:sym typeface="Kanit"/>
              </a:rPr>
              <a:t>ao pagamento dos benefícios concedidos e a conceder, ao ressarcimento de contribuições ou à complementação de benefícios</a:t>
            </a:r>
            <a:r>
              <a:rPr lang="pt-BR" sz="1600" i="1" dirty="0">
                <a:solidFill>
                  <a:schemeClr val="tx1"/>
                </a:solidFill>
                <a:latin typeface="Kanit"/>
                <a:ea typeface="Kanit"/>
                <a:cs typeface="Kanit"/>
                <a:sym typeface="Kanit"/>
              </a:rPr>
              <a:t>, na forma dos incisos I e II; e</a:t>
            </a:r>
          </a:p>
          <a:p>
            <a:pPr marL="1440000" lvl="0" algn="just"/>
            <a:endParaRPr lang="pt-BR" sz="1600" i="1" dirty="0">
              <a:solidFill>
                <a:schemeClr val="tx1"/>
              </a:solidFill>
              <a:latin typeface="Kanit"/>
              <a:ea typeface="Kanit"/>
              <a:cs typeface="Kanit"/>
              <a:sym typeface="Kanit"/>
            </a:endParaRPr>
          </a:p>
          <a:p>
            <a:pPr marL="1440000" lvl="0" algn="just"/>
            <a:r>
              <a:rPr lang="pt-BR" sz="1600" i="1" dirty="0">
                <a:solidFill>
                  <a:schemeClr val="tx1"/>
                </a:solidFill>
                <a:latin typeface="Kanit"/>
                <a:ea typeface="Kanit"/>
                <a:cs typeface="Kanit"/>
                <a:sym typeface="Kanit"/>
              </a:rPr>
              <a:t>b) à </a:t>
            </a:r>
            <a:r>
              <a:rPr lang="pt-BR" sz="1600" i="1" u="sng" dirty="0">
                <a:solidFill>
                  <a:schemeClr val="tx1"/>
                </a:solidFill>
                <a:latin typeface="Kanit"/>
                <a:ea typeface="Kanit"/>
                <a:cs typeface="Kanit"/>
                <a:sym typeface="Kanit"/>
              </a:rPr>
              <a:t>compensação financeira com o Regime Geral de Previdência Social</a:t>
            </a:r>
            <a:r>
              <a:rPr lang="pt-BR" sz="1600" i="1" dirty="0">
                <a:solidFill>
                  <a:schemeClr val="tx1"/>
                </a:solidFill>
                <a:latin typeface="Kanit"/>
                <a:ea typeface="Kanit"/>
                <a:cs typeface="Kanit"/>
                <a:sym typeface="Kanit"/>
              </a:rPr>
              <a:t>.</a:t>
            </a:r>
          </a:p>
          <a:p>
            <a:pPr marL="1440000" lvl="0" algn="just"/>
            <a:endParaRPr lang="pt-BR" sz="1600" i="1" dirty="0">
              <a:solidFill>
                <a:schemeClr val="tx1"/>
              </a:solidFill>
              <a:latin typeface="Kanit"/>
              <a:ea typeface="Kanit"/>
              <a:cs typeface="Kanit"/>
              <a:sym typeface="Kanit"/>
            </a:endParaRPr>
          </a:p>
          <a:p>
            <a:pPr marL="1440000" lvl="0" algn="just"/>
            <a:r>
              <a:rPr lang="pt-BR" sz="1600" i="1" dirty="0">
                <a:solidFill>
                  <a:schemeClr val="tx1"/>
                </a:solidFill>
                <a:latin typeface="Kanit"/>
                <a:ea typeface="Kanit"/>
                <a:cs typeface="Kanit"/>
                <a:sym typeface="Kanit"/>
              </a:rPr>
              <a:t>Parágrafo único. A existência de </a:t>
            </a:r>
            <a:r>
              <a:rPr lang="pt-BR" sz="1600" b="1" i="1" dirty="0" err="1">
                <a:solidFill>
                  <a:schemeClr val="tx1"/>
                </a:solidFill>
                <a:latin typeface="Kanit"/>
                <a:ea typeface="Kanit"/>
                <a:cs typeface="Kanit"/>
                <a:sym typeface="Kanit"/>
              </a:rPr>
              <a:t>superavit</a:t>
            </a:r>
            <a:r>
              <a:rPr lang="pt-BR" sz="1600" i="1" dirty="0">
                <a:solidFill>
                  <a:schemeClr val="tx1"/>
                </a:solidFill>
                <a:latin typeface="Kanit"/>
                <a:ea typeface="Kanit"/>
                <a:cs typeface="Kanit"/>
                <a:sym typeface="Kanit"/>
              </a:rPr>
              <a:t> atuarial </a:t>
            </a:r>
            <a:r>
              <a:rPr lang="pt-BR" sz="1600" b="1" i="1" dirty="0">
                <a:solidFill>
                  <a:schemeClr val="tx1"/>
                </a:solidFill>
                <a:latin typeface="Kanit"/>
                <a:ea typeface="Kanit"/>
                <a:cs typeface="Kanit"/>
                <a:sym typeface="Kanit"/>
              </a:rPr>
              <a:t>não constitui óbice à extinção de regime próprio de previdência social</a:t>
            </a:r>
            <a:r>
              <a:rPr lang="pt-BR" sz="1600" i="1" dirty="0">
                <a:solidFill>
                  <a:schemeClr val="tx1"/>
                </a:solidFill>
                <a:latin typeface="Kanit"/>
                <a:ea typeface="Kanit"/>
                <a:cs typeface="Kanit"/>
                <a:sym typeface="Kanit"/>
              </a:rPr>
              <a:t> e à consequente migração para o Regime Geral de Previdência Social.</a:t>
            </a:r>
          </a:p>
        </p:txBody>
      </p:sp>
      <p:sp>
        <p:nvSpPr>
          <p:cNvPr id="12" name="Retângulo de cantos arredondados 11"/>
          <p:cNvSpPr/>
          <p:nvPr/>
        </p:nvSpPr>
        <p:spPr>
          <a:xfrm>
            <a:off x="350731" y="2467627"/>
            <a:ext cx="1866375" cy="23799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p:cNvSpPr txBox="1"/>
          <p:nvPr/>
        </p:nvSpPr>
        <p:spPr>
          <a:xfrm>
            <a:off x="413361" y="2663864"/>
            <a:ext cx="1741116" cy="2031325"/>
          </a:xfrm>
          <a:prstGeom prst="rect">
            <a:avLst/>
          </a:prstGeom>
          <a:noFill/>
        </p:spPr>
        <p:txBody>
          <a:bodyPr wrap="square" rtlCol="0">
            <a:spAutoFit/>
          </a:bodyPr>
          <a:lstStyle/>
          <a:p>
            <a:pPr algn="just"/>
            <a:r>
              <a:rPr lang="pt-BR" b="1" dirty="0" smtClean="0"/>
              <a:t>Veja também o art. 181 da Portaria MTP Nº 1.467/2022, que trata da responsabilidade do ente federativo em caso de extinção de RPPS.</a:t>
            </a:r>
            <a:endParaRPr lang="pt-BR" b="1" dirty="0"/>
          </a:p>
        </p:txBody>
      </p:sp>
    </p:spTree>
    <p:extLst>
      <p:ext uri="{BB962C8B-B14F-4D97-AF65-F5344CB8AC3E}">
        <p14:creationId xmlns:p14="http://schemas.microsoft.com/office/powerpoint/2010/main" val="1105440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lvl="0" algn="just"/>
            <a:r>
              <a:rPr lang="pt-BR" sz="2400" b="1" dirty="0" smtClean="0">
                <a:solidFill>
                  <a:srgbClr val="2D704F"/>
                </a:solidFill>
                <a:latin typeface="Kanit"/>
                <a:cs typeface="Kanit"/>
                <a:sym typeface="Kanit"/>
              </a:rPr>
              <a:t>Iniciativas da </a:t>
            </a:r>
            <a:r>
              <a:rPr lang="pt-BR" sz="2400" b="1" dirty="0" err="1" smtClean="0">
                <a:solidFill>
                  <a:srgbClr val="2D704F"/>
                </a:solidFill>
                <a:latin typeface="Kanit"/>
                <a:cs typeface="Kanit"/>
                <a:sym typeface="Kanit"/>
              </a:rPr>
              <a:t>Cearaprev</a:t>
            </a:r>
            <a:r>
              <a:rPr lang="pt-BR" sz="2400" b="1" dirty="0" smtClean="0">
                <a:solidFill>
                  <a:srgbClr val="2D704F"/>
                </a:solidFill>
                <a:latin typeface="Kanit"/>
                <a:cs typeface="Kanit"/>
                <a:sym typeface="Kanit"/>
              </a:rPr>
              <a:t> para Aprimorar a Gestão Previdenciária do RPPS Estadual</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0" name="Google Shape;130;p17"/>
          <p:cNvSpPr/>
          <p:nvPr/>
        </p:nvSpPr>
        <p:spPr>
          <a:xfrm>
            <a:off x="851771" y="1791223"/>
            <a:ext cx="9972743" cy="4582302"/>
          </a:xfrm>
          <a:prstGeom prst="rect">
            <a:avLst/>
          </a:prstGeom>
          <a:noFill/>
          <a:ln>
            <a:noFill/>
          </a:ln>
        </p:spPr>
        <p:txBody>
          <a:bodyPr spcFirstLastPara="1" wrap="square" lIns="91425" tIns="45700" rIns="91425" bIns="45700" anchor="t" anchorCtr="0">
            <a:noAutofit/>
          </a:bodyPr>
          <a:lstStyle/>
          <a:p>
            <a:pPr marL="285750" lvl="0" indent="-285750" algn="just">
              <a:buFont typeface="Wingdings" panose="05000000000000000000" pitchFamily="2" charset="2"/>
              <a:buChar char="Ø"/>
            </a:pPr>
            <a:r>
              <a:rPr lang="pt-BR" sz="1800" b="1" dirty="0" smtClean="0">
                <a:solidFill>
                  <a:schemeClr val="tx1"/>
                </a:solidFill>
                <a:latin typeface="Kanit"/>
                <a:ea typeface="Kanit"/>
                <a:cs typeface="Kanit"/>
                <a:sym typeface="Kanit"/>
              </a:rPr>
              <a:t>Contratação </a:t>
            </a:r>
            <a:r>
              <a:rPr lang="pt-BR" sz="1800" b="1" dirty="0">
                <a:solidFill>
                  <a:schemeClr val="tx1"/>
                </a:solidFill>
                <a:latin typeface="Kanit"/>
                <a:ea typeface="Kanit"/>
                <a:cs typeface="Kanit"/>
                <a:sym typeface="Kanit"/>
              </a:rPr>
              <a:t>via INSS/DATAPREV de acesso à base </a:t>
            </a:r>
            <a:r>
              <a:rPr lang="pt-BR" sz="1800" b="1" dirty="0" smtClean="0">
                <a:solidFill>
                  <a:schemeClr val="tx1"/>
                </a:solidFill>
                <a:latin typeface="Kanit"/>
                <a:ea typeface="Kanit"/>
                <a:cs typeface="Kanit"/>
                <a:sym typeface="Kanit"/>
              </a:rPr>
              <a:t>do </a:t>
            </a:r>
            <a:r>
              <a:rPr lang="pt-BR" sz="1800" b="1" dirty="0">
                <a:solidFill>
                  <a:schemeClr val="tx1"/>
                </a:solidFill>
                <a:latin typeface="Kanit"/>
                <a:ea typeface="Kanit"/>
                <a:cs typeface="Kanit"/>
                <a:sym typeface="Kanit"/>
              </a:rPr>
              <a:t>Sistema </a:t>
            </a:r>
            <a:r>
              <a:rPr lang="pt-BR" sz="1800" b="1" dirty="0" smtClean="0">
                <a:solidFill>
                  <a:schemeClr val="tx1"/>
                </a:solidFill>
                <a:latin typeface="Kanit"/>
                <a:ea typeface="Kanit"/>
                <a:cs typeface="Kanit"/>
                <a:sym typeface="Kanit"/>
              </a:rPr>
              <a:t>Integrado </a:t>
            </a:r>
            <a:r>
              <a:rPr lang="pt-BR" sz="1800" b="1" dirty="0">
                <a:solidFill>
                  <a:schemeClr val="tx1"/>
                </a:solidFill>
                <a:latin typeface="Kanit"/>
                <a:ea typeface="Kanit"/>
                <a:cs typeface="Kanit"/>
                <a:sym typeface="Kanit"/>
              </a:rPr>
              <a:t>de </a:t>
            </a:r>
            <a:r>
              <a:rPr lang="pt-BR" sz="1800" b="1" dirty="0" smtClean="0">
                <a:solidFill>
                  <a:schemeClr val="tx1"/>
                </a:solidFill>
                <a:latin typeface="Kanit"/>
                <a:ea typeface="Kanit"/>
                <a:cs typeface="Kanit"/>
                <a:sym typeface="Kanit"/>
              </a:rPr>
              <a:t>Registros Civis (SIRC)</a:t>
            </a:r>
            <a:r>
              <a:rPr lang="pt-BR" sz="1800" dirty="0" smtClean="0">
                <a:solidFill>
                  <a:schemeClr val="tx1"/>
                </a:solidFill>
                <a:latin typeface="Kanit"/>
                <a:ea typeface="Kanit"/>
                <a:cs typeface="Kanit"/>
                <a:sym typeface="Kanit"/>
              </a:rPr>
              <a:t> - base </a:t>
            </a:r>
            <a:r>
              <a:rPr lang="pt-BR" sz="1800" dirty="0">
                <a:solidFill>
                  <a:schemeClr val="tx1"/>
                </a:solidFill>
                <a:latin typeface="Kanit"/>
                <a:ea typeface="Kanit"/>
                <a:cs typeface="Kanit"/>
                <a:sym typeface="Kanit"/>
              </a:rPr>
              <a:t>de óbitos </a:t>
            </a:r>
            <a:r>
              <a:rPr lang="pt-BR" sz="1800" dirty="0" smtClean="0">
                <a:solidFill>
                  <a:schemeClr val="tx1"/>
                </a:solidFill>
                <a:latin typeface="Kanit"/>
                <a:ea typeface="Kanit"/>
                <a:cs typeface="Kanit"/>
                <a:sym typeface="Kanit"/>
              </a:rPr>
              <a:t>e, futuramente, de </a:t>
            </a:r>
            <a:r>
              <a:rPr lang="pt-BR" sz="1800" dirty="0">
                <a:solidFill>
                  <a:schemeClr val="tx1"/>
                </a:solidFill>
                <a:latin typeface="Kanit"/>
                <a:ea typeface="Kanit"/>
                <a:cs typeface="Kanit"/>
                <a:sym typeface="Kanit"/>
              </a:rPr>
              <a:t>novas </a:t>
            </a:r>
            <a:r>
              <a:rPr lang="pt-BR" sz="1800" dirty="0" smtClean="0">
                <a:solidFill>
                  <a:schemeClr val="tx1"/>
                </a:solidFill>
                <a:latin typeface="Kanit"/>
                <a:ea typeface="Kanit"/>
                <a:cs typeface="Kanit"/>
                <a:sym typeface="Kanit"/>
              </a:rPr>
              <a:t>núpcias. Em </a:t>
            </a:r>
            <a:r>
              <a:rPr lang="pt-BR" sz="1800" dirty="0">
                <a:solidFill>
                  <a:schemeClr val="tx1"/>
                </a:solidFill>
                <a:latin typeface="Kanit"/>
                <a:ea typeface="Kanit"/>
                <a:cs typeface="Kanit"/>
                <a:sym typeface="Kanit"/>
              </a:rPr>
              <a:t>setembro e </a:t>
            </a:r>
            <a:r>
              <a:rPr lang="pt-BR" sz="1800" dirty="0" smtClean="0">
                <a:solidFill>
                  <a:schemeClr val="tx1"/>
                </a:solidFill>
                <a:latin typeface="Kanit"/>
                <a:ea typeface="Kanit"/>
                <a:cs typeface="Kanit"/>
                <a:sym typeface="Kanit"/>
              </a:rPr>
              <a:t>outubro de 2024, </a:t>
            </a:r>
            <a:r>
              <a:rPr lang="pt-BR" sz="1800" dirty="0">
                <a:solidFill>
                  <a:schemeClr val="tx1"/>
                </a:solidFill>
                <a:latin typeface="Kanit"/>
                <a:ea typeface="Kanit"/>
                <a:cs typeface="Kanit"/>
                <a:sym typeface="Kanit"/>
              </a:rPr>
              <a:t>foi possível bloquear/suspender um montante de R</a:t>
            </a:r>
            <a:r>
              <a:rPr lang="pt-BR" sz="1800" dirty="0" smtClean="0">
                <a:solidFill>
                  <a:schemeClr val="tx1"/>
                </a:solidFill>
                <a:latin typeface="Kanit"/>
                <a:ea typeface="Kanit"/>
                <a:cs typeface="Kanit"/>
                <a:sym typeface="Kanit"/>
              </a:rPr>
              <a:t>$ 2.400.000,00 </a:t>
            </a:r>
            <a:r>
              <a:rPr lang="pt-BR" sz="1800" dirty="0">
                <a:solidFill>
                  <a:schemeClr val="tx1"/>
                </a:solidFill>
                <a:latin typeface="Kanit"/>
                <a:ea typeface="Kanit"/>
                <a:cs typeface="Kanit"/>
                <a:sym typeface="Kanit"/>
              </a:rPr>
              <a:t>e R</a:t>
            </a:r>
            <a:r>
              <a:rPr lang="pt-BR" sz="1800" dirty="0" smtClean="0">
                <a:solidFill>
                  <a:schemeClr val="tx1"/>
                </a:solidFill>
                <a:latin typeface="Kanit"/>
                <a:ea typeface="Kanit"/>
                <a:cs typeface="Kanit"/>
                <a:sym typeface="Kanit"/>
              </a:rPr>
              <a:t>$ 850.000,00, respectivamente, </a:t>
            </a:r>
            <a:r>
              <a:rPr lang="pt-BR" sz="1800" dirty="0">
                <a:solidFill>
                  <a:schemeClr val="tx1"/>
                </a:solidFill>
                <a:latin typeface="Kanit"/>
                <a:ea typeface="Kanit"/>
                <a:cs typeface="Kanit"/>
                <a:sym typeface="Kanit"/>
              </a:rPr>
              <a:t>das respectivas folhas de pagamento, em virtude da sinalização/indicativo dos óbitos;</a:t>
            </a:r>
          </a:p>
          <a:p>
            <a:pPr marL="285750" lvl="0" indent="-285750" algn="just">
              <a:buFont typeface="Wingdings" panose="05000000000000000000" pitchFamily="2" charset="2"/>
              <a:buChar char="Ø"/>
            </a:pPr>
            <a:endParaRPr lang="pt-BR" sz="1800" dirty="0">
              <a:solidFill>
                <a:schemeClr val="tx1"/>
              </a:solidFill>
              <a:latin typeface="Kanit"/>
              <a:ea typeface="Kanit"/>
              <a:cs typeface="Kanit"/>
              <a:sym typeface="Kanit"/>
            </a:endParaRPr>
          </a:p>
          <a:p>
            <a:pPr marL="285750" lvl="0" indent="-285750" algn="just">
              <a:buFont typeface="Wingdings" panose="05000000000000000000" pitchFamily="2" charset="2"/>
              <a:buChar char="Ø"/>
            </a:pPr>
            <a:r>
              <a:rPr lang="pt-BR" sz="1800" b="1" dirty="0" smtClean="0">
                <a:solidFill>
                  <a:schemeClr val="tx1"/>
                </a:solidFill>
                <a:latin typeface="Kanit"/>
                <a:ea typeface="Kanit"/>
                <a:cs typeface="Kanit"/>
                <a:sym typeface="Kanit"/>
              </a:rPr>
              <a:t>Criação da Central </a:t>
            </a:r>
            <a:r>
              <a:rPr lang="pt-BR" sz="1800" b="1" dirty="0">
                <a:solidFill>
                  <a:schemeClr val="tx1"/>
                </a:solidFill>
                <a:latin typeface="Kanit"/>
                <a:ea typeface="Kanit"/>
                <a:cs typeface="Kanit"/>
                <a:sym typeface="Kanit"/>
              </a:rPr>
              <a:t>de </a:t>
            </a:r>
            <a:r>
              <a:rPr lang="pt-BR" sz="1800" b="1" dirty="0" smtClean="0">
                <a:solidFill>
                  <a:schemeClr val="tx1"/>
                </a:solidFill>
                <a:latin typeface="Kanit"/>
                <a:ea typeface="Kanit"/>
                <a:cs typeface="Kanit"/>
                <a:sym typeface="Kanit"/>
              </a:rPr>
              <a:t>Processamento Previdenciário (CPP)</a:t>
            </a:r>
            <a:r>
              <a:rPr lang="pt-BR" sz="1800" dirty="0" smtClean="0">
                <a:solidFill>
                  <a:schemeClr val="tx1"/>
                </a:solidFill>
                <a:latin typeface="Kanit"/>
                <a:ea typeface="Kanit"/>
                <a:cs typeface="Kanit"/>
                <a:sym typeface="Kanit"/>
              </a:rPr>
              <a:t> </a:t>
            </a:r>
            <a:r>
              <a:rPr lang="pt-BR" sz="1800" dirty="0">
                <a:solidFill>
                  <a:schemeClr val="tx1"/>
                </a:solidFill>
                <a:latin typeface="Kanit"/>
                <a:ea typeface="Kanit"/>
                <a:cs typeface="Kanit"/>
                <a:sym typeface="Kanit"/>
              </a:rPr>
              <a:t>pela </a:t>
            </a:r>
            <a:r>
              <a:rPr lang="pt-BR" sz="1800" dirty="0" smtClean="0">
                <a:solidFill>
                  <a:schemeClr val="tx1"/>
                </a:solidFill>
                <a:latin typeface="Kanit"/>
                <a:ea typeface="Kanit"/>
                <a:cs typeface="Kanit"/>
                <a:sym typeface="Kanit"/>
              </a:rPr>
              <a:t>Lei Complementar Estadual Nº </a:t>
            </a:r>
            <a:r>
              <a:rPr lang="pt-BR" sz="1800" dirty="0">
                <a:solidFill>
                  <a:schemeClr val="tx1"/>
                </a:solidFill>
                <a:latin typeface="Kanit"/>
                <a:ea typeface="Kanit"/>
                <a:cs typeface="Kanit"/>
                <a:sym typeface="Kanit"/>
              </a:rPr>
              <a:t>334, de 17 de setembro de 2024, </a:t>
            </a:r>
            <a:r>
              <a:rPr lang="pt-BR" sz="1800" dirty="0" smtClean="0">
                <a:solidFill>
                  <a:schemeClr val="tx1"/>
                </a:solidFill>
                <a:latin typeface="Kanit"/>
                <a:ea typeface="Kanit"/>
                <a:cs typeface="Kanit"/>
                <a:sym typeface="Kanit"/>
              </a:rPr>
              <a:t>que está em fase inicial de implementação com a finalidade de concentrar, </a:t>
            </a:r>
            <a:r>
              <a:rPr lang="pt-BR" sz="1800" dirty="0">
                <a:solidFill>
                  <a:schemeClr val="tx1"/>
                </a:solidFill>
                <a:latin typeface="Kanit"/>
                <a:ea typeface="Kanit"/>
                <a:cs typeface="Kanit"/>
                <a:sym typeface="Kanit"/>
              </a:rPr>
              <a:t>em um só local, as setoriais, a </a:t>
            </a:r>
            <a:r>
              <a:rPr lang="pt-BR" sz="1800" dirty="0" smtClean="0">
                <a:solidFill>
                  <a:schemeClr val="tx1"/>
                </a:solidFill>
                <a:latin typeface="Kanit"/>
                <a:ea typeface="Kanit"/>
                <a:cs typeface="Kanit"/>
                <a:sym typeface="Kanit"/>
              </a:rPr>
              <a:t>Procuradoria-Geral do Estado (PGE) </a:t>
            </a:r>
            <a:r>
              <a:rPr lang="pt-BR" sz="1800" dirty="0">
                <a:solidFill>
                  <a:schemeClr val="tx1"/>
                </a:solidFill>
                <a:latin typeface="Kanit"/>
                <a:ea typeface="Kanit"/>
                <a:cs typeface="Kanit"/>
                <a:sym typeface="Kanit"/>
              </a:rPr>
              <a:t>e a própria </a:t>
            </a:r>
            <a:r>
              <a:rPr lang="pt-BR" sz="1800" dirty="0" err="1">
                <a:solidFill>
                  <a:schemeClr val="tx1"/>
                </a:solidFill>
                <a:latin typeface="Kanit"/>
                <a:ea typeface="Kanit"/>
                <a:cs typeface="Kanit"/>
                <a:sym typeface="Kanit"/>
              </a:rPr>
              <a:t>Cearaprev</a:t>
            </a:r>
            <a:r>
              <a:rPr lang="pt-BR" sz="1800" dirty="0">
                <a:solidFill>
                  <a:schemeClr val="tx1"/>
                </a:solidFill>
                <a:latin typeface="Kanit"/>
                <a:ea typeface="Kanit"/>
                <a:cs typeface="Kanit"/>
                <a:sym typeface="Kanit"/>
              </a:rPr>
              <a:t>, na análise </a:t>
            </a:r>
            <a:r>
              <a:rPr lang="pt-BR" sz="1800" dirty="0" smtClean="0">
                <a:solidFill>
                  <a:schemeClr val="tx1"/>
                </a:solidFill>
                <a:latin typeface="Kanit"/>
                <a:ea typeface="Kanit"/>
                <a:cs typeface="Kanit"/>
                <a:sym typeface="Kanit"/>
              </a:rPr>
              <a:t>dos processos de aposentadoria, pensão por </a:t>
            </a:r>
            <a:r>
              <a:rPr lang="pt-BR" sz="1800" dirty="0">
                <a:solidFill>
                  <a:schemeClr val="tx1"/>
                </a:solidFill>
                <a:latin typeface="Kanit"/>
                <a:ea typeface="Kanit"/>
                <a:cs typeface="Kanit"/>
                <a:sym typeface="Kanit"/>
              </a:rPr>
              <a:t>morte, reserva e reforma de </a:t>
            </a:r>
            <a:r>
              <a:rPr lang="pt-BR" sz="1800" dirty="0" smtClean="0">
                <a:solidFill>
                  <a:schemeClr val="tx1"/>
                </a:solidFill>
                <a:latin typeface="Kanit"/>
                <a:ea typeface="Kanit"/>
                <a:cs typeface="Kanit"/>
                <a:sym typeface="Kanit"/>
              </a:rPr>
              <a:t>servidores civis, </a:t>
            </a:r>
            <a:r>
              <a:rPr lang="pt-BR" sz="1800" dirty="0">
                <a:solidFill>
                  <a:schemeClr val="tx1"/>
                </a:solidFill>
                <a:latin typeface="Kanit"/>
                <a:ea typeface="Kanit"/>
                <a:cs typeface="Kanit"/>
                <a:sym typeface="Kanit"/>
              </a:rPr>
              <a:t>militares e seus </a:t>
            </a:r>
            <a:r>
              <a:rPr lang="pt-BR" sz="1800" dirty="0" smtClean="0">
                <a:solidFill>
                  <a:schemeClr val="tx1"/>
                </a:solidFill>
                <a:latin typeface="Kanit"/>
                <a:ea typeface="Kanit"/>
                <a:cs typeface="Kanit"/>
                <a:sym typeface="Kanit"/>
              </a:rPr>
              <a:t>dependentes, </a:t>
            </a:r>
            <a:r>
              <a:rPr lang="pt-BR" sz="1800" dirty="0">
                <a:solidFill>
                  <a:schemeClr val="tx1"/>
                </a:solidFill>
                <a:latin typeface="Kanit"/>
                <a:ea typeface="Kanit"/>
                <a:cs typeface="Kanit"/>
                <a:sym typeface="Kanit"/>
              </a:rPr>
              <a:t>evitando desperdício de tempo </a:t>
            </a:r>
            <a:r>
              <a:rPr lang="pt-BR" sz="1800" dirty="0" smtClean="0">
                <a:solidFill>
                  <a:schemeClr val="tx1"/>
                </a:solidFill>
                <a:latin typeface="Kanit"/>
                <a:ea typeface="Kanit"/>
                <a:cs typeface="Kanit"/>
                <a:sym typeface="Kanit"/>
              </a:rPr>
              <a:t>no </a:t>
            </a:r>
            <a:r>
              <a:rPr lang="pt-BR" sz="1800" dirty="0">
                <a:solidFill>
                  <a:schemeClr val="tx1"/>
                </a:solidFill>
                <a:latin typeface="Kanit"/>
                <a:ea typeface="Kanit"/>
                <a:cs typeface="Kanit"/>
                <a:sym typeface="Kanit"/>
              </a:rPr>
              <a:t>cumprimento das </a:t>
            </a:r>
            <a:r>
              <a:rPr lang="pt-BR" sz="1800" dirty="0" smtClean="0">
                <a:solidFill>
                  <a:schemeClr val="tx1"/>
                </a:solidFill>
                <a:latin typeface="Kanit"/>
                <a:ea typeface="Kanit"/>
                <a:cs typeface="Kanit"/>
                <a:sym typeface="Kanit"/>
              </a:rPr>
              <a:t>diligências, a falta </a:t>
            </a:r>
            <a:r>
              <a:rPr lang="pt-BR" sz="1800" dirty="0">
                <a:solidFill>
                  <a:schemeClr val="tx1"/>
                </a:solidFill>
                <a:latin typeface="Kanit"/>
                <a:ea typeface="Kanit"/>
                <a:cs typeface="Kanit"/>
                <a:sym typeface="Kanit"/>
              </a:rPr>
              <a:t>de uniformidade n</a:t>
            </a:r>
            <a:r>
              <a:rPr lang="pt-BR" sz="1800" dirty="0" smtClean="0">
                <a:solidFill>
                  <a:schemeClr val="tx1"/>
                </a:solidFill>
                <a:latin typeface="Kanit"/>
                <a:ea typeface="Kanit"/>
                <a:cs typeface="Kanit"/>
                <a:sym typeface="Kanit"/>
              </a:rPr>
              <a:t>a instrução processual, além do pagamento de valores superiores aos devidos e a posterior cobrança de sua devolução. Nesse fluxo, os </a:t>
            </a:r>
            <a:r>
              <a:rPr lang="pt-BR" sz="1800" dirty="0">
                <a:solidFill>
                  <a:schemeClr val="tx1"/>
                </a:solidFill>
                <a:latin typeface="Kanit"/>
                <a:ea typeface="Kanit"/>
                <a:cs typeface="Kanit"/>
                <a:sym typeface="Kanit"/>
              </a:rPr>
              <a:t>processos </a:t>
            </a:r>
            <a:r>
              <a:rPr lang="pt-BR" sz="1800" dirty="0" smtClean="0">
                <a:solidFill>
                  <a:schemeClr val="tx1"/>
                </a:solidFill>
                <a:latin typeface="Kanit"/>
                <a:ea typeface="Kanit"/>
                <a:cs typeface="Kanit"/>
                <a:sym typeface="Kanit"/>
              </a:rPr>
              <a:t>poderão seguir com maior celeridade para </a:t>
            </a:r>
            <a:r>
              <a:rPr lang="pt-BR" sz="1800" dirty="0">
                <a:solidFill>
                  <a:schemeClr val="tx1"/>
                </a:solidFill>
                <a:latin typeface="Kanit"/>
                <a:ea typeface="Kanit"/>
                <a:cs typeface="Kanit"/>
                <a:sym typeface="Kanit"/>
              </a:rPr>
              <a:t>o TCE realizar a análise/registro </a:t>
            </a:r>
            <a:r>
              <a:rPr lang="pt-BR" sz="1800" dirty="0" smtClean="0">
                <a:solidFill>
                  <a:schemeClr val="tx1"/>
                </a:solidFill>
                <a:latin typeface="Kanit"/>
                <a:ea typeface="Kanit"/>
                <a:cs typeface="Kanit"/>
                <a:sym typeface="Kanit"/>
              </a:rPr>
              <a:t>definitivo, possibilitando mais agilidade também na </a:t>
            </a:r>
            <a:r>
              <a:rPr lang="pt-BR" sz="1800" dirty="0">
                <a:solidFill>
                  <a:schemeClr val="tx1"/>
                </a:solidFill>
                <a:latin typeface="Kanit"/>
                <a:ea typeface="Kanit"/>
                <a:cs typeface="Kanit"/>
                <a:sym typeface="Kanit"/>
              </a:rPr>
              <a:t>compensação previdenciária </a:t>
            </a:r>
            <a:r>
              <a:rPr lang="pt-BR" sz="1800" dirty="0" smtClean="0">
                <a:solidFill>
                  <a:schemeClr val="tx1"/>
                </a:solidFill>
                <a:latin typeface="Kanit"/>
                <a:ea typeface="Kanit"/>
                <a:cs typeface="Kanit"/>
                <a:sym typeface="Kanit"/>
              </a:rPr>
              <a:t>após </a:t>
            </a:r>
            <a:r>
              <a:rPr lang="pt-BR" sz="1800" dirty="0">
                <a:solidFill>
                  <a:schemeClr val="tx1"/>
                </a:solidFill>
                <a:latin typeface="Kanit"/>
                <a:ea typeface="Kanit"/>
                <a:cs typeface="Kanit"/>
                <a:sym typeface="Kanit"/>
              </a:rPr>
              <a:t>o registro definitivo.</a:t>
            </a:r>
            <a:endParaRPr lang="pt-BR" sz="1800" dirty="0" smtClean="0">
              <a:solidFill>
                <a:schemeClr val="tx1"/>
              </a:solidFill>
              <a:latin typeface="Kanit"/>
              <a:ea typeface="Kanit"/>
              <a:cs typeface="Kanit"/>
              <a:sym typeface="Kanit"/>
            </a:endParaRPr>
          </a:p>
        </p:txBody>
      </p:sp>
    </p:spTree>
    <p:extLst>
      <p:ext uri="{BB962C8B-B14F-4D97-AF65-F5344CB8AC3E}">
        <p14:creationId xmlns:p14="http://schemas.microsoft.com/office/powerpoint/2010/main" val="353424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1112791" y="670763"/>
            <a:ext cx="732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3200" b="1" dirty="0" smtClean="0">
                <a:solidFill>
                  <a:srgbClr val="2D704F"/>
                </a:solidFill>
                <a:latin typeface="Kanit"/>
                <a:ea typeface="Kanit"/>
                <a:cs typeface="Kanit"/>
                <a:sym typeface="Kanit"/>
              </a:rPr>
              <a:t>Benefícios Previdenciários</a:t>
            </a:r>
            <a:endParaRPr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1766172"/>
            <a:ext cx="9972743" cy="285615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Auxílio por incapacidade temporária</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Aposentadoria por incapacidade permanente</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Aposentadoria programada</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Aposentadoria compulsória</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Aposentadorias especiais</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Auxílio-acidente</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Salário-maternidade</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Auxílio-reclusão</a:t>
            </a:r>
          </a:p>
          <a:p>
            <a:pPr marL="342900" marR="0" lvl="0" indent="-342900" algn="l" rtl="0">
              <a:spcBef>
                <a:spcPts val="0"/>
              </a:spcBef>
              <a:spcAft>
                <a:spcPts val="0"/>
              </a:spcAft>
              <a:buFont typeface="Wingdings" panose="05000000000000000000" pitchFamily="2" charset="2"/>
              <a:buChar char="Ø"/>
            </a:pPr>
            <a:r>
              <a:rPr lang="pt-BR" sz="2000" dirty="0" smtClean="0">
                <a:solidFill>
                  <a:srgbClr val="3F3F3F"/>
                </a:solidFill>
                <a:latin typeface="Kanit"/>
                <a:ea typeface="Kanit"/>
                <a:cs typeface="Kanit"/>
                <a:sym typeface="Kanit"/>
              </a:rPr>
              <a:t>Pensão por morte</a:t>
            </a:r>
            <a:endParaRPr sz="2000" dirty="0"/>
          </a:p>
        </p:txBody>
      </p:sp>
    </p:spTree>
    <p:extLst>
      <p:ext uri="{BB962C8B-B14F-4D97-AF65-F5344CB8AC3E}">
        <p14:creationId xmlns:p14="http://schemas.microsoft.com/office/powerpoint/2010/main" val="3629421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lvl="0" algn="just"/>
            <a:r>
              <a:rPr lang="pt-BR" sz="2400" b="1" dirty="0" smtClean="0">
                <a:solidFill>
                  <a:srgbClr val="2D704F"/>
                </a:solidFill>
                <a:latin typeface="Kanit"/>
                <a:cs typeface="Kanit"/>
                <a:sym typeface="Kanit"/>
              </a:rPr>
              <a:t>Iniciativas da </a:t>
            </a:r>
            <a:r>
              <a:rPr lang="pt-BR" sz="2400" b="1" dirty="0" err="1" smtClean="0">
                <a:solidFill>
                  <a:srgbClr val="2D704F"/>
                </a:solidFill>
                <a:latin typeface="Kanit"/>
                <a:cs typeface="Kanit"/>
                <a:sym typeface="Kanit"/>
              </a:rPr>
              <a:t>Cearaprev</a:t>
            </a:r>
            <a:r>
              <a:rPr lang="pt-BR" sz="2400" b="1" dirty="0" smtClean="0">
                <a:solidFill>
                  <a:srgbClr val="2D704F"/>
                </a:solidFill>
                <a:latin typeface="Kanit"/>
                <a:cs typeface="Kanit"/>
                <a:sym typeface="Kanit"/>
              </a:rPr>
              <a:t> para Aprimorar a Gestão Previdenciária do RPPS Estadual</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1501" y="1983342"/>
            <a:ext cx="7020390" cy="3997311"/>
          </a:xfrm>
          <a:prstGeom prst="rect">
            <a:avLst/>
          </a:prstGeom>
        </p:spPr>
      </p:pic>
      <p:sp>
        <p:nvSpPr>
          <p:cNvPr id="11" name="Google Shape;111;p15"/>
          <p:cNvSpPr/>
          <p:nvPr/>
        </p:nvSpPr>
        <p:spPr>
          <a:xfrm>
            <a:off x="851770" y="1526791"/>
            <a:ext cx="8730641"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2D704F"/>
                </a:solidFill>
                <a:latin typeface="Kanit"/>
                <a:cs typeface="Kanit"/>
                <a:sym typeface="Kanit"/>
              </a:rPr>
              <a:t>Simulador de Benefícios do Estado do Ceará – SIMPREV/Ceará</a:t>
            </a:r>
            <a:endParaRPr b="1" dirty="0"/>
          </a:p>
        </p:txBody>
      </p:sp>
    </p:spTree>
    <p:extLst>
      <p:ext uri="{BB962C8B-B14F-4D97-AF65-F5344CB8AC3E}">
        <p14:creationId xmlns:p14="http://schemas.microsoft.com/office/powerpoint/2010/main" val="2051126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797948"/>
          </a:xfrm>
          <a:prstGeom prst="rect">
            <a:avLst/>
          </a:prstGeom>
          <a:noFill/>
          <a:ln>
            <a:noFill/>
          </a:ln>
        </p:spPr>
        <p:txBody>
          <a:bodyPr spcFirstLastPara="1" wrap="square" lIns="91425" tIns="45700" rIns="91425" bIns="45700" anchor="t" anchorCtr="0">
            <a:noAutofit/>
          </a:bodyPr>
          <a:lstStyle/>
          <a:p>
            <a:pPr lvl="0" algn="just"/>
            <a:r>
              <a:rPr lang="pt-BR" sz="2400" b="1" dirty="0">
                <a:solidFill>
                  <a:srgbClr val="2D704F"/>
                </a:solidFill>
                <a:latin typeface="Kanit"/>
                <a:cs typeface="Kanit"/>
                <a:sym typeface="Kanit"/>
              </a:rPr>
              <a:t>Guia para novos </a:t>
            </a:r>
            <a:r>
              <a:rPr lang="pt-BR" sz="2400" b="1" dirty="0" smtClean="0">
                <a:solidFill>
                  <a:srgbClr val="2D704F"/>
                </a:solidFill>
                <a:latin typeface="Kanit"/>
                <a:cs typeface="Kanit"/>
                <a:sym typeface="Kanit"/>
              </a:rPr>
              <a:t>Prefeitos, Gestores </a:t>
            </a:r>
            <a:r>
              <a:rPr lang="pt-BR" sz="2400" b="1" dirty="0">
                <a:solidFill>
                  <a:srgbClr val="2D704F"/>
                </a:solidFill>
                <a:latin typeface="Kanit"/>
                <a:cs typeface="Kanit"/>
                <a:sym typeface="Kanit"/>
              </a:rPr>
              <a:t>e </a:t>
            </a:r>
            <a:r>
              <a:rPr lang="pt-BR" sz="2400" b="1" dirty="0" smtClean="0">
                <a:solidFill>
                  <a:srgbClr val="2D704F"/>
                </a:solidFill>
                <a:latin typeface="Kanit"/>
                <a:cs typeface="Kanit"/>
                <a:sym typeface="Kanit"/>
              </a:rPr>
              <a:t>Profissionais – Orientações sobre RPPS – Edição 2024 (MPS)</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2617940"/>
            <a:ext cx="9972743" cy="31693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p>
        </p:txBody>
      </p:sp>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1" name="Google Shape;111;p15"/>
          <p:cNvSpPr/>
          <p:nvPr/>
        </p:nvSpPr>
        <p:spPr>
          <a:xfrm>
            <a:off x="889349" y="1662244"/>
            <a:ext cx="5030042"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pt-BR" sz="2000" b="1" dirty="0" smtClean="0">
              <a:solidFill>
                <a:srgbClr val="2D704F"/>
              </a:solidFill>
              <a:latin typeface="Kanit"/>
              <a:ea typeface="Kanit"/>
              <a:cs typeface="Kanit"/>
              <a:sym typeface="Kanit"/>
            </a:endParaRPr>
          </a:p>
          <a:p>
            <a:pPr marL="0" marR="0" lvl="0" indent="0" algn="l" rtl="0">
              <a:spcBef>
                <a:spcPts val="0"/>
              </a:spcBef>
              <a:spcAft>
                <a:spcPts val="0"/>
              </a:spcAft>
              <a:buNone/>
            </a:pPr>
            <a:endParaRPr b="1"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2355" y="1553676"/>
            <a:ext cx="6754072" cy="456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694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839245" y="551146"/>
            <a:ext cx="9507254" cy="57619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cs typeface="Kanit"/>
                <a:sym typeface="Kanit"/>
              </a:rPr>
              <a:t>Contatos da </a:t>
            </a:r>
            <a:r>
              <a:rPr lang="pt-BR" sz="2400" b="1" dirty="0" err="1" smtClean="0">
                <a:solidFill>
                  <a:srgbClr val="2D704F"/>
                </a:solidFill>
                <a:latin typeface="Kanit"/>
                <a:cs typeface="Kanit"/>
                <a:sym typeface="Kanit"/>
              </a:rPr>
              <a:t>Cearaprev</a:t>
            </a:r>
            <a:r>
              <a:rPr lang="pt-BR" sz="2400" b="1" dirty="0" smtClean="0">
                <a:solidFill>
                  <a:srgbClr val="2D704F"/>
                </a:solidFill>
                <a:latin typeface="Kanit"/>
                <a:cs typeface="Kanit"/>
                <a:sym typeface="Kanit"/>
              </a:rPr>
              <a:t> e da CE-</a:t>
            </a:r>
            <a:r>
              <a:rPr lang="pt-BR" sz="2400" b="1" dirty="0" err="1" smtClean="0">
                <a:solidFill>
                  <a:srgbClr val="2D704F"/>
                </a:solidFill>
                <a:latin typeface="Kanit"/>
                <a:cs typeface="Kanit"/>
                <a:sym typeface="Kanit"/>
              </a:rPr>
              <a:t>Prevcom</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9" name="Google Shape;111;p15"/>
          <p:cNvSpPr/>
          <p:nvPr/>
        </p:nvSpPr>
        <p:spPr>
          <a:xfrm>
            <a:off x="839245" y="1726891"/>
            <a:ext cx="40254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11" name="Google Shape;111;p15"/>
          <p:cNvSpPr/>
          <p:nvPr/>
        </p:nvSpPr>
        <p:spPr>
          <a:xfrm>
            <a:off x="889349" y="1349094"/>
            <a:ext cx="5030042"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b="1" dirty="0"/>
          </a:p>
        </p:txBody>
      </p:sp>
      <p:sp>
        <p:nvSpPr>
          <p:cNvPr id="2" name="CaixaDeTexto 1"/>
          <p:cNvSpPr txBox="1"/>
          <p:nvPr/>
        </p:nvSpPr>
        <p:spPr>
          <a:xfrm>
            <a:off x="1112791" y="2884562"/>
            <a:ext cx="7590772" cy="307777"/>
          </a:xfrm>
          <a:prstGeom prst="rect">
            <a:avLst/>
          </a:prstGeom>
          <a:noFill/>
        </p:spPr>
        <p:txBody>
          <a:bodyPr wrap="square" rtlCol="0">
            <a:spAutoFit/>
          </a:bodyPr>
          <a:lstStyle/>
          <a:p>
            <a:endParaRPr lang="pt-BR" dirty="0"/>
          </a:p>
        </p:txBody>
      </p:sp>
      <p:sp>
        <p:nvSpPr>
          <p:cNvPr id="3" name="Retângulo de cantos arredondados 2"/>
          <p:cNvSpPr/>
          <p:nvPr/>
        </p:nvSpPr>
        <p:spPr>
          <a:xfrm>
            <a:off x="889349" y="1349094"/>
            <a:ext cx="8793270" cy="23836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b="1" dirty="0" err="1" smtClean="0">
                <a:solidFill>
                  <a:schemeClr val="tx1"/>
                </a:solidFill>
              </a:rPr>
              <a:t>Cearaprev</a:t>
            </a:r>
            <a:endParaRPr lang="pt-BR" sz="2000" b="1" dirty="0" smtClean="0">
              <a:solidFill>
                <a:schemeClr val="tx1"/>
              </a:solidFill>
            </a:endParaRPr>
          </a:p>
          <a:p>
            <a:endParaRPr lang="pt-BR" sz="2000" b="1" dirty="0">
              <a:solidFill>
                <a:schemeClr val="tx1"/>
              </a:solidFill>
            </a:endParaRPr>
          </a:p>
          <a:p>
            <a:r>
              <a:rPr lang="pt-BR" sz="2000" b="1" dirty="0" smtClean="0">
                <a:solidFill>
                  <a:schemeClr val="tx1"/>
                </a:solidFill>
              </a:rPr>
              <a:t>Site </a:t>
            </a:r>
            <a:r>
              <a:rPr lang="pt-BR" sz="2000" b="1" dirty="0">
                <a:solidFill>
                  <a:schemeClr val="tx1"/>
                </a:solidFill>
              </a:rPr>
              <a:t>oficial:</a:t>
            </a:r>
            <a:r>
              <a:rPr lang="pt-BR" sz="2000" dirty="0">
                <a:solidFill>
                  <a:schemeClr val="tx1"/>
                </a:solidFill>
              </a:rPr>
              <a:t> </a:t>
            </a:r>
            <a:r>
              <a:rPr lang="pt-BR" sz="2000" dirty="0">
                <a:solidFill>
                  <a:schemeClr val="tx1"/>
                </a:solidFill>
                <a:hlinkClick r:id="rId5"/>
              </a:rPr>
              <a:t>https://</a:t>
            </a:r>
            <a:r>
              <a:rPr lang="pt-BR" sz="2000" dirty="0" smtClean="0">
                <a:solidFill>
                  <a:schemeClr val="tx1"/>
                </a:solidFill>
                <a:hlinkClick r:id="rId5"/>
              </a:rPr>
              <a:t>www.cearaprev.ce.gov.br</a:t>
            </a:r>
            <a:endParaRPr lang="pt-BR" sz="2000" dirty="0" smtClean="0">
              <a:solidFill>
                <a:schemeClr val="tx1"/>
              </a:solidFill>
            </a:endParaRPr>
          </a:p>
          <a:p>
            <a:r>
              <a:rPr lang="pt-BR" sz="2000" b="1" dirty="0" smtClean="0">
                <a:solidFill>
                  <a:schemeClr val="tx1"/>
                </a:solidFill>
              </a:rPr>
              <a:t>Sede </a:t>
            </a:r>
            <a:r>
              <a:rPr lang="pt-BR" sz="2000" b="1" dirty="0">
                <a:solidFill>
                  <a:schemeClr val="tx1"/>
                </a:solidFill>
              </a:rPr>
              <a:t>da </a:t>
            </a:r>
            <a:r>
              <a:rPr lang="pt-BR" sz="2000" b="1" dirty="0" err="1">
                <a:solidFill>
                  <a:schemeClr val="tx1"/>
                </a:solidFill>
              </a:rPr>
              <a:t>Cearaprev</a:t>
            </a:r>
            <a:r>
              <a:rPr lang="pt-BR" sz="2000" b="1" dirty="0">
                <a:solidFill>
                  <a:schemeClr val="tx1"/>
                </a:solidFill>
              </a:rPr>
              <a:t>:</a:t>
            </a:r>
            <a:r>
              <a:rPr lang="pt-BR" sz="2000" dirty="0">
                <a:solidFill>
                  <a:schemeClr val="tx1"/>
                </a:solidFill>
              </a:rPr>
              <a:t> Rua 25 de Março, 300, Centro, Fortaleza, CE, CEP: 60060-120.</a:t>
            </a:r>
          </a:p>
          <a:p>
            <a:r>
              <a:rPr lang="pt-BR" sz="2000" b="1" dirty="0">
                <a:solidFill>
                  <a:schemeClr val="tx1"/>
                </a:solidFill>
              </a:rPr>
              <a:t>Telefone da Central de Atendimento:</a:t>
            </a:r>
            <a:r>
              <a:rPr lang="pt-BR" sz="2000" dirty="0">
                <a:solidFill>
                  <a:schemeClr val="tx1"/>
                </a:solidFill>
              </a:rPr>
              <a:t> (85) </a:t>
            </a:r>
            <a:r>
              <a:rPr lang="pt-BR" sz="2000" dirty="0" smtClean="0">
                <a:solidFill>
                  <a:schemeClr val="tx1"/>
                </a:solidFill>
              </a:rPr>
              <a:t>3108-0135</a:t>
            </a:r>
          </a:p>
          <a:p>
            <a:r>
              <a:rPr lang="pt-BR" sz="2000" dirty="0" smtClean="0">
                <a:solidFill>
                  <a:schemeClr val="tx1"/>
                </a:solidFill>
              </a:rPr>
              <a:t>E-mail do Atendimento: atendimento@cearaprev.ce.gov.br</a:t>
            </a:r>
          </a:p>
        </p:txBody>
      </p:sp>
      <p:sp>
        <p:nvSpPr>
          <p:cNvPr id="12" name="Retângulo de cantos arredondados 11"/>
          <p:cNvSpPr/>
          <p:nvPr/>
        </p:nvSpPr>
        <p:spPr>
          <a:xfrm>
            <a:off x="889349" y="4081685"/>
            <a:ext cx="8793270" cy="17851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050161" y="4140738"/>
            <a:ext cx="6976997" cy="1938992"/>
          </a:xfrm>
          <a:prstGeom prst="rect">
            <a:avLst/>
          </a:prstGeom>
          <a:noFill/>
        </p:spPr>
        <p:txBody>
          <a:bodyPr wrap="square" rtlCol="0">
            <a:spAutoFit/>
          </a:bodyPr>
          <a:lstStyle/>
          <a:p>
            <a:r>
              <a:rPr lang="pt-BR" sz="2000" b="1" dirty="0" smtClean="0"/>
              <a:t>CE-</a:t>
            </a:r>
            <a:r>
              <a:rPr lang="pt-BR" sz="2000" b="1" dirty="0" err="1" smtClean="0"/>
              <a:t>Prevcom</a:t>
            </a:r>
            <a:endParaRPr lang="pt-BR" sz="2000" b="1" dirty="0" smtClean="0"/>
          </a:p>
          <a:p>
            <a:endParaRPr lang="pt-BR" sz="2000" dirty="0"/>
          </a:p>
          <a:p>
            <a:r>
              <a:rPr lang="pt-BR" sz="2000" b="1" dirty="0"/>
              <a:t>Site oficial</a:t>
            </a:r>
            <a:r>
              <a:rPr lang="pt-BR" sz="2000" dirty="0"/>
              <a:t>: </a:t>
            </a:r>
            <a:r>
              <a:rPr lang="pt-BR" sz="2000" dirty="0">
                <a:hlinkClick r:id="rId6"/>
              </a:rPr>
              <a:t>https://</a:t>
            </a:r>
            <a:r>
              <a:rPr lang="pt-BR" sz="2000" dirty="0" smtClean="0">
                <a:hlinkClick r:id="rId6"/>
              </a:rPr>
              <a:t>ceprevcom.com.br</a:t>
            </a:r>
            <a:endParaRPr lang="pt-BR" sz="2000" dirty="0" smtClean="0"/>
          </a:p>
          <a:p>
            <a:r>
              <a:rPr lang="pt-BR" sz="2000" b="1" dirty="0"/>
              <a:t>Telefone:</a:t>
            </a:r>
            <a:r>
              <a:rPr lang="pt-BR" sz="2000" dirty="0"/>
              <a:t> </a:t>
            </a:r>
            <a:r>
              <a:rPr lang="pt-BR" sz="2000" dirty="0" smtClean="0"/>
              <a:t>4003-7370</a:t>
            </a:r>
          </a:p>
          <a:p>
            <a:r>
              <a:rPr lang="pt-BR" sz="2000" b="1" dirty="0"/>
              <a:t>Atendimento online:</a:t>
            </a:r>
            <a:r>
              <a:rPr lang="pt-BR" sz="2000" dirty="0"/>
              <a:t> </a:t>
            </a:r>
            <a:r>
              <a:rPr lang="pt-BR" sz="2000" dirty="0">
                <a:hlinkClick r:id="rId7"/>
              </a:rPr>
              <a:t>https://ceprevcom.com.br/contato</a:t>
            </a:r>
            <a:r>
              <a:rPr lang="pt-BR" sz="2000" dirty="0" smtClean="0">
                <a:hlinkClick r:id="rId7"/>
              </a:rPr>
              <a:t>/</a:t>
            </a:r>
            <a:endParaRPr lang="pt-BR" sz="2000" dirty="0" smtClean="0"/>
          </a:p>
          <a:p>
            <a:endParaRPr lang="pt-BR" sz="2000" dirty="0"/>
          </a:p>
        </p:txBody>
      </p:sp>
    </p:spTree>
    <p:extLst>
      <p:ext uri="{BB962C8B-B14F-4D97-AF65-F5344CB8AC3E}">
        <p14:creationId xmlns:p14="http://schemas.microsoft.com/office/powerpoint/2010/main" val="566718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a:stretch/>
        </p:blipFill>
        <p:spPr>
          <a:xfrm>
            <a:off x="-62850" y="-35350"/>
            <a:ext cx="12254853" cy="6893349"/>
          </a:xfrm>
          <a:prstGeom prst="rect">
            <a:avLst/>
          </a:prstGeom>
          <a:noFill/>
          <a:ln>
            <a:noFill/>
          </a:ln>
        </p:spPr>
      </p:pic>
      <p:pic>
        <p:nvPicPr>
          <p:cNvPr id="140" name="Google Shape;140;p18"/>
          <p:cNvPicPr preferRelativeResize="0"/>
          <p:nvPr/>
        </p:nvPicPr>
        <p:blipFill rotWithShape="1">
          <a:blip r:embed="rId4">
            <a:alphaModFix/>
          </a:blip>
          <a:srcRect l="37315" r="7928"/>
          <a:stretch/>
        </p:blipFill>
        <p:spPr>
          <a:xfrm>
            <a:off x="7584525" y="2749425"/>
            <a:ext cx="3456502" cy="2404299"/>
          </a:xfrm>
          <a:prstGeom prst="rect">
            <a:avLst/>
          </a:prstGeom>
          <a:noFill/>
          <a:ln>
            <a:noFill/>
          </a:ln>
        </p:spPr>
      </p:pic>
      <p:pic>
        <p:nvPicPr>
          <p:cNvPr id="141" name="Google Shape;141;p18"/>
          <p:cNvPicPr preferRelativeResize="0"/>
          <p:nvPr/>
        </p:nvPicPr>
        <p:blipFill rotWithShape="1">
          <a:blip r:embed="rId4">
            <a:alphaModFix/>
          </a:blip>
          <a:srcRect l="8222" t="23996" r="64748" b="22891"/>
          <a:stretch/>
        </p:blipFill>
        <p:spPr>
          <a:xfrm>
            <a:off x="8466025" y="4788475"/>
            <a:ext cx="1706250" cy="1276924"/>
          </a:xfrm>
          <a:prstGeom prst="rect">
            <a:avLst/>
          </a:prstGeom>
          <a:noFill/>
          <a:ln>
            <a:noFill/>
          </a:ln>
        </p:spPr>
      </p:pic>
      <p:sp>
        <p:nvSpPr>
          <p:cNvPr id="7" name="Google Shape;119;p16"/>
          <p:cNvSpPr/>
          <p:nvPr/>
        </p:nvSpPr>
        <p:spPr>
          <a:xfrm>
            <a:off x="550685" y="2342895"/>
            <a:ext cx="7153405" cy="162743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4000" b="1" dirty="0" smtClean="0">
                <a:solidFill>
                  <a:schemeClr val="tx1"/>
                </a:solidFill>
                <a:latin typeface="Kanit"/>
                <a:cs typeface="Kanit"/>
                <a:sym typeface="Kanit"/>
              </a:rPr>
              <a:t>Obrigada pela atenção!</a:t>
            </a:r>
            <a:endParaRPr sz="40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1112791" y="720867"/>
            <a:ext cx="732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3200" b="1" dirty="0" smtClean="0">
                <a:solidFill>
                  <a:srgbClr val="2D704F"/>
                </a:solidFill>
                <a:latin typeface="Kanit"/>
                <a:ea typeface="Kanit"/>
                <a:cs typeface="Kanit"/>
                <a:sym typeface="Kanit"/>
              </a:rPr>
              <a:t>Regimes Previdenciários</a:t>
            </a:r>
            <a:endParaRPr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1640912"/>
            <a:ext cx="9972743" cy="2856157"/>
          </a:xfrm>
          <a:prstGeom prst="rect">
            <a:avLst/>
          </a:prstGeom>
          <a:noFill/>
          <a:ln>
            <a:noFill/>
          </a:ln>
        </p:spPr>
        <p:txBody>
          <a:bodyPr spcFirstLastPara="1" wrap="square" lIns="91425" tIns="45700" rIns="91425" bIns="45700" anchor="t" anchorCtr="0">
            <a:noAutofit/>
          </a:bodyPr>
          <a:lstStyle/>
          <a:p>
            <a:pPr lvl="0" algn="just"/>
            <a:r>
              <a:rPr lang="pt-BR" sz="2000" b="1" dirty="0" smtClean="0">
                <a:solidFill>
                  <a:srgbClr val="3F3F3F"/>
                </a:solidFill>
                <a:latin typeface="Kanit"/>
                <a:ea typeface="Kanit"/>
                <a:cs typeface="Kanit"/>
                <a:sym typeface="Kanit"/>
              </a:rPr>
              <a:t>Regime Geral de Previdência Social – RGPS</a:t>
            </a:r>
            <a:r>
              <a:rPr lang="pt-BR" sz="2000" b="1" dirty="0">
                <a:solidFill>
                  <a:srgbClr val="3F3F3F"/>
                </a:solidFill>
                <a:latin typeface="Kanit"/>
                <a:ea typeface="Kanit"/>
                <a:cs typeface="Kanit"/>
                <a:sym typeface="Kanit"/>
              </a:rPr>
              <a:t>:</a:t>
            </a:r>
            <a:r>
              <a:rPr lang="pt-BR" sz="2000" dirty="0">
                <a:solidFill>
                  <a:srgbClr val="3F3F3F"/>
                </a:solidFill>
                <a:latin typeface="Kanit"/>
                <a:ea typeface="Kanit"/>
                <a:cs typeface="Kanit"/>
                <a:sym typeface="Kanit"/>
              </a:rPr>
              <a:t> </a:t>
            </a:r>
            <a:r>
              <a:rPr lang="pt-BR" sz="2000" dirty="0" smtClean="0">
                <a:solidFill>
                  <a:srgbClr val="3F3F3F"/>
                </a:solidFill>
                <a:latin typeface="Kanit"/>
                <a:ea typeface="Kanit"/>
                <a:cs typeface="Kanit"/>
                <a:sym typeface="Kanit"/>
              </a:rPr>
              <a:t>aplicável para </a:t>
            </a:r>
            <a:r>
              <a:rPr lang="pt-BR" sz="2000" dirty="0">
                <a:solidFill>
                  <a:srgbClr val="3F3F3F"/>
                </a:solidFill>
                <a:latin typeface="Kanit"/>
                <a:ea typeface="Kanit"/>
                <a:cs typeface="Kanit"/>
                <a:sym typeface="Kanit"/>
              </a:rPr>
              <a:t>trabalhadores da iniciativa privada e de municípios sem sistema previdenciário </a:t>
            </a:r>
            <a:r>
              <a:rPr lang="pt-BR" sz="2000" dirty="0" smtClean="0">
                <a:solidFill>
                  <a:srgbClr val="3F3F3F"/>
                </a:solidFill>
                <a:latin typeface="Kanit"/>
                <a:ea typeface="Kanit"/>
                <a:cs typeface="Kanit"/>
                <a:sym typeface="Kanit"/>
              </a:rPr>
              <a:t>próprio.</a:t>
            </a:r>
          </a:p>
          <a:p>
            <a:pPr marL="0" marR="0" lvl="0" indent="0" algn="just" rtl="0">
              <a:spcBef>
                <a:spcPts val="0"/>
              </a:spcBef>
              <a:spcAft>
                <a:spcPts val="0"/>
              </a:spcAft>
              <a:buNone/>
            </a:pPr>
            <a:endParaRPr lang="pt-BR" sz="2000" dirty="0" smtClean="0">
              <a:solidFill>
                <a:srgbClr val="3F3F3F"/>
              </a:solidFill>
              <a:latin typeface="Kanit"/>
              <a:ea typeface="Kanit"/>
              <a:cs typeface="Kanit"/>
              <a:sym typeface="Kanit"/>
            </a:endParaRPr>
          </a:p>
          <a:p>
            <a:pPr marL="0" marR="0" lvl="0" indent="0" algn="just" rtl="0">
              <a:spcBef>
                <a:spcPts val="0"/>
              </a:spcBef>
              <a:spcAft>
                <a:spcPts val="0"/>
              </a:spcAft>
              <a:buNone/>
            </a:pPr>
            <a:r>
              <a:rPr lang="pt-BR" sz="2000" b="1" dirty="0" smtClean="0">
                <a:solidFill>
                  <a:srgbClr val="3F3F3F"/>
                </a:solidFill>
                <a:latin typeface="Kanit"/>
                <a:cs typeface="Kanit"/>
                <a:sym typeface="Kanit"/>
              </a:rPr>
              <a:t>Regimes Próprios de Previdência Social – RPPS:</a:t>
            </a:r>
            <a:r>
              <a:rPr lang="pt-BR" sz="2000" dirty="0" smtClean="0">
                <a:solidFill>
                  <a:srgbClr val="3F3F3F"/>
                </a:solidFill>
                <a:latin typeface="Kanit"/>
                <a:cs typeface="Kanit"/>
                <a:sym typeface="Kanit"/>
              </a:rPr>
              <a:t> destinado a servidores públicos estatutários.</a:t>
            </a:r>
          </a:p>
          <a:p>
            <a:pPr marL="0" marR="0" lvl="0" indent="0" algn="just" rtl="0">
              <a:spcBef>
                <a:spcPts val="0"/>
              </a:spcBef>
              <a:spcAft>
                <a:spcPts val="0"/>
              </a:spcAft>
              <a:buNone/>
            </a:pPr>
            <a:endParaRPr lang="pt-BR" sz="2000" dirty="0">
              <a:solidFill>
                <a:srgbClr val="3F3F3F"/>
              </a:solidFill>
              <a:latin typeface="Kanit"/>
              <a:cs typeface="Kanit"/>
              <a:sym typeface="Kanit"/>
            </a:endParaRPr>
          </a:p>
          <a:p>
            <a:pPr marL="0" marR="0" lvl="0" indent="0" algn="just" rtl="0">
              <a:spcBef>
                <a:spcPts val="0"/>
              </a:spcBef>
              <a:spcAft>
                <a:spcPts val="0"/>
              </a:spcAft>
              <a:buNone/>
            </a:pPr>
            <a:r>
              <a:rPr lang="pt-BR" sz="2000" b="1" dirty="0" smtClean="0">
                <a:solidFill>
                  <a:srgbClr val="3F3F3F"/>
                </a:solidFill>
                <a:latin typeface="Kanit"/>
                <a:cs typeface="Kanit"/>
                <a:sym typeface="Kanit"/>
              </a:rPr>
              <a:t>Regime de Previdência Complementar Público – RPC:</a:t>
            </a:r>
            <a:r>
              <a:rPr lang="pt-BR" sz="2000" dirty="0" smtClean="0">
                <a:solidFill>
                  <a:srgbClr val="3F3F3F"/>
                </a:solidFill>
                <a:latin typeface="Kanit"/>
                <a:cs typeface="Kanit"/>
                <a:sym typeface="Kanit"/>
              </a:rPr>
              <a:t> aplicável a servidores públicos com a cobertura do RPPS limitada ao teto do RGPS.</a:t>
            </a:r>
            <a:endParaRPr sz="2000" dirty="0"/>
          </a:p>
        </p:txBody>
      </p:sp>
    </p:spTree>
    <p:extLst>
      <p:ext uri="{BB962C8B-B14F-4D97-AF65-F5344CB8AC3E}">
        <p14:creationId xmlns:p14="http://schemas.microsoft.com/office/powerpoint/2010/main" val="41204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1112790" y="470347"/>
            <a:ext cx="9171077" cy="5847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3200" b="1" dirty="0" smtClean="0">
                <a:solidFill>
                  <a:srgbClr val="2D704F"/>
                </a:solidFill>
                <a:latin typeface="Kanit"/>
                <a:ea typeface="Kanit"/>
                <a:cs typeface="Kanit"/>
                <a:sym typeface="Kanit"/>
              </a:rPr>
              <a:t>Situação do Ceará por Regime de Previdência</a:t>
            </a:r>
            <a:endParaRPr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5213034"/>
            <a:ext cx="9972743" cy="66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pt-BR" sz="2000" dirty="0">
              <a:solidFill>
                <a:srgbClr val="3F3F3F"/>
              </a:solidFill>
              <a:latin typeface="Kanit"/>
              <a:cs typeface="Kanit"/>
              <a:sym typeface="Kanit"/>
            </a:endParaRPr>
          </a:p>
          <a:p>
            <a:pPr marL="0" marR="0" lvl="0" indent="0" algn="l" rtl="0">
              <a:spcBef>
                <a:spcPts val="0"/>
              </a:spcBef>
              <a:spcAft>
                <a:spcPts val="0"/>
              </a:spcAft>
              <a:buNone/>
            </a:pPr>
            <a:endParaRPr sz="2000" dirty="0"/>
          </a:p>
        </p:txBody>
      </p:sp>
      <p:sp>
        <p:nvSpPr>
          <p:cNvPr id="4" name="CaixaDeTexto 3"/>
          <p:cNvSpPr txBox="1"/>
          <p:nvPr/>
        </p:nvSpPr>
        <p:spPr>
          <a:xfrm>
            <a:off x="2743196" y="6044272"/>
            <a:ext cx="5173249" cy="276999"/>
          </a:xfrm>
          <a:prstGeom prst="rect">
            <a:avLst/>
          </a:prstGeom>
          <a:noFill/>
        </p:spPr>
        <p:txBody>
          <a:bodyPr wrap="square" rtlCol="0">
            <a:spAutoFit/>
          </a:bodyPr>
          <a:lstStyle/>
          <a:p>
            <a:r>
              <a:rPr lang="pt-BR" sz="1200" dirty="0" smtClean="0"/>
              <a:t>Fonte: Site do Ministério da Previdência Social (Consulta em 22/11/2024).</a:t>
            </a:r>
            <a:endParaRPr lang="pt-BR" sz="1200" dirty="0"/>
          </a:p>
        </p:txBody>
      </p:sp>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5830" y="1443556"/>
            <a:ext cx="6313118" cy="4608037"/>
          </a:xfrm>
          <a:prstGeom prst="rect">
            <a:avLst/>
          </a:prstGeom>
        </p:spPr>
      </p:pic>
    </p:spTree>
    <p:extLst>
      <p:ext uri="{BB962C8B-B14F-4D97-AF65-F5344CB8AC3E}">
        <p14:creationId xmlns:p14="http://schemas.microsoft.com/office/powerpoint/2010/main" val="131751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1112791" y="420243"/>
            <a:ext cx="73257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400" b="1" dirty="0" smtClean="0">
                <a:solidFill>
                  <a:srgbClr val="2D704F"/>
                </a:solidFill>
                <a:latin typeface="Kanit"/>
                <a:ea typeface="Kanit"/>
                <a:cs typeface="Kanit"/>
                <a:sym typeface="Kanit"/>
              </a:rPr>
              <a:t>RPPS - Situação do Ceará</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1114820"/>
            <a:ext cx="9972743" cy="66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000" b="1" dirty="0" smtClean="0">
                <a:solidFill>
                  <a:srgbClr val="3F3F3F"/>
                </a:solidFill>
                <a:latin typeface="Kanit"/>
                <a:ea typeface="Kanit"/>
                <a:cs typeface="Kanit"/>
                <a:sym typeface="Kanit"/>
              </a:rPr>
              <a:t>Estado do Ceará e 60 Municípios</a:t>
            </a:r>
            <a:r>
              <a:rPr lang="pt-BR" sz="2000" dirty="0" smtClean="0">
                <a:solidFill>
                  <a:srgbClr val="3F3F3F"/>
                </a:solidFill>
                <a:latin typeface="Kanit"/>
                <a:ea typeface="Kanit"/>
                <a:cs typeface="Kanit"/>
                <a:sym typeface="Kanit"/>
              </a:rPr>
              <a:t> – Vedada a instituição de novos Regimes Próprios de Previdência Social, conforme art. 40, § 22, da CF.</a:t>
            </a:r>
          </a:p>
          <a:p>
            <a:pPr marL="0" marR="0" lvl="0" indent="0" algn="l" rtl="0">
              <a:spcBef>
                <a:spcPts val="0"/>
              </a:spcBef>
              <a:spcAft>
                <a:spcPts val="0"/>
              </a:spcAft>
              <a:buNone/>
            </a:pPr>
            <a:endParaRPr lang="pt-BR" sz="2000" dirty="0">
              <a:solidFill>
                <a:srgbClr val="3F3F3F"/>
              </a:solidFill>
              <a:latin typeface="Kanit"/>
              <a:cs typeface="Kanit"/>
              <a:sym typeface="Kanit"/>
            </a:endParaRPr>
          </a:p>
          <a:p>
            <a:pPr marL="0" marR="0" lvl="0" indent="0" algn="l" rtl="0">
              <a:spcBef>
                <a:spcPts val="0"/>
              </a:spcBef>
              <a:spcAft>
                <a:spcPts val="0"/>
              </a:spcAft>
              <a:buNone/>
            </a:pPr>
            <a:endParaRPr sz="2000" dirty="0"/>
          </a:p>
        </p:txBody>
      </p:sp>
      <p:graphicFrame>
        <p:nvGraphicFramePr>
          <p:cNvPr id="3" name="Tabela 2"/>
          <p:cNvGraphicFramePr>
            <a:graphicFrameLocks noGrp="1"/>
          </p:cNvGraphicFramePr>
          <p:nvPr>
            <p:extLst>
              <p:ext uri="{D42A27DB-BD31-4B8C-83A1-F6EECF244321}">
                <p14:modId xmlns:p14="http://schemas.microsoft.com/office/powerpoint/2010/main" val="2763869054"/>
              </p:ext>
            </p:extLst>
          </p:nvPr>
        </p:nvGraphicFramePr>
        <p:xfrm>
          <a:off x="1716763" y="1999502"/>
          <a:ext cx="8930361" cy="3962400"/>
        </p:xfrm>
        <a:graphic>
          <a:graphicData uri="http://schemas.openxmlformats.org/drawingml/2006/table">
            <a:tbl>
              <a:tblPr firstRow="1" bandRow="1">
                <a:tableStyleId>{616DA210-FB5B-4158-B5E0-FEB733F419BA}</a:tableStyleId>
              </a:tblPr>
              <a:tblGrid>
                <a:gridCol w="1230334"/>
                <a:gridCol w="2417523"/>
                <a:gridCol w="1750164"/>
                <a:gridCol w="1640909"/>
                <a:gridCol w="1891431"/>
              </a:tblGrid>
              <a:tr h="236659">
                <a:tc>
                  <a:txBody>
                    <a:bodyPr/>
                    <a:lstStyle/>
                    <a:p>
                      <a:pPr algn="l"/>
                      <a:r>
                        <a:rPr lang="pt-BR" b="0" dirty="0">
                          <a:effectLst/>
                          <a:latin typeface="Liberation Sans"/>
                        </a:rPr>
                        <a:t>Acarapé</a:t>
                      </a:r>
                    </a:p>
                  </a:txBody>
                  <a:tcPr anchor="ctr"/>
                </a:tc>
                <a:tc>
                  <a:txBody>
                    <a:bodyPr/>
                    <a:lstStyle/>
                    <a:p>
                      <a:pPr algn="l"/>
                      <a:r>
                        <a:rPr lang="pt-BR" b="0" dirty="0">
                          <a:effectLst/>
                          <a:latin typeface="Liberation Sans"/>
                        </a:rPr>
                        <a:t>Cascavel</a:t>
                      </a:r>
                    </a:p>
                  </a:txBody>
                  <a:tcPr anchor="ctr"/>
                </a:tc>
                <a:tc>
                  <a:txBody>
                    <a:bodyPr/>
                    <a:lstStyle/>
                    <a:p>
                      <a:pPr algn="l"/>
                      <a:r>
                        <a:rPr lang="pt-BR" b="0" dirty="0">
                          <a:effectLst/>
                          <a:latin typeface="Liberation Sans"/>
                        </a:rPr>
                        <a:t>Santana do Cariri</a:t>
                      </a:r>
                    </a:p>
                  </a:txBody>
                  <a:tcPr anchor="ctr"/>
                </a:tc>
                <a:tc>
                  <a:txBody>
                    <a:bodyPr/>
                    <a:lstStyle/>
                    <a:p>
                      <a:pPr algn="l"/>
                      <a:r>
                        <a:rPr lang="pt-BR" b="0" dirty="0">
                          <a:effectLst/>
                          <a:latin typeface="Liberation Sans"/>
                        </a:rPr>
                        <a:t>Ocara</a:t>
                      </a:r>
                    </a:p>
                  </a:txBody>
                  <a:tcPr anchor="ctr"/>
                </a:tc>
                <a:tc>
                  <a:txBody>
                    <a:bodyPr/>
                    <a:lstStyle/>
                    <a:p>
                      <a:pPr algn="l"/>
                      <a:r>
                        <a:rPr lang="pt-BR" b="0" dirty="0">
                          <a:effectLst/>
                          <a:latin typeface="Liberation Sans"/>
                        </a:rPr>
                        <a:t>Irauçuba</a:t>
                      </a:r>
                    </a:p>
                  </a:txBody>
                  <a:tcPr anchor="ctr"/>
                </a:tc>
              </a:tr>
              <a:tr h="236659">
                <a:tc>
                  <a:txBody>
                    <a:bodyPr/>
                    <a:lstStyle/>
                    <a:p>
                      <a:pPr algn="l"/>
                      <a:r>
                        <a:rPr lang="pt-BR" dirty="0">
                          <a:effectLst/>
                          <a:latin typeface="Liberation Sans"/>
                        </a:rPr>
                        <a:t>Acopiara</a:t>
                      </a:r>
                    </a:p>
                  </a:txBody>
                  <a:tcPr anchor="ctr"/>
                </a:tc>
                <a:tc>
                  <a:txBody>
                    <a:bodyPr/>
                    <a:lstStyle/>
                    <a:p>
                      <a:pPr algn="l"/>
                      <a:r>
                        <a:rPr lang="pt-BR" dirty="0">
                          <a:effectLst/>
                          <a:latin typeface="Liberation Sans"/>
                        </a:rPr>
                        <a:t>Caucaia</a:t>
                      </a:r>
                    </a:p>
                  </a:txBody>
                  <a:tcPr anchor="ctr"/>
                </a:tc>
                <a:tc>
                  <a:txBody>
                    <a:bodyPr/>
                    <a:lstStyle/>
                    <a:p>
                      <a:pPr algn="l"/>
                      <a:r>
                        <a:rPr lang="pt-BR" dirty="0">
                          <a:effectLst/>
                          <a:latin typeface="Liberation Sans"/>
                        </a:rPr>
                        <a:t>Santa Quitéria</a:t>
                      </a:r>
                    </a:p>
                  </a:txBody>
                  <a:tcPr anchor="ctr"/>
                </a:tc>
                <a:tc>
                  <a:txBody>
                    <a:bodyPr/>
                    <a:lstStyle/>
                    <a:p>
                      <a:pPr algn="l"/>
                      <a:r>
                        <a:rPr lang="pt-BR" dirty="0">
                          <a:effectLst/>
                          <a:latin typeface="Liberation Sans"/>
                        </a:rPr>
                        <a:t>Nova Olinda</a:t>
                      </a:r>
                    </a:p>
                  </a:txBody>
                  <a:tcPr anchor="ctr"/>
                </a:tc>
                <a:tc>
                  <a:txBody>
                    <a:bodyPr/>
                    <a:lstStyle/>
                    <a:p>
                      <a:pPr algn="l"/>
                      <a:r>
                        <a:rPr lang="pt-BR" dirty="0">
                          <a:effectLst/>
                          <a:latin typeface="Liberation Sans"/>
                        </a:rPr>
                        <a:t>Ipueiras</a:t>
                      </a:r>
                    </a:p>
                  </a:txBody>
                  <a:tcPr anchor="ctr"/>
                </a:tc>
              </a:tr>
              <a:tr h="236659">
                <a:tc>
                  <a:txBody>
                    <a:bodyPr/>
                    <a:lstStyle/>
                    <a:p>
                      <a:pPr algn="l"/>
                      <a:r>
                        <a:rPr lang="pt-BR" dirty="0" err="1">
                          <a:effectLst/>
                          <a:latin typeface="Liberation Sans"/>
                        </a:rPr>
                        <a:t>Aiuaba</a:t>
                      </a:r>
                      <a:endParaRPr lang="pt-BR" dirty="0">
                        <a:effectLst/>
                        <a:latin typeface="Liberation Sans"/>
                      </a:endParaRPr>
                    </a:p>
                  </a:txBody>
                  <a:tcPr anchor="ctr"/>
                </a:tc>
                <a:tc>
                  <a:txBody>
                    <a:bodyPr/>
                    <a:lstStyle/>
                    <a:p>
                      <a:pPr algn="l"/>
                      <a:r>
                        <a:rPr lang="pt-BR" dirty="0" err="1">
                          <a:effectLst/>
                          <a:latin typeface="Liberation Sans"/>
                        </a:rPr>
                        <a:t>Choró</a:t>
                      </a:r>
                      <a:endParaRPr lang="pt-BR" dirty="0">
                        <a:effectLst/>
                        <a:latin typeface="Liberation Sans"/>
                      </a:endParaRPr>
                    </a:p>
                  </a:txBody>
                  <a:tcPr anchor="ctr"/>
                </a:tc>
                <a:tc>
                  <a:txBody>
                    <a:bodyPr/>
                    <a:lstStyle/>
                    <a:p>
                      <a:pPr algn="l"/>
                      <a:r>
                        <a:rPr lang="pt-BR" dirty="0">
                          <a:effectLst/>
                          <a:latin typeface="Liberation Sans"/>
                        </a:rPr>
                        <a:t>Russas</a:t>
                      </a:r>
                    </a:p>
                  </a:txBody>
                  <a:tcPr anchor="ctr"/>
                </a:tc>
                <a:tc>
                  <a:txBody>
                    <a:bodyPr/>
                    <a:lstStyle/>
                    <a:p>
                      <a:pPr algn="l"/>
                      <a:r>
                        <a:rPr lang="pt-BR" dirty="0">
                          <a:effectLst/>
                          <a:latin typeface="Liberation Sans"/>
                        </a:rPr>
                        <a:t>Morada Nova</a:t>
                      </a:r>
                    </a:p>
                  </a:txBody>
                  <a:tcPr anchor="ctr"/>
                </a:tc>
                <a:tc>
                  <a:txBody>
                    <a:bodyPr/>
                    <a:lstStyle/>
                    <a:p>
                      <a:pPr algn="l"/>
                      <a:r>
                        <a:rPr lang="pt-BR" dirty="0">
                          <a:effectLst/>
                          <a:latin typeface="Liberation Sans"/>
                        </a:rPr>
                        <a:t>Ipu</a:t>
                      </a:r>
                    </a:p>
                  </a:txBody>
                  <a:tcPr anchor="ctr"/>
                </a:tc>
              </a:tr>
              <a:tr h="236659">
                <a:tc>
                  <a:txBody>
                    <a:bodyPr/>
                    <a:lstStyle/>
                    <a:p>
                      <a:pPr algn="l"/>
                      <a:r>
                        <a:rPr lang="pt-BR" dirty="0">
                          <a:effectLst/>
                          <a:latin typeface="Liberation Sans"/>
                        </a:rPr>
                        <a:t>Amontada</a:t>
                      </a:r>
                    </a:p>
                  </a:txBody>
                  <a:tcPr anchor="ctr"/>
                </a:tc>
                <a:tc>
                  <a:txBody>
                    <a:bodyPr/>
                    <a:lstStyle/>
                    <a:p>
                      <a:pPr algn="l"/>
                      <a:r>
                        <a:rPr lang="pt-BR" dirty="0">
                          <a:effectLst/>
                          <a:latin typeface="Liberation Sans"/>
                        </a:rPr>
                        <a:t>Chorozinho</a:t>
                      </a:r>
                    </a:p>
                  </a:txBody>
                  <a:tcPr anchor="ctr"/>
                </a:tc>
                <a:tc>
                  <a:txBody>
                    <a:bodyPr/>
                    <a:lstStyle/>
                    <a:p>
                      <a:pPr algn="l"/>
                      <a:r>
                        <a:rPr lang="pt-BR" dirty="0">
                          <a:effectLst/>
                          <a:latin typeface="Liberation Sans"/>
                        </a:rPr>
                        <a:t>Redenção</a:t>
                      </a:r>
                    </a:p>
                  </a:txBody>
                  <a:tcPr anchor="ctr"/>
                </a:tc>
                <a:tc>
                  <a:txBody>
                    <a:bodyPr/>
                    <a:lstStyle/>
                    <a:p>
                      <a:pPr algn="l"/>
                      <a:r>
                        <a:rPr lang="pt-BR" dirty="0">
                          <a:effectLst/>
                          <a:latin typeface="Liberation Sans"/>
                        </a:rPr>
                        <a:t>Milagres</a:t>
                      </a:r>
                    </a:p>
                  </a:txBody>
                  <a:tcPr anchor="ctr"/>
                </a:tc>
                <a:tc>
                  <a:txBody>
                    <a:bodyPr/>
                    <a:lstStyle/>
                    <a:p>
                      <a:pPr algn="l"/>
                      <a:r>
                        <a:rPr lang="pt-BR" dirty="0" err="1">
                          <a:effectLst/>
                          <a:latin typeface="Liberation Sans"/>
                        </a:rPr>
                        <a:t>Icapuí</a:t>
                      </a:r>
                      <a:endParaRPr lang="pt-BR" dirty="0">
                        <a:effectLst/>
                        <a:latin typeface="Liberation Sans"/>
                      </a:endParaRPr>
                    </a:p>
                  </a:txBody>
                  <a:tcPr anchor="ctr"/>
                </a:tc>
              </a:tr>
              <a:tr h="236659">
                <a:tc>
                  <a:txBody>
                    <a:bodyPr/>
                    <a:lstStyle/>
                    <a:p>
                      <a:pPr algn="l"/>
                      <a:r>
                        <a:rPr lang="pt-BR" dirty="0">
                          <a:effectLst/>
                          <a:latin typeface="Liberation Sans"/>
                        </a:rPr>
                        <a:t>Aracati</a:t>
                      </a:r>
                    </a:p>
                  </a:txBody>
                  <a:tcPr anchor="ctr"/>
                </a:tc>
                <a:tc>
                  <a:txBody>
                    <a:bodyPr/>
                    <a:lstStyle/>
                    <a:p>
                      <a:pPr algn="l"/>
                      <a:r>
                        <a:rPr lang="pt-BR" dirty="0">
                          <a:effectLst/>
                          <a:latin typeface="Liberation Sans"/>
                        </a:rPr>
                        <a:t>Crato</a:t>
                      </a:r>
                    </a:p>
                  </a:txBody>
                  <a:tcPr anchor="ctr"/>
                </a:tc>
                <a:tc>
                  <a:txBody>
                    <a:bodyPr/>
                    <a:lstStyle/>
                    <a:p>
                      <a:pPr algn="l"/>
                      <a:r>
                        <a:rPr lang="pt-BR" dirty="0">
                          <a:effectLst/>
                          <a:latin typeface="Liberation Sans"/>
                        </a:rPr>
                        <a:t>Quixeramobim</a:t>
                      </a:r>
                    </a:p>
                  </a:txBody>
                  <a:tcPr anchor="ctr"/>
                </a:tc>
                <a:tc>
                  <a:txBody>
                    <a:bodyPr/>
                    <a:lstStyle/>
                    <a:p>
                      <a:pPr algn="l"/>
                      <a:r>
                        <a:rPr lang="pt-BR" dirty="0">
                          <a:effectLst/>
                          <a:latin typeface="Liberation Sans"/>
                        </a:rPr>
                        <a:t>Maranguape</a:t>
                      </a:r>
                    </a:p>
                  </a:txBody>
                  <a:tcPr anchor="ctr"/>
                </a:tc>
                <a:tc>
                  <a:txBody>
                    <a:bodyPr/>
                    <a:lstStyle/>
                    <a:p>
                      <a:pPr algn="l"/>
                      <a:r>
                        <a:rPr lang="pt-BR" dirty="0">
                          <a:effectLst/>
                          <a:latin typeface="Liberation Sans"/>
                        </a:rPr>
                        <a:t>Ibicuitinga</a:t>
                      </a:r>
                    </a:p>
                  </a:txBody>
                  <a:tcPr anchor="ctr"/>
                </a:tc>
              </a:tr>
              <a:tr h="236659">
                <a:tc>
                  <a:txBody>
                    <a:bodyPr/>
                    <a:lstStyle/>
                    <a:p>
                      <a:pPr algn="l"/>
                      <a:r>
                        <a:rPr lang="pt-BR" dirty="0">
                          <a:effectLst/>
                          <a:latin typeface="Liberation Sans"/>
                        </a:rPr>
                        <a:t>Aracoiaba</a:t>
                      </a:r>
                    </a:p>
                  </a:txBody>
                  <a:tcPr anchor="ctr"/>
                </a:tc>
                <a:tc>
                  <a:txBody>
                    <a:bodyPr/>
                    <a:lstStyle/>
                    <a:p>
                      <a:pPr algn="l"/>
                      <a:r>
                        <a:rPr lang="pt-BR" dirty="0">
                          <a:effectLst/>
                          <a:latin typeface="Liberation Sans"/>
                        </a:rPr>
                        <a:t>Eusébio</a:t>
                      </a:r>
                    </a:p>
                  </a:txBody>
                  <a:tcPr anchor="ctr"/>
                </a:tc>
                <a:tc>
                  <a:txBody>
                    <a:bodyPr/>
                    <a:lstStyle/>
                    <a:p>
                      <a:pPr algn="l"/>
                      <a:r>
                        <a:rPr lang="pt-BR" dirty="0">
                          <a:effectLst/>
                          <a:latin typeface="Liberation Sans"/>
                        </a:rPr>
                        <a:t>Quixadá</a:t>
                      </a:r>
                    </a:p>
                  </a:txBody>
                  <a:tcPr anchor="ctr"/>
                </a:tc>
                <a:tc>
                  <a:txBody>
                    <a:bodyPr/>
                    <a:lstStyle/>
                    <a:p>
                      <a:pPr algn="l"/>
                      <a:r>
                        <a:rPr lang="pt-BR" dirty="0">
                          <a:effectLst/>
                          <a:latin typeface="Liberation Sans"/>
                        </a:rPr>
                        <a:t>Maracanaú</a:t>
                      </a:r>
                    </a:p>
                  </a:txBody>
                  <a:tcPr anchor="ctr"/>
                </a:tc>
                <a:tc>
                  <a:txBody>
                    <a:bodyPr/>
                    <a:lstStyle/>
                    <a:p>
                      <a:pPr algn="l"/>
                      <a:r>
                        <a:rPr lang="pt-BR" dirty="0">
                          <a:effectLst/>
                          <a:latin typeface="Liberation Sans"/>
                        </a:rPr>
                        <a:t>Horizonte</a:t>
                      </a:r>
                    </a:p>
                  </a:txBody>
                  <a:tcPr anchor="ctr"/>
                </a:tc>
              </a:tr>
              <a:tr h="236659">
                <a:tc>
                  <a:txBody>
                    <a:bodyPr/>
                    <a:lstStyle/>
                    <a:p>
                      <a:pPr algn="l"/>
                      <a:r>
                        <a:rPr lang="pt-BR" dirty="0">
                          <a:effectLst/>
                          <a:latin typeface="Liberation Sans"/>
                        </a:rPr>
                        <a:t>Araripe</a:t>
                      </a:r>
                    </a:p>
                  </a:txBody>
                  <a:tcPr anchor="ctr"/>
                </a:tc>
                <a:tc>
                  <a:txBody>
                    <a:bodyPr/>
                    <a:lstStyle/>
                    <a:p>
                      <a:pPr algn="l"/>
                      <a:r>
                        <a:rPr lang="pt-BR" dirty="0">
                          <a:effectLst/>
                          <a:latin typeface="Liberation Sans"/>
                        </a:rPr>
                        <a:t>Fortaleza</a:t>
                      </a:r>
                    </a:p>
                  </a:txBody>
                  <a:tcPr anchor="ctr"/>
                </a:tc>
                <a:tc>
                  <a:txBody>
                    <a:bodyPr/>
                    <a:lstStyle/>
                    <a:p>
                      <a:pPr algn="l"/>
                      <a:r>
                        <a:rPr lang="pt-BR" dirty="0" err="1">
                          <a:effectLst/>
                          <a:latin typeface="Liberation Sans"/>
                        </a:rPr>
                        <a:t>Quiterianópolis</a:t>
                      </a:r>
                      <a:endParaRPr lang="pt-BR" dirty="0">
                        <a:effectLst/>
                        <a:latin typeface="Liberation Sans"/>
                      </a:endParaRPr>
                    </a:p>
                  </a:txBody>
                  <a:tcPr anchor="ctr"/>
                </a:tc>
                <a:tc>
                  <a:txBody>
                    <a:bodyPr/>
                    <a:lstStyle/>
                    <a:p>
                      <a:pPr algn="l"/>
                      <a:r>
                        <a:rPr lang="pt-BR" dirty="0">
                          <a:effectLst/>
                          <a:latin typeface="Liberation Sans"/>
                        </a:rPr>
                        <a:t>Juazeiro do Norte</a:t>
                      </a:r>
                    </a:p>
                  </a:txBody>
                  <a:tcPr anchor="ctr"/>
                </a:tc>
                <a:tc>
                  <a:txBody>
                    <a:bodyPr/>
                    <a:lstStyle/>
                    <a:p>
                      <a:pPr algn="l"/>
                      <a:r>
                        <a:rPr lang="pt-BR" dirty="0">
                          <a:effectLst/>
                          <a:latin typeface="Liberation Sans"/>
                        </a:rPr>
                        <a:t>Guaramiranga</a:t>
                      </a:r>
                    </a:p>
                  </a:txBody>
                  <a:tcPr anchor="ctr"/>
                </a:tc>
              </a:tr>
              <a:tr h="236659">
                <a:tc>
                  <a:txBody>
                    <a:bodyPr/>
                    <a:lstStyle/>
                    <a:p>
                      <a:pPr algn="l"/>
                      <a:r>
                        <a:rPr lang="pt-BR" dirty="0">
                          <a:effectLst/>
                          <a:latin typeface="Liberation Sans"/>
                        </a:rPr>
                        <a:t>Beberibe</a:t>
                      </a:r>
                    </a:p>
                  </a:txBody>
                  <a:tcPr anchor="ctr"/>
                </a:tc>
                <a:tc>
                  <a:txBody>
                    <a:bodyPr/>
                    <a:lstStyle/>
                    <a:p>
                      <a:pPr algn="l"/>
                      <a:r>
                        <a:rPr lang="pt-BR" dirty="0">
                          <a:effectLst/>
                          <a:latin typeface="Liberation Sans"/>
                        </a:rPr>
                        <a:t>Fortim</a:t>
                      </a:r>
                    </a:p>
                  </a:txBody>
                  <a:tcPr anchor="ctr"/>
                </a:tc>
                <a:tc>
                  <a:txBody>
                    <a:bodyPr/>
                    <a:lstStyle/>
                    <a:p>
                      <a:pPr algn="l"/>
                      <a:r>
                        <a:rPr lang="pt-BR" dirty="0">
                          <a:effectLst/>
                          <a:latin typeface="Liberation Sans"/>
                        </a:rPr>
                        <a:t>Paraipaba</a:t>
                      </a:r>
                    </a:p>
                  </a:txBody>
                  <a:tcPr anchor="ctr"/>
                </a:tc>
                <a:tc>
                  <a:txBody>
                    <a:bodyPr/>
                    <a:lstStyle/>
                    <a:p>
                      <a:pPr algn="l"/>
                      <a:r>
                        <a:rPr lang="pt-BR" dirty="0">
                          <a:effectLst/>
                          <a:latin typeface="Liberation Sans"/>
                        </a:rPr>
                        <a:t>Jaguaruana</a:t>
                      </a:r>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effectLst/>
                          <a:latin typeface="Liberation Sans"/>
                        </a:rPr>
                        <a:t>General Sampaio</a:t>
                      </a:r>
                    </a:p>
                  </a:txBody>
                  <a:tcPr anchor="ctr"/>
                </a:tc>
              </a:tr>
              <a:tr h="236659">
                <a:tc>
                  <a:txBody>
                    <a:bodyPr/>
                    <a:lstStyle/>
                    <a:p>
                      <a:pPr algn="l"/>
                      <a:r>
                        <a:rPr lang="pt-BR" dirty="0">
                          <a:effectLst/>
                          <a:latin typeface="Liberation Sans"/>
                        </a:rPr>
                        <a:t>Boa Viagem</a:t>
                      </a:r>
                    </a:p>
                  </a:txBody>
                  <a:tcPr anchor="ctr"/>
                </a:tc>
                <a:tc>
                  <a:txBody>
                    <a:bodyPr/>
                    <a:lstStyle/>
                    <a:p>
                      <a:pPr algn="l"/>
                      <a:r>
                        <a:rPr lang="pt-BR" dirty="0">
                          <a:effectLst/>
                          <a:latin typeface="Liberation Sans"/>
                        </a:rPr>
                        <a:t>Viçosa do Ceará</a:t>
                      </a:r>
                    </a:p>
                  </a:txBody>
                  <a:tcPr anchor="ctr"/>
                </a:tc>
                <a:tc>
                  <a:txBody>
                    <a:bodyPr/>
                    <a:lstStyle/>
                    <a:p>
                      <a:pPr algn="l"/>
                      <a:r>
                        <a:rPr lang="pt-BR" dirty="0" err="1">
                          <a:effectLst/>
                          <a:latin typeface="Liberation Sans"/>
                        </a:rPr>
                        <a:t>Palmácia</a:t>
                      </a:r>
                      <a:endParaRPr lang="pt-BR" dirty="0">
                        <a:effectLst/>
                        <a:latin typeface="Liberation Sans"/>
                      </a:endParaRPr>
                    </a:p>
                  </a:txBody>
                  <a:tcPr anchor="ctr"/>
                </a:tc>
                <a:tc>
                  <a:txBody>
                    <a:bodyPr/>
                    <a:lstStyle/>
                    <a:p>
                      <a:pPr algn="l"/>
                      <a:r>
                        <a:rPr lang="pt-BR" dirty="0">
                          <a:effectLst/>
                          <a:latin typeface="Liberation Sans"/>
                        </a:rPr>
                        <a:t>Itarema</a:t>
                      </a:r>
                    </a:p>
                  </a:txBody>
                  <a:tcPr anchor="ctr"/>
                </a:tc>
                <a:tc rowSpan="5">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effectLst/>
                          <a:latin typeface="Liberation Sans"/>
                        </a:rPr>
                        <a:t>Estado do Ceará</a:t>
                      </a:r>
                    </a:p>
                    <a:p>
                      <a:endParaRPr lang="pt-BR" dirty="0"/>
                    </a:p>
                  </a:txBody>
                  <a:tcPr anchor="ctr"/>
                </a:tc>
              </a:tr>
              <a:tr h="236659">
                <a:tc>
                  <a:txBody>
                    <a:bodyPr/>
                    <a:lstStyle/>
                    <a:p>
                      <a:pPr algn="l"/>
                      <a:r>
                        <a:rPr lang="pt-BR" dirty="0">
                          <a:effectLst/>
                          <a:latin typeface="Liberation Sans"/>
                        </a:rPr>
                        <a:t>Canindé</a:t>
                      </a:r>
                    </a:p>
                  </a:txBody>
                  <a:tcPr anchor="ctr"/>
                </a:tc>
                <a:tc>
                  <a:txBody>
                    <a:bodyPr/>
                    <a:lstStyle/>
                    <a:p>
                      <a:pPr algn="l"/>
                      <a:r>
                        <a:rPr lang="pt-BR" dirty="0" err="1">
                          <a:effectLst/>
                          <a:latin typeface="Liberation Sans"/>
                        </a:rPr>
                        <a:t>Tejuçuoca</a:t>
                      </a:r>
                      <a:endParaRPr lang="pt-BR" dirty="0">
                        <a:effectLst/>
                        <a:latin typeface="Liberation Sans"/>
                      </a:endParaRPr>
                    </a:p>
                  </a:txBody>
                  <a:tcPr anchor="ctr"/>
                </a:tc>
                <a:tc>
                  <a:txBody>
                    <a:bodyPr/>
                    <a:lstStyle/>
                    <a:p>
                      <a:pPr algn="l"/>
                      <a:r>
                        <a:rPr lang="pt-BR" dirty="0" err="1">
                          <a:effectLst/>
                          <a:latin typeface="Liberation Sans"/>
                        </a:rPr>
                        <a:t>Palhano</a:t>
                      </a:r>
                      <a:endParaRPr lang="pt-BR" dirty="0">
                        <a:effectLst/>
                        <a:latin typeface="Liberation Sans"/>
                      </a:endParaRPr>
                    </a:p>
                  </a:txBody>
                  <a:tcPr anchor="ctr"/>
                </a:tc>
                <a:tc>
                  <a:txBody>
                    <a:bodyPr/>
                    <a:lstStyle/>
                    <a:p>
                      <a:pPr algn="l"/>
                      <a:r>
                        <a:rPr lang="pt-BR" dirty="0">
                          <a:effectLst/>
                          <a:latin typeface="Liberation Sans"/>
                        </a:rPr>
                        <a:t>Itapiúna</a:t>
                      </a:r>
                    </a:p>
                  </a:txBody>
                  <a:tcPr anchor="ctr"/>
                </a:tc>
                <a:tc vMerge="1">
                  <a:txBody>
                    <a:bodyPr/>
                    <a:lstStyle/>
                    <a:p>
                      <a:endParaRPr lang="pt-BR" dirty="0"/>
                    </a:p>
                  </a:txBody>
                  <a:tcPr anchor="ctr"/>
                </a:tc>
              </a:tr>
              <a:tr h="236659">
                <a:tc>
                  <a:txBody>
                    <a:bodyPr/>
                    <a:lstStyle/>
                    <a:p>
                      <a:pPr algn="l"/>
                      <a:r>
                        <a:rPr lang="pt-BR" dirty="0">
                          <a:effectLst/>
                          <a:latin typeface="Liberation Sans"/>
                        </a:rPr>
                        <a:t>Capistrano</a:t>
                      </a:r>
                    </a:p>
                  </a:txBody>
                  <a:tcPr anchor="ctr"/>
                </a:tc>
                <a:tc>
                  <a:txBody>
                    <a:bodyPr/>
                    <a:lstStyle/>
                    <a:p>
                      <a:pPr algn="l"/>
                      <a:r>
                        <a:rPr lang="pt-BR" dirty="0">
                          <a:effectLst/>
                          <a:latin typeface="Liberation Sans"/>
                        </a:rPr>
                        <a:t>Tauá</a:t>
                      </a:r>
                    </a:p>
                  </a:txBody>
                  <a:tcPr anchor="ctr"/>
                </a:tc>
                <a:tc>
                  <a:txBody>
                    <a:bodyPr/>
                    <a:lstStyle/>
                    <a:p>
                      <a:pPr algn="l"/>
                      <a:r>
                        <a:rPr lang="pt-BR" dirty="0" err="1">
                          <a:effectLst/>
                          <a:latin typeface="Liberation Sans"/>
                        </a:rPr>
                        <a:t>Pacoti</a:t>
                      </a:r>
                      <a:endParaRPr lang="pt-BR" dirty="0">
                        <a:effectLst/>
                        <a:latin typeface="Liberation Sans"/>
                      </a:endParaRPr>
                    </a:p>
                  </a:txBody>
                  <a:tcPr anchor="ctr"/>
                </a:tc>
                <a:tc>
                  <a:txBody>
                    <a:bodyPr/>
                    <a:lstStyle/>
                    <a:p>
                      <a:pPr algn="l"/>
                      <a:r>
                        <a:rPr lang="pt-BR" dirty="0">
                          <a:effectLst/>
                          <a:latin typeface="Liberation Sans"/>
                        </a:rPr>
                        <a:t>Itapipoca</a:t>
                      </a:r>
                    </a:p>
                  </a:txBody>
                  <a:tcPr anchor="ctr"/>
                </a:tc>
                <a:tc vMerge="1">
                  <a:txBody>
                    <a:bodyPr/>
                    <a:lstStyle/>
                    <a:p>
                      <a:endParaRPr lang="pt-BR" dirty="0"/>
                    </a:p>
                  </a:txBody>
                  <a:tcPr anchor="ctr"/>
                </a:tc>
              </a:tr>
              <a:tr h="236659">
                <a:tc>
                  <a:txBody>
                    <a:bodyPr/>
                    <a:lstStyle/>
                    <a:p>
                      <a:pPr algn="l"/>
                      <a:r>
                        <a:rPr lang="pt-BR" dirty="0">
                          <a:effectLst/>
                          <a:latin typeface="Liberation Sans"/>
                        </a:rPr>
                        <a:t>Caridade</a:t>
                      </a:r>
                    </a:p>
                  </a:txBody>
                  <a:tcPr anchor="ctr"/>
                </a:tc>
                <a:tc>
                  <a:txBody>
                    <a:bodyPr/>
                    <a:lstStyle/>
                    <a:p>
                      <a:pPr algn="l"/>
                      <a:r>
                        <a:rPr lang="pt-BR" dirty="0" err="1">
                          <a:effectLst/>
                          <a:latin typeface="Liberation Sans"/>
                        </a:rPr>
                        <a:t>Solonópole</a:t>
                      </a:r>
                      <a:endParaRPr lang="pt-BR" dirty="0">
                        <a:effectLst/>
                        <a:latin typeface="Liberation Sans"/>
                      </a:endParaRPr>
                    </a:p>
                  </a:txBody>
                  <a:tcPr anchor="ctr"/>
                </a:tc>
                <a:tc>
                  <a:txBody>
                    <a:bodyPr/>
                    <a:lstStyle/>
                    <a:p>
                      <a:pPr algn="l"/>
                      <a:r>
                        <a:rPr lang="pt-BR" dirty="0">
                          <a:effectLst/>
                          <a:latin typeface="Liberation Sans"/>
                        </a:rPr>
                        <a:t>Pacatuba</a:t>
                      </a:r>
                    </a:p>
                  </a:txBody>
                  <a:tcPr anchor="ctr"/>
                </a:tc>
                <a:tc>
                  <a:txBody>
                    <a:bodyPr/>
                    <a:lstStyle/>
                    <a:p>
                      <a:pPr algn="l"/>
                      <a:r>
                        <a:rPr lang="pt-BR" dirty="0" err="1">
                          <a:effectLst/>
                          <a:latin typeface="Liberation Sans"/>
                        </a:rPr>
                        <a:t>Itapajé</a:t>
                      </a:r>
                      <a:endParaRPr lang="pt-BR" dirty="0">
                        <a:effectLst/>
                        <a:latin typeface="Liberation Sans"/>
                      </a:endParaRPr>
                    </a:p>
                  </a:txBody>
                  <a:tcPr anchor="ctr"/>
                </a:tc>
                <a:tc vMerge="1">
                  <a:txBody>
                    <a:bodyPr/>
                    <a:lstStyle/>
                    <a:p>
                      <a:endParaRPr lang="pt-BR" dirty="0"/>
                    </a:p>
                  </a:txBody>
                  <a:tcPr anchor="ctr"/>
                </a:tc>
              </a:tr>
              <a:tr h="23665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dirty="0" smtClean="0">
                          <a:effectLst/>
                          <a:latin typeface="Liberation Sans"/>
                        </a:rPr>
                        <a:t>Caririaçu</a:t>
                      </a:r>
                      <a:endParaRPr lang="pt-BR" dirty="0">
                        <a:effectLst/>
                        <a:latin typeface="Liberation Sans"/>
                      </a:endParaRPr>
                    </a:p>
                  </a:txBody>
                  <a:tcPr anchor="ctr"/>
                </a:tc>
                <a:tc>
                  <a:txBody>
                    <a:bodyPr/>
                    <a:lstStyle/>
                    <a:p>
                      <a:pPr algn="l"/>
                      <a:r>
                        <a:rPr lang="pt-BR" dirty="0">
                          <a:effectLst/>
                          <a:latin typeface="Liberation Sans"/>
                        </a:rPr>
                        <a:t>São Gonçalo do Amarante</a:t>
                      </a:r>
                    </a:p>
                  </a:txBody>
                  <a:tcPr anchor="ctr"/>
                </a:tc>
                <a:tc>
                  <a:txBody>
                    <a:bodyPr/>
                    <a:lstStyle/>
                    <a:p>
                      <a:pPr algn="l"/>
                      <a:r>
                        <a:rPr lang="pt-BR" dirty="0">
                          <a:effectLst/>
                          <a:latin typeface="Liberation Sans"/>
                        </a:rPr>
                        <a:t>Pacajus</a:t>
                      </a:r>
                    </a:p>
                  </a:txBody>
                  <a:tcPr anchor="ctr"/>
                </a:tc>
                <a:tc>
                  <a:txBody>
                    <a:bodyPr/>
                    <a:lstStyle/>
                    <a:p>
                      <a:pPr algn="l"/>
                      <a:r>
                        <a:rPr lang="pt-BR" dirty="0">
                          <a:effectLst/>
                          <a:latin typeface="Liberation Sans"/>
                        </a:rPr>
                        <a:t>Itaitinga</a:t>
                      </a:r>
                    </a:p>
                  </a:txBody>
                  <a:tcPr anchor="ctr"/>
                </a:tc>
                <a:tc vMerge="1">
                  <a:txBody>
                    <a:bodyPr/>
                    <a:lstStyle/>
                    <a:p>
                      <a:pPr algn="l"/>
                      <a:endParaRPr lang="pt-BR" dirty="0">
                        <a:effectLst/>
                        <a:latin typeface="Liberation Sans"/>
                      </a:endParaRPr>
                    </a:p>
                  </a:txBody>
                  <a:tcPr anchor="ctr"/>
                </a:tc>
              </a:tr>
            </a:tbl>
          </a:graphicData>
        </a:graphic>
      </p:graphicFrame>
      <p:sp>
        <p:nvSpPr>
          <p:cNvPr id="4" name="CaixaDeTexto 3"/>
          <p:cNvSpPr txBox="1"/>
          <p:nvPr/>
        </p:nvSpPr>
        <p:spPr>
          <a:xfrm>
            <a:off x="1628382" y="6031746"/>
            <a:ext cx="5173249" cy="276999"/>
          </a:xfrm>
          <a:prstGeom prst="rect">
            <a:avLst/>
          </a:prstGeom>
          <a:noFill/>
        </p:spPr>
        <p:txBody>
          <a:bodyPr wrap="square" rtlCol="0">
            <a:spAutoFit/>
          </a:bodyPr>
          <a:lstStyle/>
          <a:p>
            <a:r>
              <a:rPr lang="pt-BR" sz="1200" dirty="0" smtClean="0"/>
              <a:t>Fonte: Site do Ministério da Previdência Social</a:t>
            </a:r>
            <a:endParaRPr lang="pt-BR" sz="1200" dirty="0"/>
          </a:p>
        </p:txBody>
      </p:sp>
    </p:spTree>
    <p:extLst>
      <p:ext uri="{BB962C8B-B14F-4D97-AF65-F5344CB8AC3E}">
        <p14:creationId xmlns:p14="http://schemas.microsoft.com/office/powerpoint/2010/main" val="92050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p:nvPr/>
        </p:nvSpPr>
        <p:spPr>
          <a:xfrm>
            <a:off x="601248" y="438963"/>
            <a:ext cx="9747105" cy="81983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pt-BR" sz="2400" b="1" dirty="0" smtClean="0">
                <a:solidFill>
                  <a:srgbClr val="2D704F"/>
                </a:solidFill>
                <a:latin typeface="Kanit"/>
                <a:ea typeface="Kanit"/>
                <a:cs typeface="Kanit"/>
                <a:sym typeface="Kanit"/>
              </a:rPr>
              <a:t>RPPS – Visão Geral da Reforma da Previdência da Emenda Constitucional Nº 103/2019 no Ceará</a:t>
            </a:r>
            <a:endParaRPr sz="2400" dirty="0"/>
          </a:p>
        </p:txBody>
      </p:sp>
      <p:sp>
        <p:nvSpPr>
          <p:cNvPr id="121" name="Google Shape;121;p16"/>
          <p:cNvSpPr/>
          <p:nvPr/>
        </p:nvSpPr>
        <p:spPr>
          <a:xfrm>
            <a:off x="1112791" y="2966334"/>
            <a:ext cx="9613200" cy="2246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pic>
        <p:nvPicPr>
          <p:cNvPr id="122" name="Google Shape;122;p16"/>
          <p:cNvPicPr preferRelativeResize="0"/>
          <p:nvPr/>
        </p:nvPicPr>
        <p:blipFill>
          <a:blip r:embed="rId3">
            <a:alphaModFix/>
          </a:blip>
          <a:stretch>
            <a:fillRect/>
          </a:stretch>
        </p:blipFill>
        <p:spPr>
          <a:xfrm>
            <a:off x="10515725" y="192025"/>
            <a:ext cx="1349125" cy="1349125"/>
          </a:xfrm>
          <a:prstGeom prst="rect">
            <a:avLst/>
          </a:prstGeom>
          <a:noFill/>
          <a:ln>
            <a:noFill/>
          </a:ln>
        </p:spPr>
      </p:pic>
      <p:pic>
        <p:nvPicPr>
          <p:cNvPr id="123" name="Google Shape;123;p16"/>
          <p:cNvPicPr preferRelativeResize="0"/>
          <p:nvPr/>
        </p:nvPicPr>
        <p:blipFill rotWithShape="1">
          <a:blip r:embed="rId4">
            <a:alphaModFix/>
          </a:blip>
          <a:srcRect/>
          <a:stretch/>
        </p:blipFill>
        <p:spPr>
          <a:xfrm>
            <a:off x="0" y="6373525"/>
            <a:ext cx="12192002" cy="501646"/>
          </a:xfrm>
          <a:prstGeom prst="rect">
            <a:avLst/>
          </a:prstGeom>
          <a:noFill/>
          <a:ln>
            <a:noFill/>
          </a:ln>
        </p:spPr>
      </p:pic>
      <p:sp>
        <p:nvSpPr>
          <p:cNvPr id="7" name="Google Shape;130;p17"/>
          <p:cNvSpPr/>
          <p:nvPr/>
        </p:nvSpPr>
        <p:spPr>
          <a:xfrm>
            <a:off x="1112790" y="1490601"/>
            <a:ext cx="9972743" cy="4360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pt-BR" sz="2000" dirty="0">
              <a:solidFill>
                <a:srgbClr val="3F3F3F"/>
              </a:solidFill>
              <a:latin typeface="Kanit"/>
              <a:cs typeface="Kanit"/>
              <a:sym typeface="Kanit"/>
            </a:endParaRPr>
          </a:p>
          <a:p>
            <a:pPr marL="0" marR="0" lvl="0" indent="0" algn="l" rtl="0">
              <a:spcBef>
                <a:spcPts val="0"/>
              </a:spcBef>
              <a:spcAft>
                <a:spcPts val="0"/>
              </a:spcAft>
              <a:buNone/>
            </a:pPr>
            <a:endParaRPr sz="2000" dirty="0"/>
          </a:p>
        </p:txBody>
      </p:sp>
      <p:sp>
        <p:nvSpPr>
          <p:cNvPr id="4" name="CaixaDeTexto 3"/>
          <p:cNvSpPr txBox="1"/>
          <p:nvPr/>
        </p:nvSpPr>
        <p:spPr>
          <a:xfrm>
            <a:off x="387802" y="5504688"/>
            <a:ext cx="7341265" cy="646331"/>
          </a:xfrm>
          <a:prstGeom prst="rect">
            <a:avLst/>
          </a:prstGeom>
          <a:noFill/>
        </p:spPr>
        <p:txBody>
          <a:bodyPr wrap="square" rtlCol="0">
            <a:spAutoFit/>
          </a:bodyPr>
          <a:lstStyle/>
          <a:p>
            <a:pPr algn="just"/>
            <a:r>
              <a:rPr lang="pt-BR" sz="1200" dirty="0" smtClean="0"/>
              <a:t>Fonte: Site do Ministério da Previdência Social (Última atualização em 22/11/2024) – As informações têm por base as leis enviadas pelo ente via Sistema de Gestão de Consultas e Normas – GESCON-RPPS e as já validadas </a:t>
            </a:r>
            <a:r>
              <a:rPr lang="pt-BR" sz="1200" dirty="0"/>
              <a:t>pela Subsecretaria dos Regimes Próprios de Previdência </a:t>
            </a:r>
            <a:r>
              <a:rPr lang="pt-BR" sz="1200" dirty="0" smtClean="0"/>
              <a:t>Social - SRPPS</a:t>
            </a:r>
            <a:r>
              <a:rPr lang="pt-BR" sz="1200" dirty="0"/>
              <a:t>.</a:t>
            </a:r>
          </a:p>
        </p:txBody>
      </p:sp>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52" y="1321427"/>
            <a:ext cx="6864263" cy="4168009"/>
          </a:xfrm>
          <a:prstGeom prst="rect">
            <a:avLst/>
          </a:prstGeom>
        </p:spPr>
      </p:pic>
      <p:sp>
        <p:nvSpPr>
          <p:cNvPr id="3" name="Retângulo de cantos arredondados 2"/>
          <p:cNvSpPr/>
          <p:nvPr/>
        </p:nvSpPr>
        <p:spPr>
          <a:xfrm>
            <a:off x="8091813" y="1708639"/>
            <a:ext cx="3432131" cy="22245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8431871" y="1870199"/>
            <a:ext cx="2822901" cy="1938992"/>
          </a:xfrm>
          <a:prstGeom prst="rect">
            <a:avLst/>
          </a:prstGeom>
          <a:noFill/>
        </p:spPr>
        <p:txBody>
          <a:bodyPr wrap="square" rtlCol="0">
            <a:spAutoFit/>
          </a:bodyPr>
          <a:lstStyle/>
          <a:p>
            <a:r>
              <a:rPr lang="pt-BR" sz="2000" dirty="0" smtClean="0"/>
              <a:t>Considera-se </a:t>
            </a:r>
            <a:r>
              <a:rPr lang="pt-BR" sz="2000" dirty="0"/>
              <a:t>reforma quando o ente adotou em lei local ao menos 80% das regras de benefícios previstas na EC </a:t>
            </a:r>
            <a:r>
              <a:rPr lang="pt-BR" sz="2000" dirty="0" smtClean="0"/>
              <a:t>103/2019.</a:t>
            </a:r>
            <a:endParaRPr lang="pt-BR" sz="2000" dirty="0"/>
          </a:p>
        </p:txBody>
      </p:sp>
    </p:spTree>
    <p:extLst>
      <p:ext uri="{BB962C8B-B14F-4D97-AF65-F5344CB8AC3E}">
        <p14:creationId xmlns:p14="http://schemas.microsoft.com/office/powerpoint/2010/main" val="2070006272"/>
      </p:ext>
    </p:extLst>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11798</TotalTime>
  <Words>5579</Words>
  <Application>Microsoft Office PowerPoint</Application>
  <PresentationFormat>Personalizar</PresentationFormat>
  <Paragraphs>525</Paragraphs>
  <Slides>53</Slides>
  <Notes>53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53</vt:i4>
      </vt:variant>
    </vt:vector>
  </HeadingPairs>
  <TitlesOfParts>
    <vt:vector size="59" baseType="lpstr">
      <vt:lpstr>Arial</vt:lpstr>
      <vt:lpstr>Calibri</vt:lpstr>
      <vt:lpstr>Liberation Sans</vt:lpstr>
      <vt:lpstr>Kanit</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Kelly Holanda</dc:creator>
  <cp:lastModifiedBy>Kelly Holanda</cp:lastModifiedBy>
  <cp:revision>192</cp:revision>
  <dcterms:modified xsi:type="dcterms:W3CDTF">2024-12-02T21:17:38Z</dcterms:modified>
</cp:coreProperties>
</file>