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ink/ink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63" r:id="rId4"/>
    <p:sldId id="265" r:id="rId5"/>
    <p:sldId id="264" r:id="rId6"/>
    <p:sldId id="266" r:id="rId7"/>
    <p:sldId id="272" r:id="rId8"/>
    <p:sldId id="274" r:id="rId9"/>
    <p:sldId id="275" r:id="rId10"/>
    <p:sldId id="260" r:id="rId11"/>
    <p:sldId id="268" r:id="rId12"/>
    <p:sldId id="269" r:id="rId13"/>
    <p:sldId id="270" r:id="rId14"/>
    <p:sldId id="271" r:id="rId15"/>
    <p:sldId id="273" r:id="rId16"/>
    <p:sldId id="276" r:id="rId17"/>
    <p:sldId id="277" r:id="rId18"/>
    <p:sldId id="261" r:id="rId19"/>
  </p:sldIdLst>
  <p:sldSz cx="12192000" cy="6858000"/>
  <p:notesSz cx="6858000" cy="9144000"/>
  <p:embeddedFontLst>
    <p:embeddedFont>
      <p:font typeface="Kanit" panose="020B0604020202020204" charset="-34"/>
      <p:regular r:id="rId21"/>
      <p:bold r:id="rId22"/>
      <p:italic r:id="rId23"/>
      <p:boldItalic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  <p15:guide id="3" pos="544">
          <p15:clr>
            <a:srgbClr val="747775"/>
          </p15:clr>
        </p15:guide>
        <p15:guide id="4" pos="7136">
          <p15:clr>
            <a:srgbClr val="747775"/>
          </p15:clr>
        </p15:guide>
        <p15:guide id="5" orient="horz" pos="144">
          <p15:clr>
            <a:srgbClr val="747775"/>
          </p15:clr>
        </p15:guide>
        <p15:guide id="6" orient="horz" pos="562">
          <p15:clr>
            <a:srgbClr val="747775"/>
          </p15:clr>
        </p15:guide>
        <p15:guide id="7" orient="horz" pos="96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  <p:guide pos="544"/>
        <p:guide pos="7136"/>
        <p:guide orient="horz" pos="144"/>
        <p:guide orient="horz" pos="562"/>
        <p:guide orient="horz" pos="9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4T11:46:28.52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24547,'4175'25'0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14:06:08.43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24555,'3876'0'0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47d5d90f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2547d5d90f6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2547d5d90f6_0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47d5d90f6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547d5d90f6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3BB42B39-C91F-120E-AEFC-E829E2037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47d5d90f6_0_109:notes">
            <a:extLst>
              <a:ext uri="{FF2B5EF4-FFF2-40B4-BE49-F238E27FC236}">
                <a16:creationId xmlns:a16="http://schemas.microsoft.com/office/drawing/2014/main" id="{096603FD-99F8-0B06-36E8-7845A4BBE8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547d5d90f6_0_109:notes">
            <a:extLst>
              <a:ext uri="{FF2B5EF4-FFF2-40B4-BE49-F238E27FC236}">
                <a16:creationId xmlns:a16="http://schemas.microsoft.com/office/drawing/2014/main" id="{36AA8834-C132-366B-6871-65661BE4E7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4305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07E36A05-3CC1-9D14-E8BB-1804DD20F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47d5d90f6_0_109:notes">
            <a:extLst>
              <a:ext uri="{FF2B5EF4-FFF2-40B4-BE49-F238E27FC236}">
                <a16:creationId xmlns:a16="http://schemas.microsoft.com/office/drawing/2014/main" id="{317C885C-1F44-7D6F-A332-F2FFB152B5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547d5d90f6_0_109:notes">
            <a:extLst>
              <a:ext uri="{FF2B5EF4-FFF2-40B4-BE49-F238E27FC236}">
                <a16:creationId xmlns:a16="http://schemas.microsoft.com/office/drawing/2014/main" id="{5AC6EB2A-C62C-B0FE-99BF-41A3240A64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6800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EF72376C-1D01-D585-2207-FE7CA3372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47d5d90f6_0_109:notes">
            <a:extLst>
              <a:ext uri="{FF2B5EF4-FFF2-40B4-BE49-F238E27FC236}">
                <a16:creationId xmlns:a16="http://schemas.microsoft.com/office/drawing/2014/main" id="{742858C6-00E8-5652-7BB6-C84FC9ACC7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547d5d90f6_0_109:notes">
            <a:extLst>
              <a:ext uri="{FF2B5EF4-FFF2-40B4-BE49-F238E27FC236}">
                <a16:creationId xmlns:a16="http://schemas.microsoft.com/office/drawing/2014/main" id="{99DA8813-FC7C-0AFF-E3FB-8536ABFFA6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8817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E61B3E05-26DD-C355-18CF-31EBBAAFB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47d5d90f6_0_109:notes">
            <a:extLst>
              <a:ext uri="{FF2B5EF4-FFF2-40B4-BE49-F238E27FC236}">
                <a16:creationId xmlns:a16="http://schemas.microsoft.com/office/drawing/2014/main" id="{D027605F-C031-15A1-CC9E-4BD7E6A9CE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547d5d90f6_0_109:notes">
            <a:extLst>
              <a:ext uri="{FF2B5EF4-FFF2-40B4-BE49-F238E27FC236}">
                <a16:creationId xmlns:a16="http://schemas.microsoft.com/office/drawing/2014/main" id="{F903E013-0E00-4CB1-E519-2B0B9B937D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4953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3C451038-250F-128E-FE5D-36D3161EE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47d5d90f6_0_109:notes">
            <a:extLst>
              <a:ext uri="{FF2B5EF4-FFF2-40B4-BE49-F238E27FC236}">
                <a16:creationId xmlns:a16="http://schemas.microsoft.com/office/drawing/2014/main" id="{6C45C618-C708-AA87-7C1B-283A846A0C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547d5d90f6_0_109:notes">
            <a:extLst>
              <a:ext uri="{FF2B5EF4-FFF2-40B4-BE49-F238E27FC236}">
                <a16:creationId xmlns:a16="http://schemas.microsoft.com/office/drawing/2014/main" id="{65D1ED70-A1D2-AB61-399C-7716EA740E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0884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9343B1D6-AD66-FA1B-B3AB-161177922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47d5d90f6_0_109:notes">
            <a:extLst>
              <a:ext uri="{FF2B5EF4-FFF2-40B4-BE49-F238E27FC236}">
                <a16:creationId xmlns:a16="http://schemas.microsoft.com/office/drawing/2014/main" id="{0DD860AC-3704-99C5-D587-BCC0284DC8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547d5d90f6_0_109:notes">
            <a:extLst>
              <a:ext uri="{FF2B5EF4-FFF2-40B4-BE49-F238E27FC236}">
                <a16:creationId xmlns:a16="http://schemas.microsoft.com/office/drawing/2014/main" id="{1D2D2509-4134-2EA7-5A69-5E3456F437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1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8C28C9BE-F866-EFA9-2934-DB2C1CDEF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47d5d90f6_0_109:notes">
            <a:extLst>
              <a:ext uri="{FF2B5EF4-FFF2-40B4-BE49-F238E27FC236}">
                <a16:creationId xmlns:a16="http://schemas.microsoft.com/office/drawing/2014/main" id="{9D04D8D5-AEA4-5526-6777-70E44781A0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547d5d90f6_0_109:notes">
            <a:extLst>
              <a:ext uri="{FF2B5EF4-FFF2-40B4-BE49-F238E27FC236}">
                <a16:creationId xmlns:a16="http://schemas.microsoft.com/office/drawing/2014/main" id="{2B85F6BE-89F4-810C-229B-5008E31AEE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9519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47d5d90f6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547d5d90f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143562BC-4491-34E8-0893-B975875FE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2379BE81-0192-342B-D064-9ADD53E954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FAEC50F4-AC3D-E659-830F-6745C4FDFD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7259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BABC38F2-99A0-C19C-8098-EF919699C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ABAF5741-2119-4433-118A-5149C45B49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608906A6-1307-4CC4-09E4-0A990C6911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2271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88C8C579-BFE2-3768-1012-9A6ED9868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2EA141E6-5944-DC6E-82D1-256FE3B271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36FDD7CF-106E-47F3-1C90-3EF90ED3E3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0978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C569F008-49E6-82D0-77AA-2D06F5CF7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6ACCAF42-188F-F9CC-5BC0-4D53BC51E0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FBB817AC-8B1A-6490-5646-A5C27F0076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649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A8856D70-E798-67F8-8AB1-F8595D48C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2B78DBDA-21A7-88E9-42F9-B66EE5E6A0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579CE6E3-FDCD-56F4-183B-61F326CD18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0368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69CB7B1A-24C0-7A8A-7210-EB650C1E7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C0AFFBC5-DAFE-5871-569E-6363CAA768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2F09AFAA-0367-35D5-60C7-7AC31FAA2B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9978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26096BC3-C80E-1800-042E-DE4D51C38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DA2728ED-5D3A-410B-4A57-C4E14386BF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E1F79676-6A9B-B201-E7E9-772B1FDEED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242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598" y="-47569"/>
            <a:ext cx="12271598" cy="690556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7867449" y="2641967"/>
            <a:ext cx="435542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 dirty="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Principais Inconformidades dos Municípios junto ao TCE</a:t>
            </a:r>
            <a:endParaRPr dirty="0"/>
          </a:p>
        </p:txBody>
      </p:sp>
      <p:sp>
        <p:nvSpPr>
          <p:cNvPr id="91" name="Google Shape;91;p13"/>
          <p:cNvSpPr txBox="1"/>
          <p:nvPr/>
        </p:nvSpPr>
        <p:spPr>
          <a:xfrm>
            <a:off x="8178589" y="4216033"/>
            <a:ext cx="35520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chemeClr val="lt1"/>
              </a:solidFill>
              <a:latin typeface="Kanit"/>
              <a:cs typeface="Kanit"/>
              <a:sym typeface="Kani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2" name="Google Shape;9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525" y="1868810"/>
            <a:ext cx="6312801" cy="240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/>
          <p:nvPr/>
        </p:nvSpPr>
        <p:spPr>
          <a:xfrm>
            <a:off x="6416311" y="1751728"/>
            <a:ext cx="3927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17"/>
          <p:cNvSpPr/>
          <p:nvPr/>
        </p:nvSpPr>
        <p:spPr>
          <a:xfrm>
            <a:off x="6416311" y="2841757"/>
            <a:ext cx="36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17"/>
          <p:cNvSpPr/>
          <p:nvPr/>
        </p:nvSpPr>
        <p:spPr>
          <a:xfrm>
            <a:off x="2299109" y="1260032"/>
            <a:ext cx="5378229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latin typeface="Kanit" panose="020B0604020202020204" charset="-34"/>
                <a:cs typeface="Kanit" panose="020B0604020202020204" charset="-34"/>
              </a:rPr>
              <a:t>Voto nº 8548/2024 – Data: 29/11/2024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>
              <a:latin typeface="Kanit" panose="020B0604020202020204" charset="-34"/>
              <a:cs typeface="Kanit" panose="020B0604020202020204" charset="-3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latin typeface="Kanit" panose="020B0604020202020204" charset="-34"/>
                <a:cs typeface="Kanit" panose="020B0604020202020204" charset="-34"/>
              </a:rPr>
              <a:t>1ª Câmara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>
              <a:latin typeface="Kanit" panose="020B0604020202020204" charset="-34"/>
              <a:cs typeface="Kanit" panose="020B0604020202020204" charset="-3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latin typeface="Kanit" panose="020B0604020202020204" charset="-34"/>
                <a:cs typeface="Kanit" panose="020B0604020202020204" charset="-34"/>
              </a:rPr>
              <a:t>Tema: Ausência de Depreciação</a:t>
            </a:r>
            <a:endParaRPr sz="1800" dirty="0">
              <a:latin typeface="Kanit" panose="020B0604020202020204" charset="-34"/>
              <a:cs typeface="Kanit" panose="020B0604020202020204" charset="-34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2478456" y="4252256"/>
            <a:ext cx="189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Foto/Ilustração</a:t>
            </a:r>
            <a:endParaRPr/>
          </a:p>
        </p:txBody>
      </p:sp>
      <p:pic>
        <p:nvPicPr>
          <p:cNvPr id="133" name="Google Shape;13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BF097F0-CC8E-85C6-BE4B-6DA1C1A0A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9109" y="2986789"/>
            <a:ext cx="7025960" cy="15942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16B43A3C-9146-A19C-28D4-B49FD652EFE8}"/>
                  </a:ext>
                </a:extLst>
              </p14:cNvPr>
              <p14:cNvContentPartPr/>
              <p14:nvPr/>
            </p14:nvContentPartPr>
            <p14:xfrm>
              <a:off x="4073503" y="4001265"/>
              <a:ext cx="1503360" cy="9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16B43A3C-9146-A19C-28D4-B49FD652EF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10503" y="3938265"/>
                <a:ext cx="1629000" cy="135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1CA0E2C4-C9FC-FBA3-85F8-9E3453970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>
            <a:extLst>
              <a:ext uri="{FF2B5EF4-FFF2-40B4-BE49-F238E27FC236}">
                <a16:creationId xmlns:a16="http://schemas.microsoft.com/office/drawing/2014/main" id="{F66B8E4F-BCC8-B4F3-3E01-947E004FF170}"/>
              </a:ext>
            </a:extLst>
          </p:cNvPr>
          <p:cNvSpPr/>
          <p:nvPr/>
        </p:nvSpPr>
        <p:spPr>
          <a:xfrm>
            <a:off x="6416311" y="1751728"/>
            <a:ext cx="3927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17">
            <a:extLst>
              <a:ext uri="{FF2B5EF4-FFF2-40B4-BE49-F238E27FC236}">
                <a16:creationId xmlns:a16="http://schemas.microsoft.com/office/drawing/2014/main" id="{64DDCC72-8C6E-F2F6-AA60-BEB69AC0BA1D}"/>
              </a:ext>
            </a:extLst>
          </p:cNvPr>
          <p:cNvSpPr/>
          <p:nvPr/>
        </p:nvSpPr>
        <p:spPr>
          <a:xfrm>
            <a:off x="6416311" y="2841757"/>
            <a:ext cx="36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17">
            <a:extLst>
              <a:ext uri="{FF2B5EF4-FFF2-40B4-BE49-F238E27FC236}">
                <a16:creationId xmlns:a16="http://schemas.microsoft.com/office/drawing/2014/main" id="{82DB4D76-1D7D-5AD1-D25E-F30DCB1F58C0}"/>
              </a:ext>
            </a:extLst>
          </p:cNvPr>
          <p:cNvSpPr/>
          <p:nvPr/>
        </p:nvSpPr>
        <p:spPr>
          <a:xfrm>
            <a:off x="2299109" y="1053142"/>
            <a:ext cx="5378229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latin typeface="Kanit" panose="020B0604020202020204" charset="-34"/>
                <a:cs typeface="Kanit" panose="020B0604020202020204" charset="-34"/>
              </a:rPr>
              <a:t>Voto nº 8567/2024 – Data: 29/11/2024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>
              <a:latin typeface="Kanit" panose="020B0604020202020204" charset="-34"/>
              <a:cs typeface="Kanit" panose="020B0604020202020204" charset="-3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latin typeface="Kanit" panose="020B0604020202020204" charset="-34"/>
                <a:cs typeface="Kanit" panose="020B0604020202020204" charset="-34"/>
              </a:rPr>
              <a:t>1ª Câmara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>
              <a:latin typeface="Kanit" panose="020B0604020202020204" charset="-34"/>
              <a:cs typeface="Kanit" panose="020B0604020202020204" charset="-3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latin typeface="Kanit" panose="020B0604020202020204" charset="-34"/>
                <a:cs typeface="Kanit" panose="020B0604020202020204" charset="-34"/>
              </a:rPr>
              <a:t>Tema: Não repasse Consignado (INSS)</a:t>
            </a:r>
            <a:endParaRPr sz="1800" dirty="0">
              <a:latin typeface="Kanit" panose="020B0604020202020204" charset="-34"/>
              <a:cs typeface="Kanit" panose="020B0604020202020204" charset="-34"/>
            </a:endParaRPr>
          </a:p>
        </p:txBody>
      </p:sp>
      <p:sp>
        <p:nvSpPr>
          <p:cNvPr id="132" name="Google Shape;132;p17">
            <a:extLst>
              <a:ext uri="{FF2B5EF4-FFF2-40B4-BE49-F238E27FC236}">
                <a16:creationId xmlns:a16="http://schemas.microsoft.com/office/drawing/2014/main" id="{69BD8885-6D2B-D703-A9D4-1B1CD4F5FEF3}"/>
              </a:ext>
            </a:extLst>
          </p:cNvPr>
          <p:cNvSpPr/>
          <p:nvPr/>
        </p:nvSpPr>
        <p:spPr>
          <a:xfrm>
            <a:off x="2478456" y="4252256"/>
            <a:ext cx="189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Foto/Ilustração</a:t>
            </a:r>
            <a:endParaRPr/>
          </a:p>
        </p:txBody>
      </p:sp>
      <p:pic>
        <p:nvPicPr>
          <p:cNvPr id="133" name="Google Shape;133;p17">
            <a:extLst>
              <a:ext uri="{FF2B5EF4-FFF2-40B4-BE49-F238E27FC236}">
                <a16:creationId xmlns:a16="http://schemas.microsoft.com/office/drawing/2014/main" id="{1EAC5F29-B456-8CE1-56B9-D168C1F868F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>
            <a:extLst>
              <a:ext uri="{FF2B5EF4-FFF2-40B4-BE49-F238E27FC236}">
                <a16:creationId xmlns:a16="http://schemas.microsoft.com/office/drawing/2014/main" id="{3107025B-66E3-E3F1-8FB6-22C157B8644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A6803CE-974F-BA16-D7C0-95BAD5F43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4286" y="2808217"/>
            <a:ext cx="7531300" cy="26007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6004FFF3-05A6-2A44-82B7-4B432F43B29B}"/>
                  </a:ext>
                </a:extLst>
              </p14:cNvPr>
              <p14:cNvContentPartPr/>
              <p14:nvPr/>
            </p14:nvContentPartPr>
            <p14:xfrm>
              <a:off x="5485837" y="4408908"/>
              <a:ext cx="1395720" cy="72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6004FFF3-05A6-2A44-82B7-4B432F43B29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22837" y="4282908"/>
                <a:ext cx="1521360" cy="2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8131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6EBC1EC5-1F4C-3DEB-30F7-A6B3169A8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>
            <a:extLst>
              <a:ext uri="{FF2B5EF4-FFF2-40B4-BE49-F238E27FC236}">
                <a16:creationId xmlns:a16="http://schemas.microsoft.com/office/drawing/2014/main" id="{B68C95C7-DA6D-8884-F2F7-A16FDD2D467B}"/>
              </a:ext>
            </a:extLst>
          </p:cNvPr>
          <p:cNvSpPr/>
          <p:nvPr/>
        </p:nvSpPr>
        <p:spPr>
          <a:xfrm>
            <a:off x="6416311" y="1751728"/>
            <a:ext cx="3927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17">
            <a:extLst>
              <a:ext uri="{FF2B5EF4-FFF2-40B4-BE49-F238E27FC236}">
                <a16:creationId xmlns:a16="http://schemas.microsoft.com/office/drawing/2014/main" id="{9C5329F3-336C-3B0C-4668-18B655D1096A}"/>
              </a:ext>
            </a:extLst>
          </p:cNvPr>
          <p:cNvSpPr/>
          <p:nvPr/>
        </p:nvSpPr>
        <p:spPr>
          <a:xfrm>
            <a:off x="6416311" y="2841757"/>
            <a:ext cx="36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17">
            <a:extLst>
              <a:ext uri="{FF2B5EF4-FFF2-40B4-BE49-F238E27FC236}">
                <a16:creationId xmlns:a16="http://schemas.microsoft.com/office/drawing/2014/main" id="{785B8074-E564-EF7B-B3E2-F2045EBC8D90}"/>
              </a:ext>
            </a:extLst>
          </p:cNvPr>
          <p:cNvSpPr/>
          <p:nvPr/>
        </p:nvSpPr>
        <p:spPr>
          <a:xfrm>
            <a:off x="2299109" y="1053142"/>
            <a:ext cx="5378229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latin typeface="Kanit" panose="020B0604020202020204" charset="-34"/>
                <a:cs typeface="Kanit" panose="020B0604020202020204" charset="-34"/>
              </a:rPr>
              <a:t>Voto nº 8648/2024 – Data: 29/11/2024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>
              <a:latin typeface="Kanit" panose="020B0604020202020204" charset="-34"/>
              <a:cs typeface="Kanit" panose="020B0604020202020204" charset="-3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latin typeface="Kanit" panose="020B0604020202020204" charset="-34"/>
                <a:cs typeface="Kanit" panose="020B0604020202020204" charset="-34"/>
              </a:rPr>
              <a:t>2ª Câmara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>
              <a:latin typeface="Kanit" panose="020B0604020202020204" charset="-34"/>
              <a:cs typeface="Kanit" panose="020B0604020202020204" charset="-3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latin typeface="Kanit" panose="020B0604020202020204" charset="-34"/>
                <a:cs typeface="Kanit" panose="020B0604020202020204" charset="-34"/>
              </a:rPr>
              <a:t>Tema: DEA</a:t>
            </a:r>
            <a:endParaRPr sz="1800" dirty="0">
              <a:latin typeface="Kanit" panose="020B0604020202020204" charset="-34"/>
              <a:cs typeface="Kanit" panose="020B0604020202020204" charset="-34"/>
            </a:endParaRPr>
          </a:p>
        </p:txBody>
      </p:sp>
      <p:sp>
        <p:nvSpPr>
          <p:cNvPr id="132" name="Google Shape;132;p17">
            <a:extLst>
              <a:ext uri="{FF2B5EF4-FFF2-40B4-BE49-F238E27FC236}">
                <a16:creationId xmlns:a16="http://schemas.microsoft.com/office/drawing/2014/main" id="{E0A8D886-31A8-23A1-ABD7-EB79E0EA7370}"/>
              </a:ext>
            </a:extLst>
          </p:cNvPr>
          <p:cNvSpPr/>
          <p:nvPr/>
        </p:nvSpPr>
        <p:spPr>
          <a:xfrm>
            <a:off x="2478456" y="4252256"/>
            <a:ext cx="189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Foto/Ilustração</a:t>
            </a:r>
            <a:endParaRPr/>
          </a:p>
        </p:txBody>
      </p:sp>
      <p:pic>
        <p:nvPicPr>
          <p:cNvPr id="133" name="Google Shape;133;p17">
            <a:extLst>
              <a:ext uri="{FF2B5EF4-FFF2-40B4-BE49-F238E27FC236}">
                <a16:creationId xmlns:a16="http://schemas.microsoft.com/office/drawing/2014/main" id="{D8770A9E-F1F9-C0F5-C4D6-0291EC3E917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>
            <a:extLst>
              <a:ext uri="{FF2B5EF4-FFF2-40B4-BE49-F238E27FC236}">
                <a16:creationId xmlns:a16="http://schemas.microsoft.com/office/drawing/2014/main" id="{AAC673F9-EBF8-9DAD-EDDE-A5B02BB31A1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75565F3-514C-6F04-7AEE-ED4F56C7C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546" y="2671133"/>
            <a:ext cx="7353689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94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70EBDFBF-A885-33B9-1920-48740404B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>
            <a:extLst>
              <a:ext uri="{FF2B5EF4-FFF2-40B4-BE49-F238E27FC236}">
                <a16:creationId xmlns:a16="http://schemas.microsoft.com/office/drawing/2014/main" id="{8B93261C-5481-0B1C-85B7-6545DDF4D3B8}"/>
              </a:ext>
            </a:extLst>
          </p:cNvPr>
          <p:cNvSpPr/>
          <p:nvPr/>
        </p:nvSpPr>
        <p:spPr>
          <a:xfrm>
            <a:off x="6416311" y="1751728"/>
            <a:ext cx="3927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17">
            <a:extLst>
              <a:ext uri="{FF2B5EF4-FFF2-40B4-BE49-F238E27FC236}">
                <a16:creationId xmlns:a16="http://schemas.microsoft.com/office/drawing/2014/main" id="{DD32646B-8236-CE18-C126-9E09AEA9B652}"/>
              </a:ext>
            </a:extLst>
          </p:cNvPr>
          <p:cNvSpPr/>
          <p:nvPr/>
        </p:nvSpPr>
        <p:spPr>
          <a:xfrm>
            <a:off x="6416311" y="2841757"/>
            <a:ext cx="36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17">
            <a:extLst>
              <a:ext uri="{FF2B5EF4-FFF2-40B4-BE49-F238E27FC236}">
                <a16:creationId xmlns:a16="http://schemas.microsoft.com/office/drawing/2014/main" id="{F260C2AE-492E-87C9-3115-B2672CF0DE48}"/>
              </a:ext>
            </a:extLst>
          </p:cNvPr>
          <p:cNvSpPr/>
          <p:nvPr/>
        </p:nvSpPr>
        <p:spPr>
          <a:xfrm>
            <a:off x="2299109" y="1053142"/>
            <a:ext cx="5378229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latin typeface="Kanit" panose="020B0604020202020204" charset="-34"/>
                <a:cs typeface="Kanit" panose="020B0604020202020204" charset="-34"/>
              </a:rPr>
              <a:t>Voto nº 8650/2024 – Data: 29/11/2024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>
              <a:latin typeface="Kanit" panose="020B0604020202020204" charset="-34"/>
              <a:cs typeface="Kanit" panose="020B0604020202020204" charset="-3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latin typeface="Kanit" panose="020B0604020202020204" charset="-34"/>
                <a:cs typeface="Kanit" panose="020B0604020202020204" charset="-34"/>
              </a:rPr>
              <a:t>2ª Câmara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>
              <a:latin typeface="Kanit" panose="020B0604020202020204" charset="-34"/>
              <a:cs typeface="Kanit" panose="020B0604020202020204" charset="-3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latin typeface="Kanit" panose="020B0604020202020204" charset="-34"/>
                <a:cs typeface="Kanit" panose="020B0604020202020204" charset="-34"/>
              </a:rPr>
              <a:t>Tema: Classificação irregular da despesa</a:t>
            </a:r>
            <a:endParaRPr sz="1800" dirty="0">
              <a:latin typeface="Kanit" panose="020B0604020202020204" charset="-34"/>
              <a:cs typeface="Kanit" panose="020B0604020202020204" charset="-34"/>
            </a:endParaRPr>
          </a:p>
        </p:txBody>
      </p:sp>
      <p:sp>
        <p:nvSpPr>
          <p:cNvPr id="132" name="Google Shape;132;p17">
            <a:extLst>
              <a:ext uri="{FF2B5EF4-FFF2-40B4-BE49-F238E27FC236}">
                <a16:creationId xmlns:a16="http://schemas.microsoft.com/office/drawing/2014/main" id="{20F2B4A2-6CA9-B55A-1743-BE799933C4BE}"/>
              </a:ext>
            </a:extLst>
          </p:cNvPr>
          <p:cNvSpPr/>
          <p:nvPr/>
        </p:nvSpPr>
        <p:spPr>
          <a:xfrm>
            <a:off x="2478456" y="4252256"/>
            <a:ext cx="189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Foto/Ilustração</a:t>
            </a:r>
            <a:endParaRPr dirty="0"/>
          </a:p>
        </p:txBody>
      </p:sp>
      <p:pic>
        <p:nvPicPr>
          <p:cNvPr id="133" name="Google Shape;133;p17">
            <a:extLst>
              <a:ext uri="{FF2B5EF4-FFF2-40B4-BE49-F238E27FC236}">
                <a16:creationId xmlns:a16="http://schemas.microsoft.com/office/drawing/2014/main" id="{41EFD1FA-4E3B-3CC0-FAC9-A813C1D087B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>
            <a:extLst>
              <a:ext uri="{FF2B5EF4-FFF2-40B4-BE49-F238E27FC236}">
                <a16:creationId xmlns:a16="http://schemas.microsoft.com/office/drawing/2014/main" id="{391819DD-BBDC-0893-D297-7FACC6E1B10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27BF30D-0C31-73BF-235E-A6426A03F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598" y="2633006"/>
            <a:ext cx="8066214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87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D450AF64-E0DE-77D1-6B56-8777B6068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>
            <a:extLst>
              <a:ext uri="{FF2B5EF4-FFF2-40B4-BE49-F238E27FC236}">
                <a16:creationId xmlns:a16="http://schemas.microsoft.com/office/drawing/2014/main" id="{7B075D01-8287-CB1F-6109-CC595CCA2E3A}"/>
              </a:ext>
            </a:extLst>
          </p:cNvPr>
          <p:cNvSpPr/>
          <p:nvPr/>
        </p:nvSpPr>
        <p:spPr>
          <a:xfrm>
            <a:off x="6416311" y="1751728"/>
            <a:ext cx="3927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17">
            <a:extLst>
              <a:ext uri="{FF2B5EF4-FFF2-40B4-BE49-F238E27FC236}">
                <a16:creationId xmlns:a16="http://schemas.microsoft.com/office/drawing/2014/main" id="{5CB70388-7D8E-C427-4CE3-F7E29F237D2A}"/>
              </a:ext>
            </a:extLst>
          </p:cNvPr>
          <p:cNvSpPr/>
          <p:nvPr/>
        </p:nvSpPr>
        <p:spPr>
          <a:xfrm>
            <a:off x="6416311" y="2841757"/>
            <a:ext cx="36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17">
            <a:extLst>
              <a:ext uri="{FF2B5EF4-FFF2-40B4-BE49-F238E27FC236}">
                <a16:creationId xmlns:a16="http://schemas.microsoft.com/office/drawing/2014/main" id="{64D23CA8-E7EA-81C5-0F42-D41118661375}"/>
              </a:ext>
            </a:extLst>
          </p:cNvPr>
          <p:cNvSpPr/>
          <p:nvPr/>
        </p:nvSpPr>
        <p:spPr>
          <a:xfrm>
            <a:off x="488119" y="473719"/>
            <a:ext cx="7767873" cy="456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Recomendações práticas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000" b="1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30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Apresentar defesa sobre todos os achados e com documentação objetiva sobre o achado;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30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Conferir a elaboração da PCS e defesas;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30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Encaminhar documentos em ordem;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30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Manual do SIM;</a:t>
            </a:r>
            <a:endParaRPr sz="3000" dirty="0"/>
          </a:p>
        </p:txBody>
      </p:sp>
      <p:sp>
        <p:nvSpPr>
          <p:cNvPr id="132" name="Google Shape;132;p17">
            <a:extLst>
              <a:ext uri="{FF2B5EF4-FFF2-40B4-BE49-F238E27FC236}">
                <a16:creationId xmlns:a16="http://schemas.microsoft.com/office/drawing/2014/main" id="{B8420659-5DB3-0D3A-05DB-042106018043}"/>
              </a:ext>
            </a:extLst>
          </p:cNvPr>
          <p:cNvSpPr/>
          <p:nvPr/>
        </p:nvSpPr>
        <p:spPr>
          <a:xfrm>
            <a:off x="2478456" y="4252256"/>
            <a:ext cx="189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Foto/Ilustração</a:t>
            </a:r>
            <a:endParaRPr/>
          </a:p>
        </p:txBody>
      </p:sp>
      <p:pic>
        <p:nvPicPr>
          <p:cNvPr id="133" name="Google Shape;133;p17">
            <a:extLst>
              <a:ext uri="{FF2B5EF4-FFF2-40B4-BE49-F238E27FC236}">
                <a16:creationId xmlns:a16="http://schemas.microsoft.com/office/drawing/2014/main" id="{FDBF19F7-6DDE-88F5-D582-10342F946BE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>
            <a:extLst>
              <a:ext uri="{FF2B5EF4-FFF2-40B4-BE49-F238E27FC236}">
                <a16:creationId xmlns:a16="http://schemas.microsoft.com/office/drawing/2014/main" id="{A2A0A7D6-42AA-70B6-25EA-E91EB89C686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662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C24C41B4-45D3-8943-476D-15579449C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>
            <a:extLst>
              <a:ext uri="{FF2B5EF4-FFF2-40B4-BE49-F238E27FC236}">
                <a16:creationId xmlns:a16="http://schemas.microsoft.com/office/drawing/2014/main" id="{6C8549DF-8DA6-2EA0-1842-15C85066764F}"/>
              </a:ext>
            </a:extLst>
          </p:cNvPr>
          <p:cNvSpPr/>
          <p:nvPr/>
        </p:nvSpPr>
        <p:spPr>
          <a:xfrm>
            <a:off x="6416311" y="1751728"/>
            <a:ext cx="3927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17">
            <a:extLst>
              <a:ext uri="{FF2B5EF4-FFF2-40B4-BE49-F238E27FC236}">
                <a16:creationId xmlns:a16="http://schemas.microsoft.com/office/drawing/2014/main" id="{89B3CC51-F5D7-F18C-543A-6C9EB5355EBB}"/>
              </a:ext>
            </a:extLst>
          </p:cNvPr>
          <p:cNvSpPr/>
          <p:nvPr/>
        </p:nvSpPr>
        <p:spPr>
          <a:xfrm>
            <a:off x="6416311" y="2841757"/>
            <a:ext cx="36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17">
            <a:extLst>
              <a:ext uri="{FF2B5EF4-FFF2-40B4-BE49-F238E27FC236}">
                <a16:creationId xmlns:a16="http://schemas.microsoft.com/office/drawing/2014/main" id="{6B48884C-4531-BA71-8131-D0321538D135}"/>
              </a:ext>
            </a:extLst>
          </p:cNvPr>
          <p:cNvSpPr/>
          <p:nvPr/>
        </p:nvSpPr>
        <p:spPr>
          <a:xfrm>
            <a:off x="1068309" y="1053141"/>
            <a:ext cx="7767873" cy="456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132" name="Google Shape;132;p17">
            <a:extLst>
              <a:ext uri="{FF2B5EF4-FFF2-40B4-BE49-F238E27FC236}">
                <a16:creationId xmlns:a16="http://schemas.microsoft.com/office/drawing/2014/main" id="{030D9A19-A623-91C5-4561-539A836260BC}"/>
              </a:ext>
            </a:extLst>
          </p:cNvPr>
          <p:cNvSpPr/>
          <p:nvPr/>
        </p:nvSpPr>
        <p:spPr>
          <a:xfrm>
            <a:off x="2478456" y="4252256"/>
            <a:ext cx="189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Foto/Ilustração</a:t>
            </a:r>
            <a:endParaRPr/>
          </a:p>
        </p:txBody>
      </p:sp>
      <p:pic>
        <p:nvPicPr>
          <p:cNvPr id="133" name="Google Shape;133;p17">
            <a:extLst>
              <a:ext uri="{FF2B5EF4-FFF2-40B4-BE49-F238E27FC236}">
                <a16:creationId xmlns:a16="http://schemas.microsoft.com/office/drawing/2014/main" id="{F25ED507-22D9-E221-53DE-C0BB6121FA4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>
            <a:extLst>
              <a:ext uri="{FF2B5EF4-FFF2-40B4-BE49-F238E27FC236}">
                <a16:creationId xmlns:a16="http://schemas.microsoft.com/office/drawing/2014/main" id="{795FCD76-1E9B-AC30-337F-834AB51A53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3FA3F29-4C15-6D79-B626-C7C7FDCEE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68" y="149382"/>
            <a:ext cx="10248243" cy="655923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B5EB509-524D-B70D-E1DE-CA6907CC5831}"/>
              </a:ext>
            </a:extLst>
          </p:cNvPr>
          <p:cNvSpPr txBox="1"/>
          <p:nvPr/>
        </p:nvSpPr>
        <p:spPr>
          <a:xfrm>
            <a:off x="1303699" y="2181885"/>
            <a:ext cx="3766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highlight>
                  <a:srgbClr val="FFFF00"/>
                </a:highlight>
                <a:latin typeface="Kanit" panose="020B0604020202020204" charset="-34"/>
                <a:cs typeface="Kanit" panose="020B0604020202020204" charset="-34"/>
              </a:rPr>
              <a:t>www.tce.ce.gov.br</a:t>
            </a:r>
          </a:p>
        </p:txBody>
      </p:sp>
    </p:spTree>
    <p:extLst>
      <p:ext uri="{BB962C8B-B14F-4D97-AF65-F5344CB8AC3E}">
        <p14:creationId xmlns:p14="http://schemas.microsoft.com/office/powerpoint/2010/main" val="301685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2159E126-31D3-7819-DFDA-81D59DDD3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>
            <a:extLst>
              <a:ext uri="{FF2B5EF4-FFF2-40B4-BE49-F238E27FC236}">
                <a16:creationId xmlns:a16="http://schemas.microsoft.com/office/drawing/2014/main" id="{FB07A326-3DCE-5D25-5216-509142CBD224}"/>
              </a:ext>
            </a:extLst>
          </p:cNvPr>
          <p:cNvSpPr/>
          <p:nvPr/>
        </p:nvSpPr>
        <p:spPr>
          <a:xfrm>
            <a:off x="6416311" y="1751728"/>
            <a:ext cx="3927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17">
            <a:extLst>
              <a:ext uri="{FF2B5EF4-FFF2-40B4-BE49-F238E27FC236}">
                <a16:creationId xmlns:a16="http://schemas.microsoft.com/office/drawing/2014/main" id="{6A18EF07-2BB4-7FD6-ED92-C75EA1F3FC09}"/>
              </a:ext>
            </a:extLst>
          </p:cNvPr>
          <p:cNvSpPr/>
          <p:nvPr/>
        </p:nvSpPr>
        <p:spPr>
          <a:xfrm>
            <a:off x="6416311" y="2841757"/>
            <a:ext cx="36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17">
            <a:extLst>
              <a:ext uri="{FF2B5EF4-FFF2-40B4-BE49-F238E27FC236}">
                <a16:creationId xmlns:a16="http://schemas.microsoft.com/office/drawing/2014/main" id="{14094B44-780D-460D-E431-38F67AF9FB73}"/>
              </a:ext>
            </a:extLst>
          </p:cNvPr>
          <p:cNvSpPr/>
          <p:nvPr/>
        </p:nvSpPr>
        <p:spPr>
          <a:xfrm>
            <a:off x="1068309" y="1053141"/>
            <a:ext cx="7767873" cy="456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132" name="Google Shape;132;p17">
            <a:extLst>
              <a:ext uri="{FF2B5EF4-FFF2-40B4-BE49-F238E27FC236}">
                <a16:creationId xmlns:a16="http://schemas.microsoft.com/office/drawing/2014/main" id="{1050CF47-CDA5-BB82-E5C1-F15639E4018F}"/>
              </a:ext>
            </a:extLst>
          </p:cNvPr>
          <p:cNvSpPr/>
          <p:nvPr/>
        </p:nvSpPr>
        <p:spPr>
          <a:xfrm>
            <a:off x="2478456" y="4252256"/>
            <a:ext cx="189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Foto/Ilustração</a:t>
            </a:r>
            <a:endParaRPr/>
          </a:p>
        </p:txBody>
      </p:sp>
      <p:pic>
        <p:nvPicPr>
          <p:cNvPr id="133" name="Google Shape;133;p17">
            <a:extLst>
              <a:ext uri="{FF2B5EF4-FFF2-40B4-BE49-F238E27FC236}">
                <a16:creationId xmlns:a16="http://schemas.microsoft.com/office/drawing/2014/main" id="{972729BE-D91B-7E08-972B-1C12167B5E0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>
            <a:extLst>
              <a:ext uri="{FF2B5EF4-FFF2-40B4-BE49-F238E27FC236}">
                <a16:creationId xmlns:a16="http://schemas.microsoft.com/office/drawing/2014/main" id="{37395C6D-D5BC-2EB9-6744-F21CF57C3C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B36E192-129B-0EFE-5B7E-0FCEC98EF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7767873" cy="630121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94B861E-FD26-5DF7-C5BC-6BB120E54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4121" y="1613462"/>
            <a:ext cx="4400739" cy="46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90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39D62A02-637E-BA70-30E7-8DA62ABAF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>
            <a:extLst>
              <a:ext uri="{FF2B5EF4-FFF2-40B4-BE49-F238E27FC236}">
                <a16:creationId xmlns:a16="http://schemas.microsoft.com/office/drawing/2014/main" id="{FA4C0E80-F593-83D7-CCE8-FF50684782C3}"/>
              </a:ext>
            </a:extLst>
          </p:cNvPr>
          <p:cNvSpPr/>
          <p:nvPr/>
        </p:nvSpPr>
        <p:spPr>
          <a:xfrm>
            <a:off x="6416311" y="1751728"/>
            <a:ext cx="3927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17">
            <a:extLst>
              <a:ext uri="{FF2B5EF4-FFF2-40B4-BE49-F238E27FC236}">
                <a16:creationId xmlns:a16="http://schemas.microsoft.com/office/drawing/2014/main" id="{669481C5-941B-4CA4-8A06-3FD333C391A5}"/>
              </a:ext>
            </a:extLst>
          </p:cNvPr>
          <p:cNvSpPr/>
          <p:nvPr/>
        </p:nvSpPr>
        <p:spPr>
          <a:xfrm>
            <a:off x="6416311" y="2841757"/>
            <a:ext cx="36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17">
            <a:extLst>
              <a:ext uri="{FF2B5EF4-FFF2-40B4-BE49-F238E27FC236}">
                <a16:creationId xmlns:a16="http://schemas.microsoft.com/office/drawing/2014/main" id="{332FAB36-D298-1421-32C3-85B570994368}"/>
              </a:ext>
            </a:extLst>
          </p:cNvPr>
          <p:cNvSpPr/>
          <p:nvPr/>
        </p:nvSpPr>
        <p:spPr>
          <a:xfrm>
            <a:off x="1068309" y="1053141"/>
            <a:ext cx="7767873" cy="456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132" name="Google Shape;132;p17">
            <a:extLst>
              <a:ext uri="{FF2B5EF4-FFF2-40B4-BE49-F238E27FC236}">
                <a16:creationId xmlns:a16="http://schemas.microsoft.com/office/drawing/2014/main" id="{902B1BD1-EE1F-4DAA-520E-433473F7EE3A}"/>
              </a:ext>
            </a:extLst>
          </p:cNvPr>
          <p:cNvSpPr/>
          <p:nvPr/>
        </p:nvSpPr>
        <p:spPr>
          <a:xfrm>
            <a:off x="2478456" y="4252256"/>
            <a:ext cx="189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Foto/Ilustração</a:t>
            </a:r>
            <a:endParaRPr/>
          </a:p>
        </p:txBody>
      </p:sp>
      <p:pic>
        <p:nvPicPr>
          <p:cNvPr id="133" name="Google Shape;133;p17">
            <a:extLst>
              <a:ext uri="{FF2B5EF4-FFF2-40B4-BE49-F238E27FC236}">
                <a16:creationId xmlns:a16="http://schemas.microsoft.com/office/drawing/2014/main" id="{E0344DEC-2DAC-0BA9-6CF9-2CE60120FC8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>
            <a:extLst>
              <a:ext uri="{FF2B5EF4-FFF2-40B4-BE49-F238E27FC236}">
                <a16:creationId xmlns:a16="http://schemas.microsoft.com/office/drawing/2014/main" id="{04940A9B-321F-A1B3-2382-E7272874403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Código QR">
            <a:extLst>
              <a:ext uri="{FF2B5EF4-FFF2-40B4-BE49-F238E27FC236}">
                <a16:creationId xmlns:a16="http://schemas.microsoft.com/office/drawing/2014/main" id="{8417651E-D351-C521-A10E-0720B2B0B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80" y="564863"/>
            <a:ext cx="9379390" cy="544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09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2853" y="0"/>
            <a:ext cx="12254853" cy="68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 rotWithShape="1">
          <a:blip r:embed="rId4">
            <a:alphaModFix/>
          </a:blip>
          <a:srcRect l="37315" r="7928"/>
          <a:stretch/>
        </p:blipFill>
        <p:spPr>
          <a:xfrm>
            <a:off x="7584525" y="2749425"/>
            <a:ext cx="3456502" cy="240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 rotWithShape="1">
          <a:blip r:embed="rId4">
            <a:alphaModFix/>
          </a:blip>
          <a:srcRect l="8222" t="23996" r="64748" b="22891"/>
          <a:stretch/>
        </p:blipFill>
        <p:spPr>
          <a:xfrm>
            <a:off x="8466025" y="4788475"/>
            <a:ext cx="1706250" cy="12769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DFE7B3F-E8B2-B5B6-1CE7-C51F2EBC46DB}"/>
              </a:ext>
            </a:extLst>
          </p:cNvPr>
          <p:cNvSpPr txBox="1"/>
          <p:nvPr/>
        </p:nvSpPr>
        <p:spPr>
          <a:xfrm>
            <a:off x="1539090" y="1195057"/>
            <a:ext cx="41012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latin typeface="Kanit" panose="020B0604020202020204" charset="-34"/>
                <a:cs typeface="Kanit" panose="020B0604020202020204" charset="-34"/>
              </a:rPr>
              <a:t>Obrigado! </a:t>
            </a: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738A6E-4B47-D732-392C-C83F7FE2FF76}"/>
              </a:ext>
            </a:extLst>
          </p:cNvPr>
          <p:cNvSpPr txBox="1"/>
          <p:nvPr/>
        </p:nvSpPr>
        <p:spPr>
          <a:xfrm>
            <a:off x="225599" y="4281481"/>
            <a:ext cx="438187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chemeClr val="tx1"/>
                </a:solidFill>
                <a:latin typeface="Kanit" panose="020B0604020202020204" charset="-34"/>
                <a:cs typeface="Kanit" panose="020B0604020202020204" charset="-34"/>
              </a:rPr>
              <a:t>Clóvis </a:t>
            </a:r>
            <a:r>
              <a:rPr lang="pt-BR" sz="2500" dirty="0" err="1">
                <a:solidFill>
                  <a:schemeClr val="tx1"/>
                </a:solidFill>
                <a:latin typeface="Kanit" panose="020B0604020202020204" charset="-34"/>
                <a:cs typeface="Kanit" panose="020B0604020202020204" charset="-34"/>
              </a:rPr>
              <a:t>Celes</a:t>
            </a:r>
            <a:r>
              <a:rPr lang="pt-BR" sz="2500" dirty="0">
                <a:solidFill>
                  <a:schemeClr val="tx1"/>
                </a:solidFill>
                <a:latin typeface="Kanit" panose="020B0604020202020204" charset="-34"/>
                <a:cs typeface="Kanit" panose="020B0604020202020204" charset="-34"/>
              </a:rPr>
              <a:t> - </a:t>
            </a:r>
            <a:r>
              <a:rPr lang="pt-BR" sz="2500" b="0" i="0" strike="noStrike" dirty="0">
                <a:solidFill>
                  <a:schemeClr val="tx1"/>
                </a:solidFill>
                <a:effectLst/>
                <a:latin typeface="Kanit" panose="020B0604020202020204" charset="-34"/>
                <a:cs typeface="Kanit" panose="020B0604020202020204" charset="-34"/>
              </a:rPr>
              <a:t>clovis.celes@tce.ce.gov.br</a:t>
            </a:r>
          </a:p>
          <a:p>
            <a:endParaRPr lang="pt-BR" sz="2500" dirty="0">
              <a:solidFill>
                <a:schemeClr val="tx1"/>
              </a:solidFill>
              <a:latin typeface="Kanit" panose="020B0604020202020204" charset="-34"/>
              <a:cs typeface="Kanit" panose="020B0604020202020204" charset="-34"/>
            </a:endParaRPr>
          </a:p>
          <a:p>
            <a:r>
              <a:rPr lang="pt-BR" sz="2500" dirty="0">
                <a:solidFill>
                  <a:schemeClr val="tx1"/>
                </a:solidFill>
                <a:latin typeface="Kanit" panose="020B0604020202020204" charset="-34"/>
                <a:cs typeface="Kanit" panose="020B0604020202020204" charset="-34"/>
              </a:rPr>
              <a:t>Igor Queiroz – igor.queiroz@tce.ce.gov.br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1078550" y="1165150"/>
            <a:ext cx="9564600" cy="4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2348650" y="1312575"/>
            <a:ext cx="86214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613994" y="472999"/>
            <a:ext cx="8621400" cy="59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0" i="0" u="sng" dirty="0">
                <a:solidFill>
                  <a:srgbClr val="0D0D0D"/>
                </a:solidFill>
                <a:effectLst/>
                <a:latin typeface="Kanit" panose="020B0604020202020204" charset="-34"/>
                <a:cs typeface="Kanit" panose="020B0604020202020204" charset="-34"/>
              </a:rPr>
              <a:t>O que iremos tratar: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000" b="0" i="0" dirty="0">
              <a:solidFill>
                <a:srgbClr val="0D0D0D"/>
              </a:solidFill>
              <a:effectLst/>
              <a:latin typeface="Kanit" panose="020B0604020202020204" charset="-34"/>
              <a:cs typeface="Kanit" panose="020B060402020202020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rgbClr val="0D0D0D"/>
              </a:solidFill>
              <a:latin typeface="ui-sans-serif"/>
              <a:ea typeface="Lato"/>
              <a:cs typeface="Lato"/>
              <a:sym typeface="La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Contexto legal das prestações de contas e fluxo processual;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t-BR" sz="3000" b="0" i="0" dirty="0">
              <a:solidFill>
                <a:srgbClr val="0D0D0D"/>
              </a:solidFill>
              <a:effectLst/>
              <a:latin typeface="Kanit" panose="020B0604020202020204" charset="-34"/>
              <a:cs typeface="Kanit" panose="020B0604020202020204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 Inconformidades recorrentes;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t-BR" sz="3000" b="0" i="0" dirty="0">
              <a:solidFill>
                <a:srgbClr val="0D0D0D"/>
              </a:solidFill>
              <a:effectLst/>
              <a:latin typeface="Kanit" panose="020B0604020202020204" charset="-34"/>
              <a:cs typeface="Kanit" panose="020B0604020202020204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Recomendações práticas;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Ferramentas disponíveis;</a:t>
            </a:r>
            <a:br>
              <a:rPr lang="pt-BR" sz="30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</a:br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A8B27278-28EB-E474-0E22-92322EB0F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D0C39078-63F0-2548-ED37-C20BDB40FCDC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E0215B33-9251-EA49-3A72-D671A66CC659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A41F44D0-DBCB-67B7-8121-22AF4EF7BE59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F24C68BF-CFBE-21C9-4396-E2BE985FD1E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49834392-6010-011A-C47B-C8113A99EA8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>
            <a:extLst>
              <a:ext uri="{FF2B5EF4-FFF2-40B4-BE49-F238E27FC236}">
                <a16:creationId xmlns:a16="http://schemas.microsoft.com/office/drawing/2014/main" id="{E5D93245-13A4-9C0D-80B8-546124A06706}"/>
              </a:ext>
            </a:extLst>
          </p:cNvPr>
          <p:cNvSpPr txBox="1"/>
          <p:nvPr/>
        </p:nvSpPr>
        <p:spPr>
          <a:xfrm>
            <a:off x="1078550" y="1165150"/>
            <a:ext cx="9564600" cy="4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>
            <a:extLst>
              <a:ext uri="{FF2B5EF4-FFF2-40B4-BE49-F238E27FC236}">
                <a16:creationId xmlns:a16="http://schemas.microsoft.com/office/drawing/2014/main" id="{0CCFBC21-1F10-DA63-7053-3F0877B8C781}"/>
              </a:ext>
            </a:extLst>
          </p:cNvPr>
          <p:cNvSpPr txBox="1"/>
          <p:nvPr/>
        </p:nvSpPr>
        <p:spPr>
          <a:xfrm>
            <a:off x="2348650" y="1312575"/>
            <a:ext cx="86214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AB517A3A-88B5-6689-7066-E0F9397A922E}"/>
              </a:ext>
            </a:extLst>
          </p:cNvPr>
          <p:cNvSpPr txBox="1"/>
          <p:nvPr/>
        </p:nvSpPr>
        <p:spPr>
          <a:xfrm>
            <a:off x="578492" y="478737"/>
            <a:ext cx="8621400" cy="59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3200" dirty="0">
                <a:solidFill>
                  <a:schemeClr val="tx1"/>
                </a:solidFill>
                <a:latin typeface="Kanit" panose="020B0604020202020204" charset="-34"/>
                <a:cs typeface="Kanit" panose="020B0604020202020204" charset="-34"/>
              </a:rPr>
              <a:t>Por Que Prestar Contas?</a:t>
            </a:r>
          </a:p>
          <a:p>
            <a:endParaRPr lang="pt-BR" sz="3000" dirty="0">
              <a:solidFill>
                <a:schemeClr val="tx1"/>
              </a:solidFill>
              <a:latin typeface="Kanit" panose="020B0604020202020204" charset="-34"/>
              <a:cs typeface="Kanit" panose="020B0604020202020204" charset="-34"/>
            </a:endParaRPr>
          </a:p>
          <a:p>
            <a:r>
              <a:rPr lang="pt-BR" sz="2500" dirty="0">
                <a:solidFill>
                  <a:schemeClr val="tx1"/>
                </a:solidFill>
                <a:latin typeface="Kanit" panose="020B0604020202020204" charset="-34"/>
                <a:cs typeface="Kanit" panose="020B0604020202020204" charset="-34"/>
              </a:rPr>
              <a:t>CF/88 - Art. 70. </a:t>
            </a:r>
          </a:p>
          <a:p>
            <a:r>
              <a:rPr lang="pt-BR" sz="2500" dirty="0">
                <a:solidFill>
                  <a:schemeClr val="tx1"/>
                </a:solidFill>
                <a:latin typeface="Kanit" panose="020B0604020202020204" charset="-34"/>
                <a:cs typeface="Kanit" panose="020B0604020202020204" charset="-34"/>
              </a:rPr>
              <a:t>Parágrafo único. Prestará contas qualquer pessoa física ou jurídica, pública ou privada, que utilize, arrecade, guarde, gerencie ou administre dinheiros, bens e valores públicos ou pelos quais a União responda, ou que, em nome desta, assuma obrigações de natureza pecuniária.</a:t>
            </a:r>
          </a:p>
          <a:p>
            <a:endParaRPr lang="pt-BR" sz="2500" dirty="0">
              <a:solidFill>
                <a:schemeClr val="tx1"/>
              </a:solidFill>
              <a:latin typeface="Kanit" panose="020B0604020202020204" charset="-34"/>
              <a:cs typeface="Kanit" panose="020B0604020202020204" charset="-34"/>
            </a:endParaRPr>
          </a:p>
          <a:p>
            <a:r>
              <a:rPr lang="pt-BR" sz="2500" dirty="0">
                <a:solidFill>
                  <a:schemeClr val="tx1"/>
                </a:solidFill>
                <a:latin typeface="Kanit" panose="020B0604020202020204" charset="-34"/>
                <a:cs typeface="Kanit" panose="020B0604020202020204" charset="-34"/>
              </a:rPr>
              <a:t>Constituição Estadual - Art. 41, § 4º;</a:t>
            </a:r>
          </a:p>
          <a:p>
            <a:endParaRPr lang="pt-BR" sz="2500" dirty="0">
              <a:solidFill>
                <a:schemeClr val="tx1"/>
              </a:solidFill>
              <a:latin typeface="Kanit" panose="020B0604020202020204" charset="-34"/>
              <a:cs typeface="Kanit" panose="020B0604020202020204" charset="-34"/>
            </a:endParaRPr>
          </a:p>
          <a:p>
            <a:r>
              <a:rPr lang="pt-BR" sz="2500" dirty="0">
                <a:solidFill>
                  <a:schemeClr val="tx1"/>
                </a:solidFill>
                <a:latin typeface="Kanit" panose="020B0604020202020204" charset="-34"/>
                <a:cs typeface="Kanit" panose="020B0604020202020204" charset="-34"/>
              </a:rPr>
              <a:t>Lei nº 12509/95 (Lei Orgânica TCE) – Art. 8º, § 6º;</a:t>
            </a:r>
          </a:p>
          <a:p>
            <a:endParaRPr lang="pt-BR" sz="2500" dirty="0">
              <a:solidFill>
                <a:schemeClr val="tx1"/>
              </a:solidFill>
              <a:latin typeface="Kanit" panose="020B0604020202020204" charset="-34"/>
              <a:cs typeface="Kanit" panose="020B0604020202020204" charset="-34"/>
            </a:endParaRPr>
          </a:p>
          <a:p>
            <a:r>
              <a:rPr lang="pt-BR" sz="2500" dirty="0">
                <a:solidFill>
                  <a:schemeClr val="tx1"/>
                </a:solidFill>
                <a:latin typeface="Kanit" panose="020B0604020202020204" charset="-34"/>
                <a:cs typeface="Kanit" panose="020B0604020202020204" charset="-34"/>
              </a:rPr>
              <a:t>Instrução Normativa nº 03/2013;</a:t>
            </a:r>
          </a:p>
          <a:p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0" i="0" u="sng" dirty="0">
                <a:solidFill>
                  <a:srgbClr val="0D0D0D"/>
                </a:solidFill>
                <a:effectLst/>
                <a:latin typeface="Kanit" panose="020B0604020202020204" charset="-34"/>
                <a:cs typeface="Kanit" panose="020B0604020202020204" charset="-34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000" b="0" i="0" dirty="0">
              <a:solidFill>
                <a:srgbClr val="0D0D0D"/>
              </a:solidFill>
              <a:effectLst/>
              <a:latin typeface="Kanit" panose="020B0604020202020204" charset="-34"/>
              <a:cs typeface="Kanit" panose="020B060402020202020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rgbClr val="0D0D0D"/>
              </a:solidFill>
              <a:latin typeface="ui-sans-serif"/>
              <a:ea typeface="Lato"/>
              <a:cs typeface="Lato"/>
              <a:sym typeface="Lato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t-BR" sz="3000" b="0" i="0" dirty="0">
              <a:solidFill>
                <a:srgbClr val="0D0D0D"/>
              </a:solidFill>
              <a:effectLst/>
              <a:latin typeface="Kanit" panose="020B0604020202020204" charset="-34"/>
              <a:cs typeface="Kanit" panose="020B0604020202020204" charset="-34"/>
            </a:endParaRPr>
          </a:p>
          <a:p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0192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5DE5CB4B-BCCD-2280-6B05-10931EB4D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797A4F55-1C46-9794-3288-1AEAD9FD6C8D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7A720134-76C7-5CBD-E5EA-86F508B9A3DE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72B2429C-1381-9BC4-0B67-E2C0194259E2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ABAAE9CD-9762-9B12-95D3-2353F21AF7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D5752529-7C56-CB89-E349-A6B7429EF47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>
            <a:extLst>
              <a:ext uri="{FF2B5EF4-FFF2-40B4-BE49-F238E27FC236}">
                <a16:creationId xmlns:a16="http://schemas.microsoft.com/office/drawing/2014/main" id="{9D5A7A5B-B67C-CF27-83D2-50892EB79E9A}"/>
              </a:ext>
            </a:extLst>
          </p:cNvPr>
          <p:cNvSpPr txBox="1"/>
          <p:nvPr/>
        </p:nvSpPr>
        <p:spPr>
          <a:xfrm>
            <a:off x="1078550" y="1165150"/>
            <a:ext cx="9564600" cy="4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>
            <a:extLst>
              <a:ext uri="{FF2B5EF4-FFF2-40B4-BE49-F238E27FC236}">
                <a16:creationId xmlns:a16="http://schemas.microsoft.com/office/drawing/2014/main" id="{0EB4B591-E909-18F1-63A6-1469D26ED9F5}"/>
              </a:ext>
            </a:extLst>
          </p:cNvPr>
          <p:cNvSpPr txBox="1"/>
          <p:nvPr/>
        </p:nvSpPr>
        <p:spPr>
          <a:xfrm>
            <a:off x="2348650" y="1312575"/>
            <a:ext cx="86214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84F342CE-4945-5B48-B7FC-E879DB9032DA}"/>
              </a:ext>
            </a:extLst>
          </p:cNvPr>
          <p:cNvSpPr txBox="1"/>
          <p:nvPr/>
        </p:nvSpPr>
        <p:spPr>
          <a:xfrm>
            <a:off x="578492" y="478737"/>
            <a:ext cx="8621400" cy="59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lang="pt-BR" sz="25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algn="ctr"/>
            <a:endParaRPr lang="pt-BR" sz="25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algn="ctr"/>
            <a:r>
              <a:rPr lang="pt-BR" sz="35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CONTAS DE GESTÃO (Julga; atos de gestão)</a:t>
            </a:r>
          </a:p>
          <a:p>
            <a:pPr algn="ctr"/>
            <a:endParaRPr lang="pt-BR" sz="35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algn="ctr"/>
            <a:r>
              <a:rPr lang="pt-BR" sz="35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X </a:t>
            </a:r>
          </a:p>
          <a:p>
            <a:pPr algn="ctr"/>
            <a:endParaRPr lang="pt-BR" sz="35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algn="ctr"/>
            <a:r>
              <a:rPr lang="pt-BR" sz="35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CONTAS DE GOVERNO (Parecer Prévio; atos de governo)</a:t>
            </a:r>
          </a:p>
          <a:p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0" i="0" u="sng" dirty="0">
                <a:solidFill>
                  <a:srgbClr val="0D0D0D"/>
                </a:solidFill>
                <a:effectLst/>
                <a:latin typeface="Kanit" panose="020B0604020202020204" charset="-34"/>
                <a:cs typeface="Kanit" panose="020B0604020202020204" charset="-34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000" b="0" i="0" dirty="0">
              <a:solidFill>
                <a:srgbClr val="0D0D0D"/>
              </a:solidFill>
              <a:effectLst/>
              <a:latin typeface="Kanit" panose="020B0604020202020204" charset="-34"/>
              <a:cs typeface="Kanit" panose="020B060402020202020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rgbClr val="0D0D0D"/>
              </a:solidFill>
              <a:latin typeface="ui-sans-serif"/>
              <a:ea typeface="Lato"/>
              <a:cs typeface="Lato"/>
              <a:sym typeface="Lato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t-BR" sz="3000" b="0" i="0" dirty="0">
              <a:solidFill>
                <a:srgbClr val="0D0D0D"/>
              </a:solidFill>
              <a:effectLst/>
              <a:latin typeface="Kanit" panose="020B0604020202020204" charset="-34"/>
              <a:cs typeface="Kanit" panose="020B0604020202020204" charset="-34"/>
            </a:endParaRPr>
          </a:p>
          <a:p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91701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3BF9E73D-7A06-0031-2A06-F6FDB9C9C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EAD1CC3F-A5FC-8ED5-3FFA-42C872D07E05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2E45FDC5-50F5-D753-E782-C633F8CA9310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21EB4AC3-7F0B-4A9C-80FB-78DFF37462D6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028F93A5-35FD-7A57-1E15-44163B91CF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53B7D533-33C3-22CD-166E-87C6B58C5C7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>
            <a:extLst>
              <a:ext uri="{FF2B5EF4-FFF2-40B4-BE49-F238E27FC236}">
                <a16:creationId xmlns:a16="http://schemas.microsoft.com/office/drawing/2014/main" id="{A71FB89C-878E-84B5-B419-F1BEB3153F60}"/>
              </a:ext>
            </a:extLst>
          </p:cNvPr>
          <p:cNvSpPr txBox="1"/>
          <p:nvPr/>
        </p:nvSpPr>
        <p:spPr>
          <a:xfrm>
            <a:off x="1078550" y="1165150"/>
            <a:ext cx="9564600" cy="4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>
            <a:extLst>
              <a:ext uri="{FF2B5EF4-FFF2-40B4-BE49-F238E27FC236}">
                <a16:creationId xmlns:a16="http://schemas.microsoft.com/office/drawing/2014/main" id="{25B1574F-34C6-338B-B8F9-536835519CD8}"/>
              </a:ext>
            </a:extLst>
          </p:cNvPr>
          <p:cNvSpPr txBox="1"/>
          <p:nvPr/>
        </p:nvSpPr>
        <p:spPr>
          <a:xfrm>
            <a:off x="2348650" y="1312575"/>
            <a:ext cx="86214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7CEFDB60-2A81-B355-9F3C-A82C37549026}"/>
              </a:ext>
            </a:extLst>
          </p:cNvPr>
          <p:cNvSpPr txBox="1"/>
          <p:nvPr/>
        </p:nvSpPr>
        <p:spPr>
          <a:xfrm>
            <a:off x="751650" y="50092"/>
            <a:ext cx="8621400" cy="59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r>
              <a:rPr lang="pt-BR" sz="30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FLUXO PROCESSUAL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0" i="0" u="sng" dirty="0">
                <a:solidFill>
                  <a:srgbClr val="0D0D0D"/>
                </a:solidFill>
                <a:effectLst/>
                <a:latin typeface="Kanit" panose="020B0604020202020204" charset="-34"/>
                <a:cs typeface="Kanit" panose="020B0604020202020204" charset="-34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000" b="0" i="0" dirty="0">
              <a:solidFill>
                <a:srgbClr val="0D0D0D"/>
              </a:solidFill>
              <a:effectLst/>
              <a:latin typeface="Kanit" panose="020B0604020202020204" charset="-34"/>
              <a:cs typeface="Kanit" panose="020B060402020202020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rgbClr val="0D0D0D"/>
              </a:solidFill>
              <a:latin typeface="ui-sans-serif"/>
              <a:ea typeface="Lato"/>
              <a:cs typeface="Lato"/>
              <a:sym typeface="Lato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t-BR" sz="3000" b="0" i="0" dirty="0">
              <a:solidFill>
                <a:srgbClr val="0D0D0D"/>
              </a:solidFill>
              <a:effectLst/>
              <a:latin typeface="Kanit" panose="020B0604020202020204" charset="-34"/>
              <a:cs typeface="Kanit" panose="020B0604020202020204" charset="-34"/>
            </a:endParaRPr>
          </a:p>
          <a:p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C6868BC-23E4-6577-3121-556217C48502}"/>
              </a:ext>
            </a:extLst>
          </p:cNvPr>
          <p:cNvSpPr/>
          <p:nvPr/>
        </p:nvSpPr>
        <p:spPr>
          <a:xfrm>
            <a:off x="649300" y="2548026"/>
            <a:ext cx="1188572" cy="12929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SECEX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C2A91EB5-3C95-9813-B4FF-293243B348D1}"/>
              </a:ext>
            </a:extLst>
          </p:cNvPr>
          <p:cNvSpPr/>
          <p:nvPr/>
        </p:nvSpPr>
        <p:spPr>
          <a:xfrm>
            <a:off x="1946384" y="3017522"/>
            <a:ext cx="654807" cy="4197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CF1E874-CAA9-2B33-26A5-D51BA49A90FE}"/>
              </a:ext>
            </a:extLst>
          </p:cNvPr>
          <p:cNvSpPr/>
          <p:nvPr/>
        </p:nvSpPr>
        <p:spPr>
          <a:xfrm>
            <a:off x="5439122" y="1459400"/>
            <a:ext cx="1531806" cy="9710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MP de Contas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780FB1B9-D12F-D0FE-47DE-3C6BAE4AC9E6}"/>
              </a:ext>
            </a:extLst>
          </p:cNvPr>
          <p:cNvSpPr/>
          <p:nvPr/>
        </p:nvSpPr>
        <p:spPr>
          <a:xfrm rot="20063019">
            <a:off x="4229923" y="2368000"/>
            <a:ext cx="1106285" cy="4234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D4DF3BA-48C5-708F-6253-351F41902172}"/>
              </a:ext>
            </a:extLst>
          </p:cNvPr>
          <p:cNvSpPr/>
          <p:nvPr/>
        </p:nvSpPr>
        <p:spPr>
          <a:xfrm>
            <a:off x="2745541" y="2548026"/>
            <a:ext cx="1319086" cy="12929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Relatoria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4B875D3C-16B3-567F-6521-909CB13DB775}"/>
              </a:ext>
            </a:extLst>
          </p:cNvPr>
          <p:cNvSpPr/>
          <p:nvPr/>
        </p:nvSpPr>
        <p:spPr>
          <a:xfrm rot="1934984">
            <a:off x="4219439" y="3397380"/>
            <a:ext cx="1106285" cy="4234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42E2015E-FB65-0B46-119E-0AE46075E636}"/>
              </a:ext>
            </a:extLst>
          </p:cNvPr>
          <p:cNvSpPr/>
          <p:nvPr/>
        </p:nvSpPr>
        <p:spPr>
          <a:xfrm>
            <a:off x="7118717" y="1735389"/>
            <a:ext cx="654807" cy="4197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F4C12A-2601-6C3F-4A74-771B30D56C82}"/>
              </a:ext>
            </a:extLst>
          </p:cNvPr>
          <p:cNvSpPr/>
          <p:nvPr/>
        </p:nvSpPr>
        <p:spPr>
          <a:xfrm>
            <a:off x="7844368" y="1459400"/>
            <a:ext cx="1531806" cy="9710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Relatoria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6DE0D6-C508-56A0-4D44-6ADAB143754E}"/>
              </a:ext>
            </a:extLst>
          </p:cNvPr>
          <p:cNvSpPr/>
          <p:nvPr/>
        </p:nvSpPr>
        <p:spPr>
          <a:xfrm>
            <a:off x="5390069" y="3355384"/>
            <a:ext cx="1531806" cy="9710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Sec. Serv. Processual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F4E309E-0279-62B3-0659-2EF1120FEE55}"/>
              </a:ext>
            </a:extLst>
          </p:cNvPr>
          <p:cNvSpPr/>
          <p:nvPr/>
        </p:nvSpPr>
        <p:spPr>
          <a:xfrm>
            <a:off x="7843984" y="3365758"/>
            <a:ext cx="1531806" cy="9710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Jurisdicionado</a:t>
            </a: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A6677E7D-7A84-A88C-2918-DB186BA2046C}"/>
              </a:ext>
            </a:extLst>
          </p:cNvPr>
          <p:cNvSpPr/>
          <p:nvPr/>
        </p:nvSpPr>
        <p:spPr>
          <a:xfrm>
            <a:off x="7041567" y="3660436"/>
            <a:ext cx="654807" cy="4197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: Curva para Cima 20">
            <a:extLst>
              <a:ext uri="{FF2B5EF4-FFF2-40B4-BE49-F238E27FC236}">
                <a16:creationId xmlns:a16="http://schemas.microsoft.com/office/drawing/2014/main" id="{0FCD3076-93C4-847B-C652-3293DA12D3B8}"/>
              </a:ext>
            </a:extLst>
          </p:cNvPr>
          <p:cNvSpPr>
            <a:spLocks/>
          </p:cNvSpPr>
          <p:nvPr/>
        </p:nvSpPr>
        <p:spPr>
          <a:xfrm rot="10800000" flipV="1">
            <a:off x="1078549" y="4427514"/>
            <a:ext cx="7765947" cy="1259012"/>
          </a:xfrm>
          <a:prstGeom prst="curvedUpArrow">
            <a:avLst>
              <a:gd name="adj1" fmla="val 13445"/>
              <a:gd name="adj2" fmla="val 46303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6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0641450F-E4AE-14E6-4F8C-755EE7D37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6AA764E0-F970-279D-9918-020E0E24D59F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599FA506-7C90-30DC-51E7-112F90C18E09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DE4FD94B-91D4-67A4-6A78-9B13F8738217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58C7C6DF-FAD9-D1E7-42EA-63EBD898C4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D71C8464-AC66-ACE3-02DC-039F49FD0C1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>
            <a:extLst>
              <a:ext uri="{FF2B5EF4-FFF2-40B4-BE49-F238E27FC236}">
                <a16:creationId xmlns:a16="http://schemas.microsoft.com/office/drawing/2014/main" id="{48EE07B9-2E43-0663-9B96-9D52D773F57D}"/>
              </a:ext>
            </a:extLst>
          </p:cNvPr>
          <p:cNvSpPr txBox="1"/>
          <p:nvPr/>
        </p:nvSpPr>
        <p:spPr>
          <a:xfrm>
            <a:off x="1078550" y="1165150"/>
            <a:ext cx="9564600" cy="4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>
            <a:extLst>
              <a:ext uri="{FF2B5EF4-FFF2-40B4-BE49-F238E27FC236}">
                <a16:creationId xmlns:a16="http://schemas.microsoft.com/office/drawing/2014/main" id="{BE85BE53-B442-A650-A988-7BE58253A3C3}"/>
              </a:ext>
            </a:extLst>
          </p:cNvPr>
          <p:cNvSpPr txBox="1"/>
          <p:nvPr/>
        </p:nvSpPr>
        <p:spPr>
          <a:xfrm>
            <a:off x="2348650" y="1312575"/>
            <a:ext cx="86214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214255D1-5610-6F78-032D-188617111584}"/>
              </a:ext>
            </a:extLst>
          </p:cNvPr>
          <p:cNvSpPr txBox="1"/>
          <p:nvPr/>
        </p:nvSpPr>
        <p:spPr>
          <a:xfrm>
            <a:off x="183750" y="0"/>
            <a:ext cx="8621400" cy="59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r>
              <a:rPr lang="pt-BR" sz="30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Evolução: </a:t>
            </a:r>
          </a:p>
          <a:p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457200" indent="-457200">
              <a:buFontTx/>
              <a:buChar char="-"/>
            </a:pPr>
            <a:r>
              <a:rPr lang="pt-BR" sz="30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Relatório Unificado</a:t>
            </a:r>
          </a:p>
          <a:p>
            <a:pPr marL="457200" indent="-457200">
              <a:buFontTx/>
              <a:buChar char="-"/>
            </a:pPr>
            <a:r>
              <a:rPr lang="pt-BR" sz="30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Relatórios específicos (Câmara, FUNDEB, Previdência, Consórcios);</a:t>
            </a:r>
          </a:p>
          <a:p>
            <a:pPr marL="457200" indent="-457200">
              <a:buFontTx/>
              <a:buChar char="-"/>
            </a:pPr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457200" indent="-457200">
              <a:buFontTx/>
              <a:buChar char="-"/>
            </a:pPr>
            <a:r>
              <a:rPr lang="pt-BR" sz="30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Seletividade;</a:t>
            </a:r>
          </a:p>
          <a:p>
            <a:pPr marL="457200" indent="-457200">
              <a:buFontTx/>
              <a:buChar char="-"/>
            </a:pPr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457200" indent="-457200">
              <a:buFontTx/>
              <a:buChar char="-"/>
            </a:pPr>
            <a:r>
              <a:rPr lang="pt-BR" sz="30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LINDB (Art. 28) – Responsabilização;</a:t>
            </a:r>
          </a:p>
          <a:p>
            <a:pPr marL="457200" indent="-457200">
              <a:buFontTx/>
              <a:buChar char="-"/>
            </a:pPr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457200" indent="-457200">
              <a:buFontTx/>
              <a:buChar char="-"/>
            </a:pPr>
            <a:r>
              <a:rPr lang="pt-BR" sz="30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Melhoria das PCS enviadas;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0" i="0" u="sng" dirty="0">
                <a:solidFill>
                  <a:srgbClr val="0D0D0D"/>
                </a:solidFill>
                <a:effectLst/>
                <a:latin typeface="Kanit" panose="020B0604020202020204" charset="-34"/>
                <a:cs typeface="Kanit" panose="020B0604020202020204" charset="-34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000" b="0" i="0" dirty="0">
              <a:solidFill>
                <a:srgbClr val="0D0D0D"/>
              </a:solidFill>
              <a:effectLst/>
              <a:latin typeface="Kanit" panose="020B0604020202020204" charset="-34"/>
              <a:cs typeface="Kanit" panose="020B060402020202020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rgbClr val="0D0D0D"/>
              </a:solidFill>
              <a:latin typeface="ui-sans-serif"/>
              <a:ea typeface="Lato"/>
              <a:cs typeface="Lato"/>
              <a:sym typeface="Lato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t-BR" sz="3000" b="0" i="0" dirty="0">
              <a:solidFill>
                <a:srgbClr val="0D0D0D"/>
              </a:solidFill>
              <a:effectLst/>
              <a:latin typeface="Kanit" panose="020B0604020202020204" charset="-34"/>
              <a:cs typeface="Kanit" panose="020B0604020202020204" charset="-34"/>
            </a:endParaRPr>
          </a:p>
          <a:p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91970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9D5DE6B2-ECB2-5CCB-2C8B-0DA0F0811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D61DF114-129B-D741-F380-0929AFD29FA1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EA1CEA4A-5FFC-9947-BE2C-489A6293086A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37694128-64B0-D8E7-0486-BE0117DE96B4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9B5A066F-CC73-D813-A151-E5717816FF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39EBDB68-A26D-6113-4718-5F31856A274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>
            <a:extLst>
              <a:ext uri="{FF2B5EF4-FFF2-40B4-BE49-F238E27FC236}">
                <a16:creationId xmlns:a16="http://schemas.microsoft.com/office/drawing/2014/main" id="{6081387B-DBF7-0E72-D1F1-E28667759A93}"/>
              </a:ext>
            </a:extLst>
          </p:cNvPr>
          <p:cNvSpPr txBox="1"/>
          <p:nvPr/>
        </p:nvSpPr>
        <p:spPr>
          <a:xfrm>
            <a:off x="1078550" y="1165150"/>
            <a:ext cx="9564600" cy="4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>
            <a:extLst>
              <a:ext uri="{FF2B5EF4-FFF2-40B4-BE49-F238E27FC236}">
                <a16:creationId xmlns:a16="http://schemas.microsoft.com/office/drawing/2014/main" id="{0DB3C32B-A99C-6003-2CC6-6EA7FDAD7720}"/>
              </a:ext>
            </a:extLst>
          </p:cNvPr>
          <p:cNvSpPr txBox="1"/>
          <p:nvPr/>
        </p:nvSpPr>
        <p:spPr>
          <a:xfrm>
            <a:off x="2348650" y="1312575"/>
            <a:ext cx="86214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3F7036B5-B99A-A2F0-C3E9-2F852A13789F}"/>
              </a:ext>
            </a:extLst>
          </p:cNvPr>
          <p:cNvSpPr txBox="1"/>
          <p:nvPr/>
        </p:nvSpPr>
        <p:spPr>
          <a:xfrm>
            <a:off x="183750" y="0"/>
            <a:ext cx="8621400" cy="59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r>
              <a:rPr lang="pt-BR" sz="30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INCONFORMIDADES: </a:t>
            </a:r>
          </a:p>
          <a:p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457200" indent="-457200">
              <a:buFontTx/>
              <a:buChar char="-"/>
            </a:pPr>
            <a:r>
              <a:rPr lang="pt-BR" sz="30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Não envio da PCS (Dano ao Erário);</a:t>
            </a:r>
          </a:p>
          <a:p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457200" indent="-457200">
              <a:buFontTx/>
              <a:buChar char="-"/>
            </a:pPr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457200" indent="-457200">
              <a:buFontTx/>
              <a:buChar char="-"/>
            </a:pPr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0" i="0" u="sng" dirty="0">
                <a:solidFill>
                  <a:srgbClr val="0D0D0D"/>
                </a:solidFill>
                <a:effectLst/>
                <a:latin typeface="Kanit" panose="020B0604020202020204" charset="-34"/>
                <a:cs typeface="Kanit" panose="020B0604020202020204" charset="-34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000" b="0" i="0" dirty="0">
              <a:solidFill>
                <a:srgbClr val="0D0D0D"/>
              </a:solidFill>
              <a:effectLst/>
              <a:latin typeface="Kanit" panose="020B0604020202020204" charset="-34"/>
              <a:cs typeface="Kanit" panose="020B060402020202020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rgbClr val="0D0D0D"/>
              </a:solidFill>
              <a:latin typeface="ui-sans-serif"/>
              <a:ea typeface="Lato"/>
              <a:cs typeface="Lato"/>
              <a:sym typeface="Lato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t-BR" sz="3000" b="0" i="0" dirty="0">
              <a:solidFill>
                <a:srgbClr val="0D0D0D"/>
              </a:solidFill>
              <a:effectLst/>
              <a:latin typeface="Kanit" panose="020B0604020202020204" charset="-34"/>
              <a:cs typeface="Kanit" panose="020B0604020202020204" charset="-34"/>
            </a:endParaRPr>
          </a:p>
          <a:p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8364DA5-2303-C065-4DEB-1041A6097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792" y="2527689"/>
            <a:ext cx="9294196" cy="32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1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6D7A2D6E-3E3E-A51E-90B3-61925730D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53C2ABA5-B2E5-5F81-9EF1-09D9A73552ED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76EBCC18-95A3-C6C6-161A-BBFD983B6A58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44D7A922-9544-E4AF-9ABA-4C82940DDC33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6ED517A9-84D5-E208-CD73-C36D7E208FF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A191C906-8CDC-569B-D855-E85673A6367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>
            <a:extLst>
              <a:ext uri="{FF2B5EF4-FFF2-40B4-BE49-F238E27FC236}">
                <a16:creationId xmlns:a16="http://schemas.microsoft.com/office/drawing/2014/main" id="{F6244FBB-F4ED-B723-01A6-BC997D28E428}"/>
              </a:ext>
            </a:extLst>
          </p:cNvPr>
          <p:cNvSpPr txBox="1"/>
          <p:nvPr/>
        </p:nvSpPr>
        <p:spPr>
          <a:xfrm>
            <a:off x="1078550" y="1165150"/>
            <a:ext cx="9564600" cy="4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>
            <a:extLst>
              <a:ext uri="{FF2B5EF4-FFF2-40B4-BE49-F238E27FC236}">
                <a16:creationId xmlns:a16="http://schemas.microsoft.com/office/drawing/2014/main" id="{020170AB-3E64-C07C-C87C-79E80E886C79}"/>
              </a:ext>
            </a:extLst>
          </p:cNvPr>
          <p:cNvSpPr txBox="1"/>
          <p:nvPr/>
        </p:nvSpPr>
        <p:spPr>
          <a:xfrm>
            <a:off x="2348650" y="1312575"/>
            <a:ext cx="86214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5BD184B4-34F8-49C4-4E43-28D4DD557B4C}"/>
              </a:ext>
            </a:extLst>
          </p:cNvPr>
          <p:cNvSpPr txBox="1"/>
          <p:nvPr/>
        </p:nvSpPr>
        <p:spPr>
          <a:xfrm>
            <a:off x="183750" y="0"/>
            <a:ext cx="8621400" cy="59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r>
              <a:rPr lang="pt-BR" sz="30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INCONFORMIDADES: </a:t>
            </a:r>
          </a:p>
          <a:p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457200" indent="-457200">
              <a:buFontTx/>
              <a:buChar char="-"/>
            </a:pPr>
            <a:r>
              <a:rPr lang="pt-BR" sz="30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Envio incompleto da PCS; </a:t>
            </a:r>
          </a:p>
          <a:p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457200" indent="-457200">
              <a:buFontTx/>
              <a:buChar char="-"/>
            </a:pPr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457200" indent="-457200">
              <a:buFontTx/>
              <a:buChar char="-"/>
            </a:pPr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0" i="0" u="sng" dirty="0">
                <a:solidFill>
                  <a:srgbClr val="0D0D0D"/>
                </a:solidFill>
                <a:effectLst/>
                <a:latin typeface="Kanit" panose="020B0604020202020204" charset="-34"/>
                <a:cs typeface="Kanit" panose="020B0604020202020204" charset="-34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000" b="0" i="0" dirty="0">
              <a:solidFill>
                <a:srgbClr val="0D0D0D"/>
              </a:solidFill>
              <a:effectLst/>
              <a:latin typeface="Kanit" panose="020B0604020202020204" charset="-34"/>
              <a:cs typeface="Kanit" panose="020B060402020202020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rgbClr val="0D0D0D"/>
              </a:solidFill>
              <a:latin typeface="ui-sans-serif"/>
              <a:ea typeface="Lato"/>
              <a:cs typeface="Lato"/>
              <a:sym typeface="Lato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t-BR" sz="3000" b="0" i="0" dirty="0">
              <a:solidFill>
                <a:srgbClr val="0D0D0D"/>
              </a:solidFill>
              <a:effectLst/>
              <a:latin typeface="Kanit" panose="020B0604020202020204" charset="-34"/>
              <a:cs typeface="Kanit" panose="020B0604020202020204" charset="-34"/>
            </a:endParaRPr>
          </a:p>
          <a:p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0AB6A48-2D6D-2B42-1B8C-C90374F55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51" y="2335539"/>
            <a:ext cx="9991300" cy="37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9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CE8B1DC7-BCBE-3786-49DF-415ED66F3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398922AD-B50C-6E93-09D3-94411AAFEEF4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0900B3F2-3F1C-BAC3-44A9-9C31AB565881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29D4CAFD-E137-7A46-9C34-C56EA77DC7E0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4F0DBA8C-25AB-E314-BFF5-59C1F574C9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7CEB28B1-1BD9-BFC5-ADD5-45923A5C216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>
            <a:extLst>
              <a:ext uri="{FF2B5EF4-FFF2-40B4-BE49-F238E27FC236}">
                <a16:creationId xmlns:a16="http://schemas.microsoft.com/office/drawing/2014/main" id="{2EEC5021-C66A-CA16-9E3D-E7DB3663F372}"/>
              </a:ext>
            </a:extLst>
          </p:cNvPr>
          <p:cNvSpPr txBox="1"/>
          <p:nvPr/>
        </p:nvSpPr>
        <p:spPr>
          <a:xfrm>
            <a:off x="1078550" y="1165150"/>
            <a:ext cx="9564600" cy="4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>
            <a:extLst>
              <a:ext uri="{FF2B5EF4-FFF2-40B4-BE49-F238E27FC236}">
                <a16:creationId xmlns:a16="http://schemas.microsoft.com/office/drawing/2014/main" id="{1C5C591D-6608-CBCD-40B6-6A7F8E5C86AB}"/>
              </a:ext>
            </a:extLst>
          </p:cNvPr>
          <p:cNvSpPr txBox="1"/>
          <p:nvPr/>
        </p:nvSpPr>
        <p:spPr>
          <a:xfrm>
            <a:off x="2348650" y="1312575"/>
            <a:ext cx="86214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DE90CEB2-FF96-82BF-DC37-05B97BC621D8}"/>
              </a:ext>
            </a:extLst>
          </p:cNvPr>
          <p:cNvSpPr txBox="1"/>
          <p:nvPr/>
        </p:nvSpPr>
        <p:spPr>
          <a:xfrm>
            <a:off x="183750" y="0"/>
            <a:ext cx="8621400" cy="59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r>
              <a:rPr lang="pt-BR" sz="30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INCONFORMIDADES: </a:t>
            </a:r>
          </a:p>
          <a:p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457200" indent="-457200">
              <a:buFontTx/>
              <a:buChar char="-"/>
            </a:pPr>
            <a:r>
              <a:rPr lang="pt-BR" sz="30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Intempestividade no envio da PCS;</a:t>
            </a:r>
          </a:p>
          <a:p>
            <a:pPr marL="457200" indent="-457200">
              <a:buFontTx/>
              <a:buChar char="-"/>
            </a:pPr>
            <a:r>
              <a:rPr lang="pt-BR" sz="30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Omissão/divergência do SIM; </a:t>
            </a:r>
          </a:p>
          <a:p>
            <a:pPr marL="457200" indent="-457200">
              <a:buFontTx/>
              <a:buChar char="-"/>
            </a:pPr>
            <a:r>
              <a:rPr lang="pt-BR" sz="30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Consignados;</a:t>
            </a:r>
          </a:p>
          <a:p>
            <a:pPr marL="457200" indent="-457200">
              <a:buFontTx/>
              <a:buChar char="-"/>
            </a:pPr>
            <a:r>
              <a:rPr lang="pt-BR" sz="30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Despesa de Exercícios Anteriores - DEA;</a:t>
            </a:r>
          </a:p>
          <a:p>
            <a:pPr marL="457200" indent="-457200">
              <a:buFontTx/>
              <a:buChar char="-"/>
            </a:pPr>
            <a:r>
              <a:rPr lang="pt-BR" sz="30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Patrimônio; </a:t>
            </a:r>
          </a:p>
          <a:p>
            <a:pPr marL="457200" indent="-457200">
              <a:buFontTx/>
              <a:buChar char="-"/>
            </a:pPr>
            <a:r>
              <a:rPr lang="pt-BR" sz="30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Saldo Financeiro / Conciliação Bancária;</a:t>
            </a:r>
          </a:p>
          <a:p>
            <a:pPr marL="457200" indent="-457200">
              <a:buFontTx/>
              <a:buChar char="-"/>
            </a:pPr>
            <a:r>
              <a:rPr lang="pt-BR" sz="3000" dirty="0">
                <a:solidFill>
                  <a:srgbClr val="0D0D0D"/>
                </a:solidFill>
                <a:latin typeface="Kanit" panose="020B0604020202020204" charset="-34"/>
                <a:cs typeface="Kanit" panose="020B0604020202020204" charset="-34"/>
              </a:rPr>
              <a:t>Classificação irregular da despesa;</a:t>
            </a:r>
          </a:p>
          <a:p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457200" indent="-457200">
              <a:buFontTx/>
              <a:buChar char="-"/>
            </a:pPr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457200" indent="-457200">
              <a:buFontTx/>
              <a:buChar char="-"/>
            </a:pPr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0" i="0" u="sng" dirty="0">
                <a:solidFill>
                  <a:srgbClr val="0D0D0D"/>
                </a:solidFill>
                <a:effectLst/>
                <a:latin typeface="Kanit" panose="020B0604020202020204" charset="-34"/>
                <a:cs typeface="Kanit" panose="020B0604020202020204" charset="-34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000" b="0" i="0" dirty="0">
              <a:solidFill>
                <a:srgbClr val="0D0D0D"/>
              </a:solidFill>
              <a:effectLst/>
              <a:latin typeface="Kanit" panose="020B0604020202020204" charset="-34"/>
              <a:cs typeface="Kanit" panose="020B060402020202020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rgbClr val="0D0D0D"/>
              </a:solidFill>
              <a:latin typeface="ui-sans-serif"/>
              <a:ea typeface="Lato"/>
              <a:cs typeface="Lato"/>
              <a:sym typeface="Lato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t-BR" sz="3000" b="0" i="0" dirty="0">
              <a:solidFill>
                <a:srgbClr val="0D0D0D"/>
              </a:solidFill>
              <a:effectLst/>
              <a:latin typeface="Kanit" panose="020B0604020202020204" charset="-34"/>
              <a:cs typeface="Kanit" panose="020B0604020202020204" charset="-34"/>
            </a:endParaRPr>
          </a:p>
          <a:p>
            <a:endParaRPr lang="pt-BR" sz="3000" dirty="0">
              <a:solidFill>
                <a:srgbClr val="0D0D0D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47126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3424</TotalTime>
  <Words>411</Words>
  <Application>Microsoft Office PowerPoint</Application>
  <PresentationFormat>Widescreen</PresentationFormat>
  <Paragraphs>150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Kanit</vt:lpstr>
      <vt:lpstr>Lato</vt:lpstr>
      <vt:lpstr>ui-sans-serif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Igor Queiroz</dc:creator>
  <cp:lastModifiedBy>IGOR BARBOSA QUEIROZ</cp:lastModifiedBy>
  <cp:revision>5</cp:revision>
  <dcterms:modified xsi:type="dcterms:W3CDTF">2024-12-04T13:33:17Z</dcterms:modified>
</cp:coreProperties>
</file>