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9" r:id="rId2"/>
    <p:sldId id="2416" r:id="rId3"/>
    <p:sldId id="2400" r:id="rId4"/>
    <p:sldId id="2409" r:id="rId5"/>
    <p:sldId id="2477" r:id="rId6"/>
    <p:sldId id="260" r:id="rId7"/>
    <p:sldId id="2468" r:id="rId8"/>
    <p:sldId id="2490" r:id="rId9"/>
    <p:sldId id="2389" r:id="rId10"/>
    <p:sldId id="264" r:id="rId11"/>
    <p:sldId id="2388" r:id="rId12"/>
    <p:sldId id="265" r:id="rId13"/>
    <p:sldId id="2492" r:id="rId14"/>
    <p:sldId id="268" r:id="rId15"/>
    <p:sldId id="2498" r:id="rId16"/>
    <p:sldId id="295" r:id="rId17"/>
    <p:sldId id="2503" r:id="rId18"/>
    <p:sldId id="269" r:id="rId19"/>
    <p:sldId id="2501" r:id="rId20"/>
    <p:sldId id="2390" r:id="rId21"/>
    <p:sldId id="281" r:id="rId22"/>
    <p:sldId id="279" r:id="rId23"/>
    <p:sldId id="282" r:id="rId24"/>
    <p:sldId id="272" r:id="rId25"/>
    <p:sldId id="276" r:id="rId26"/>
    <p:sldId id="2494" r:id="rId27"/>
    <p:sldId id="2481" r:id="rId28"/>
    <p:sldId id="309" r:id="rId29"/>
    <p:sldId id="2478" r:id="rId30"/>
    <p:sldId id="2391" r:id="rId31"/>
    <p:sldId id="2393" r:id="rId32"/>
    <p:sldId id="2395" r:id="rId33"/>
    <p:sldId id="2452" r:id="rId34"/>
    <p:sldId id="2447" r:id="rId35"/>
    <p:sldId id="2387" r:id="rId36"/>
    <p:sldId id="2456" r:id="rId37"/>
    <p:sldId id="2457" r:id="rId38"/>
    <p:sldId id="2459" r:id="rId39"/>
    <p:sldId id="2458" r:id="rId40"/>
    <p:sldId id="302" r:id="rId41"/>
    <p:sldId id="2482" r:id="rId42"/>
    <p:sldId id="2483" r:id="rId43"/>
    <p:sldId id="2484" r:id="rId44"/>
    <p:sldId id="275" r:id="rId45"/>
    <p:sldId id="261" r:id="rId46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B050"/>
    <a:srgbClr val="002060"/>
    <a:srgbClr val="005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36" autoAdjust="0"/>
    <p:restoredTop sz="93469"/>
  </p:normalViewPr>
  <p:slideViewPr>
    <p:cSldViewPr snapToGrid="0">
      <p:cViewPr varScale="1">
        <p:scale>
          <a:sx n="69" d="100"/>
          <a:sy n="69" d="100"/>
        </p:scale>
        <p:origin x="11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12BC3D3-E8DD-C945-A501-EA295936FBA3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0C7B3A0-F598-BD40-8E88-4A8AB45430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22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83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428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8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22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871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732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721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9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292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AA4E5-BF05-4BC7-98FF-D186AB3416F5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56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22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78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66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12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22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8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586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7B3A0-F598-BD40-8E88-4A8AB45430F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69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&#10;&#10;Descrição gerada automaticamente">
            <a:extLst>
              <a:ext uri="{FF2B5EF4-FFF2-40B4-BE49-F238E27FC236}">
                <a16:creationId xmlns:a16="http://schemas.microsoft.com/office/drawing/2014/main" id="{DC423A20-296C-F7F2-69FE-A2822D2CB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0" b="34815"/>
          <a:stretch/>
        </p:blipFill>
        <p:spPr>
          <a:xfrm>
            <a:off x="0" y="6081486"/>
            <a:ext cx="12192000" cy="92891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03F4450-D907-EE86-3759-FAF240761FEB}"/>
              </a:ext>
            </a:extLst>
          </p:cNvPr>
          <p:cNvSpPr txBox="1"/>
          <p:nvPr userDrawn="1"/>
        </p:nvSpPr>
        <p:spPr>
          <a:xfrm>
            <a:off x="10075239" y="6225997"/>
            <a:ext cx="224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Bold" panose="00000800000000000000" pitchFamily="2" charset="0"/>
              </a:rPr>
              <a:t>Ministério</a:t>
            </a:r>
            <a:br>
              <a:rPr lang="pt-BR" sz="1400">
                <a:solidFill>
                  <a:schemeClr val="accent1">
                    <a:lumMod val="50000"/>
                  </a:schemeClr>
                </a:solidFill>
                <a:latin typeface="Montserrat ExtraBold" panose="00000900000000000000" pitchFamily="2" charset="0"/>
              </a:rPr>
            </a:br>
            <a:r>
              <a:rPr lang="pt-BR" sz="1400">
                <a:solidFill>
                  <a:schemeClr val="accent1">
                    <a:lumMod val="50000"/>
                  </a:schemeClr>
                </a:solidFill>
                <a:latin typeface="Montserrat Light" panose="00000400000000000000" pitchFamily="2" charset="0"/>
              </a:rPr>
              <a:t>da Fazenda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Montserrat Light" panose="00000400000000000000" pitchFamily="2" charset="0"/>
            </a:endParaRPr>
          </a:p>
        </p:txBody>
      </p:sp>
      <p:pic>
        <p:nvPicPr>
          <p:cNvPr id="9" name="Imagem 8" descr="Forma&#10;&#10;Descrição gerada automaticamente">
            <a:extLst>
              <a:ext uri="{FF2B5EF4-FFF2-40B4-BE49-F238E27FC236}">
                <a16:creationId xmlns:a16="http://schemas.microsoft.com/office/drawing/2014/main" id="{39C026B7-BAD6-C9C3-05CE-0843C133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7" b="25714"/>
          <a:stretch/>
        </p:blipFill>
        <p:spPr>
          <a:xfrm>
            <a:off x="0" y="-95535"/>
            <a:ext cx="12192000" cy="3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0DAD-B261-48DD-8AD3-1FF436847E4A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CA3DF-BB0E-41F5-BF76-6BE6FABE3E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53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173DF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1642" y="1215961"/>
            <a:ext cx="5414010" cy="437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4815" y="1565084"/>
            <a:ext cx="5192395" cy="4117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035897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0657"/>
            <a:ext cx="12190842" cy="54532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04802"/>
            <a:ext cx="12190842" cy="544908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362115" y="1902965"/>
            <a:ext cx="4090546" cy="4006546"/>
          </a:xfrm>
          <a:custGeom>
            <a:avLst/>
            <a:gdLst/>
            <a:ahLst/>
            <a:cxnLst/>
            <a:rect l="l" t="t" r="r" b="b"/>
            <a:pathLst>
              <a:path w="3587750" h="4418330">
                <a:moveTo>
                  <a:pt x="3587496" y="4418075"/>
                </a:moveTo>
                <a:lnTo>
                  <a:pt x="0" y="4418075"/>
                </a:lnTo>
                <a:lnTo>
                  <a:pt x="0" y="0"/>
                </a:lnTo>
                <a:lnTo>
                  <a:pt x="3587496" y="0"/>
                </a:lnTo>
                <a:lnTo>
                  <a:pt x="3587496" y="441807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g object 19"/>
          <p:cNvSpPr/>
          <p:nvPr/>
        </p:nvSpPr>
        <p:spPr>
          <a:xfrm>
            <a:off x="9657455" y="4047775"/>
            <a:ext cx="1671694" cy="1045111"/>
          </a:xfrm>
          <a:custGeom>
            <a:avLst/>
            <a:gdLst/>
            <a:ahLst/>
            <a:cxnLst/>
            <a:rect l="l" t="t" r="r" b="b"/>
            <a:pathLst>
              <a:path w="1466215" h="1152525">
                <a:moveTo>
                  <a:pt x="1466087" y="1152143"/>
                </a:moveTo>
                <a:lnTo>
                  <a:pt x="0" y="1152143"/>
                </a:lnTo>
                <a:lnTo>
                  <a:pt x="0" y="0"/>
                </a:lnTo>
                <a:lnTo>
                  <a:pt x="1466087" y="0"/>
                </a:lnTo>
                <a:lnTo>
                  <a:pt x="1466087" y="1152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bg object 20"/>
          <p:cNvSpPr/>
          <p:nvPr/>
        </p:nvSpPr>
        <p:spPr>
          <a:xfrm>
            <a:off x="0" y="884458"/>
            <a:ext cx="886164" cy="465837"/>
          </a:xfrm>
          <a:custGeom>
            <a:avLst/>
            <a:gdLst/>
            <a:ahLst/>
            <a:cxnLst/>
            <a:rect l="l" t="t" r="r" b="b"/>
            <a:pathLst>
              <a:path w="777240" h="513715">
                <a:moveTo>
                  <a:pt x="777239" y="513588"/>
                </a:moveTo>
                <a:lnTo>
                  <a:pt x="0" y="513588"/>
                </a:lnTo>
                <a:lnTo>
                  <a:pt x="0" y="0"/>
                </a:lnTo>
                <a:lnTo>
                  <a:pt x="777239" y="0"/>
                </a:lnTo>
                <a:lnTo>
                  <a:pt x="777239" y="5135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bg object 21"/>
          <p:cNvSpPr/>
          <p:nvPr/>
        </p:nvSpPr>
        <p:spPr>
          <a:xfrm>
            <a:off x="11707795" y="5783522"/>
            <a:ext cx="483626" cy="370827"/>
          </a:xfrm>
          <a:custGeom>
            <a:avLst/>
            <a:gdLst/>
            <a:ahLst/>
            <a:cxnLst/>
            <a:rect l="l" t="t" r="r" b="b"/>
            <a:pathLst>
              <a:path w="424179" h="408940">
                <a:moveTo>
                  <a:pt x="423672" y="408432"/>
                </a:moveTo>
                <a:lnTo>
                  <a:pt x="171240" y="408432"/>
                </a:lnTo>
                <a:lnTo>
                  <a:pt x="163152" y="407521"/>
                </a:lnTo>
                <a:lnTo>
                  <a:pt x="118520" y="391907"/>
                </a:lnTo>
                <a:lnTo>
                  <a:pt x="79194" y="367417"/>
                </a:lnTo>
                <a:lnTo>
                  <a:pt x="46426" y="335302"/>
                </a:lnTo>
                <a:lnTo>
                  <a:pt x="21469" y="296815"/>
                </a:lnTo>
                <a:lnTo>
                  <a:pt x="5576" y="253210"/>
                </a:lnTo>
                <a:lnTo>
                  <a:pt x="0" y="205740"/>
                </a:lnTo>
                <a:lnTo>
                  <a:pt x="5576" y="158833"/>
                </a:lnTo>
                <a:lnTo>
                  <a:pt x="21469" y="115632"/>
                </a:lnTo>
                <a:lnTo>
                  <a:pt x="46426" y="77417"/>
                </a:lnTo>
                <a:lnTo>
                  <a:pt x="79194" y="45466"/>
                </a:lnTo>
                <a:lnTo>
                  <a:pt x="118520" y="21060"/>
                </a:lnTo>
                <a:lnTo>
                  <a:pt x="163152" y="5478"/>
                </a:lnTo>
                <a:lnTo>
                  <a:pt x="211836" y="0"/>
                </a:lnTo>
                <a:lnTo>
                  <a:pt x="260519" y="5478"/>
                </a:lnTo>
                <a:lnTo>
                  <a:pt x="305151" y="21060"/>
                </a:lnTo>
                <a:lnTo>
                  <a:pt x="344477" y="45466"/>
                </a:lnTo>
                <a:lnTo>
                  <a:pt x="377245" y="77417"/>
                </a:lnTo>
                <a:lnTo>
                  <a:pt x="402202" y="115632"/>
                </a:lnTo>
                <a:lnTo>
                  <a:pt x="418095" y="158833"/>
                </a:lnTo>
                <a:lnTo>
                  <a:pt x="423672" y="205740"/>
                </a:lnTo>
                <a:lnTo>
                  <a:pt x="423672" y="408432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1" i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pPr marL="67371">
              <a:spcBef>
                <a:spcPts val="100"/>
              </a:spcBef>
            </a:pPr>
            <a:fld id="{81D60167-4931-47E6-BA6A-407CBD079E47}" type="slidenum">
              <a:rPr lang="pt-BR" spc="-45" smtClean="0"/>
              <a:pPr marL="67371">
                <a:spcBef>
                  <a:spcPts val="100"/>
                </a:spcBef>
              </a:pPr>
              <a:t>‹nº›</a:t>
            </a:fld>
            <a:endParaRPr lang="pt-BR" spc="-45" dirty="0"/>
          </a:p>
        </p:txBody>
      </p:sp>
    </p:spTree>
    <p:extLst>
      <p:ext uri="{BB962C8B-B14F-4D97-AF65-F5344CB8AC3E}">
        <p14:creationId xmlns:p14="http://schemas.microsoft.com/office/powerpoint/2010/main" val="376378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8D2A28-EAE6-072F-1B56-E937DD85D36E}"/>
              </a:ext>
            </a:extLst>
          </p:cNvPr>
          <p:cNvSpPr txBox="1"/>
          <p:nvPr/>
        </p:nvSpPr>
        <p:spPr>
          <a:xfrm>
            <a:off x="287785" y="4147208"/>
            <a:ext cx="1176950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              CEARÁ UM SÓ: GESTÃO MUNICIPAL EFICIENTE – FORTALEZA, 06 DE DEZEMBRO DE 2024</a:t>
            </a:r>
          </a:p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                                                                                   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Professor Mauro Benevides Filho – UFC-CE</a:t>
            </a:r>
          </a:p>
          <a:p>
            <a:pPr algn="just">
              <a:spcAft>
                <a:spcPts val="600"/>
              </a:spcAft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                                                                            Deputado Federal  –  RELATOR PLP  108/24</a:t>
            </a:r>
          </a:p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                                                                                                 </a:t>
            </a:r>
          </a:p>
          <a:p>
            <a:pPr algn="just">
              <a:spcAft>
                <a:spcPts val="600"/>
              </a:spcAft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Montserrat"/>
              </a:rPr>
              <a:t>									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5930F5-E113-69AA-35A7-22D4B5D36F89}"/>
              </a:ext>
            </a:extLst>
          </p:cNvPr>
          <p:cNvSpPr txBox="1"/>
          <p:nvPr/>
        </p:nvSpPr>
        <p:spPr>
          <a:xfrm>
            <a:off x="2281703" y="2083224"/>
            <a:ext cx="948780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endParaRPr lang="pt-BR" sz="6000" b="1" dirty="0">
              <a:solidFill>
                <a:schemeClr val="accent5">
                  <a:lumMod val="50000"/>
                </a:schemeClr>
              </a:solidFill>
              <a:latin typeface="Montserrat Bold"/>
            </a:endParaRPr>
          </a:p>
          <a:p>
            <a:pPr algn="r"/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latin typeface="Montserrat Bold"/>
              </a:rPr>
              <a:t>O Impacto da Reforma Tributária</a:t>
            </a:r>
          </a:p>
        </p:txBody>
      </p:sp>
      <p:pic>
        <p:nvPicPr>
          <p:cNvPr id="9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25" y="6032584"/>
            <a:ext cx="2812149" cy="8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4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dirty="0">
                <a:solidFill>
                  <a:srgbClr val="585858"/>
                </a:solidFill>
                <a:latin typeface="Century Gothic"/>
                <a:cs typeface="Century Gothic"/>
              </a:rPr>
              <a:t>Lei</a:t>
            </a:r>
            <a:r>
              <a:rPr sz="2750" b="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b="0" dirty="0">
                <a:solidFill>
                  <a:srgbClr val="585858"/>
                </a:solidFill>
                <a:latin typeface="Century Gothic"/>
                <a:cs typeface="Century Gothic"/>
              </a:rPr>
              <a:t>Geral</a:t>
            </a:r>
            <a:r>
              <a:rPr sz="2750" b="0" spc="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</a:rPr>
              <a:t>|</a:t>
            </a:r>
            <a:r>
              <a:rPr sz="2750" spc="-25" dirty="0">
                <a:solidFill>
                  <a:srgbClr val="585858"/>
                </a:solidFill>
              </a:rPr>
              <a:t> </a:t>
            </a:r>
            <a:r>
              <a:rPr sz="2750" dirty="0">
                <a:solidFill>
                  <a:srgbClr val="585858"/>
                </a:solidFill>
              </a:rPr>
              <a:t>ESTIMATIVA</a:t>
            </a:r>
            <a:r>
              <a:rPr sz="2750" spc="275" dirty="0">
                <a:solidFill>
                  <a:srgbClr val="585858"/>
                </a:solidFill>
              </a:rPr>
              <a:t> </a:t>
            </a:r>
            <a:r>
              <a:rPr sz="2750" dirty="0">
                <a:solidFill>
                  <a:srgbClr val="585858"/>
                </a:solidFill>
              </a:rPr>
              <a:t>DE</a:t>
            </a:r>
            <a:r>
              <a:rPr sz="2750" spc="50" dirty="0">
                <a:solidFill>
                  <a:srgbClr val="585858"/>
                </a:solidFill>
              </a:rPr>
              <a:t> </a:t>
            </a:r>
            <a:r>
              <a:rPr sz="2750" spc="-10" dirty="0">
                <a:solidFill>
                  <a:srgbClr val="585858"/>
                </a:solidFill>
              </a:rPr>
              <a:t>ALÍQUOTAS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1125" y="6153150"/>
            <a:ext cx="1914525" cy="56197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34235" y="1774317"/>
            <a:ext cx="4276725" cy="419100"/>
          </a:xfrm>
          <a:prstGeom prst="rect">
            <a:avLst/>
          </a:prstGeom>
          <a:solidFill>
            <a:srgbClr val="FFD2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75"/>
              </a:lnSpc>
            </a:pP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27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Ministério</a:t>
            </a:r>
            <a:r>
              <a:rPr sz="2750" spc="2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275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585858"/>
                </a:solidFill>
                <a:latin typeface="Century Gothic"/>
                <a:cs typeface="Century Gothic"/>
              </a:rPr>
              <a:t>Fazenda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10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329436" y="2260092"/>
            <a:ext cx="4600575" cy="419100"/>
          </a:xfrm>
          <a:prstGeom prst="rect">
            <a:avLst/>
          </a:prstGeom>
          <a:solidFill>
            <a:srgbClr val="FFD2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9"/>
              </a:lnSpc>
            </a:pP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atualizou</a:t>
            </a:r>
            <a:r>
              <a:rPr sz="27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275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estimativa</a:t>
            </a:r>
            <a:r>
              <a:rPr sz="2750" spc="3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585858"/>
                </a:solidFill>
                <a:latin typeface="Century Gothic"/>
                <a:cs typeface="Century Gothic"/>
              </a:rPr>
              <a:t>das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9436" y="2755392"/>
            <a:ext cx="4600575" cy="419100"/>
          </a:xfrm>
          <a:prstGeom prst="rect">
            <a:avLst/>
          </a:prstGeom>
          <a:solidFill>
            <a:srgbClr val="FFD2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85"/>
              </a:lnSpc>
            </a:pP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alíquotas</a:t>
            </a:r>
            <a:r>
              <a:rPr sz="2750" spc="1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2750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275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275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275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spc="-20" dirty="0">
                <a:solidFill>
                  <a:srgbClr val="585858"/>
                </a:solidFill>
                <a:latin typeface="Century Gothic"/>
                <a:cs typeface="Century Gothic"/>
              </a:rPr>
              <a:t>CBS,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3736" y="3241167"/>
            <a:ext cx="4857750" cy="419100"/>
          </a:xfrm>
          <a:prstGeom prst="rect">
            <a:avLst/>
          </a:prstGeom>
          <a:solidFill>
            <a:srgbClr val="FFD2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90"/>
              </a:lnSpc>
            </a:pP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considerando</a:t>
            </a:r>
            <a:r>
              <a:rPr sz="2750" spc="2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as</a:t>
            </a:r>
            <a:r>
              <a:rPr sz="27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spc="-10" dirty="0">
                <a:solidFill>
                  <a:srgbClr val="585858"/>
                </a:solidFill>
                <a:latin typeface="Century Gothic"/>
                <a:cs typeface="Century Gothic"/>
              </a:rPr>
              <a:t>definições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9461" y="3736466"/>
            <a:ext cx="4772025" cy="419100"/>
          </a:xfrm>
          <a:prstGeom prst="rect">
            <a:avLst/>
          </a:prstGeom>
          <a:solidFill>
            <a:srgbClr val="FFD2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95"/>
              </a:lnSpc>
              <a:tabLst>
                <a:tab pos="1991995" algn="l"/>
              </a:tabLst>
            </a:pPr>
            <a:r>
              <a:rPr sz="2750" spc="-10" dirty="0">
                <a:solidFill>
                  <a:srgbClr val="585858"/>
                </a:solidFill>
                <a:latin typeface="Century Gothic"/>
                <a:cs typeface="Century Gothic"/>
              </a:rPr>
              <a:t>constantes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	da</a:t>
            </a:r>
            <a:r>
              <a:rPr sz="275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Lei</a:t>
            </a:r>
            <a:r>
              <a:rPr sz="275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Geral</a:t>
            </a:r>
            <a:r>
              <a:rPr sz="2750" spc="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0060" y="4222241"/>
            <a:ext cx="3289300" cy="419100"/>
          </a:xfrm>
          <a:prstGeom prst="rect">
            <a:avLst/>
          </a:prstGeom>
          <a:solidFill>
            <a:srgbClr val="FFD2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3300"/>
              </a:lnSpc>
            </a:pP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IBS,</a:t>
            </a:r>
            <a:r>
              <a:rPr sz="275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2750" spc="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275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275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275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spc="-25" dirty="0">
                <a:solidFill>
                  <a:srgbClr val="585858"/>
                </a:solidFill>
                <a:latin typeface="Century Gothic"/>
                <a:cs typeface="Century Gothic"/>
              </a:rPr>
              <a:t>IS: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7525" y="1419225"/>
            <a:ext cx="2333625" cy="5238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143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405"/>
              </a:spcBef>
            </a:pPr>
            <a:r>
              <a:rPr sz="2750" spc="-25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48800" y="1419225"/>
            <a:ext cx="2333625" cy="5238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143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405"/>
              </a:spcBef>
            </a:pPr>
            <a:r>
              <a:rPr sz="2750" spc="-25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2351" y="1995551"/>
            <a:ext cx="2333625" cy="973985"/>
          </a:xfrm>
          <a:prstGeom prst="rect">
            <a:avLst/>
          </a:prstGeom>
          <a:solidFill>
            <a:srgbClr val="FFFFFF"/>
          </a:solidFill>
          <a:ln w="12700">
            <a:solidFill>
              <a:srgbClr val="00C800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835"/>
              </a:spcBef>
            </a:pPr>
            <a:r>
              <a:rPr sz="4800" spc="-20" dirty="0">
                <a:solidFill>
                  <a:srgbClr val="FF0000"/>
                </a:solidFill>
                <a:latin typeface="Century Gothic"/>
                <a:cs typeface="Century Gothic"/>
              </a:rPr>
              <a:t>8,8%</a:t>
            </a:r>
            <a:endParaRPr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53626" y="1986026"/>
            <a:ext cx="2333625" cy="9701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C800"/>
            </a:solidFill>
          </a:ln>
        </p:spPr>
        <p:txBody>
          <a:bodyPr vert="horz" wrap="square" lIns="0" tIns="229235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1805"/>
              </a:spcBef>
            </a:pPr>
            <a:r>
              <a:rPr sz="4800" spc="-10" dirty="0">
                <a:solidFill>
                  <a:srgbClr val="FF0000"/>
                </a:solidFill>
                <a:latin typeface="Century Gothic"/>
                <a:cs typeface="Century Gothic"/>
              </a:rPr>
              <a:t>17,7%</a:t>
            </a:r>
            <a:endParaRPr sz="4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9575" y="3581400"/>
            <a:ext cx="2343150" cy="5238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53975" rIns="0" bIns="0" rtlCol="0">
            <a:spAutoFit/>
          </a:bodyPr>
          <a:lstStyle/>
          <a:p>
            <a:pPr marL="683895">
              <a:lnSpc>
                <a:spcPct val="100000"/>
              </a:lnSpc>
              <a:spcBef>
                <a:spcPts val="425"/>
              </a:spcBef>
            </a:pPr>
            <a:r>
              <a:rPr sz="2750" spc="-10" dirty="0">
                <a:solidFill>
                  <a:srgbClr val="585858"/>
                </a:solidFill>
                <a:latin typeface="Century Gothic"/>
                <a:cs typeface="Century Gothic"/>
              </a:rPr>
              <a:t>TOTAL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34401" y="4157726"/>
            <a:ext cx="2343150" cy="975267"/>
          </a:xfrm>
          <a:prstGeom prst="rect">
            <a:avLst/>
          </a:prstGeom>
          <a:solidFill>
            <a:srgbClr val="FFFFFF"/>
          </a:solidFill>
          <a:ln w="12700">
            <a:solidFill>
              <a:srgbClr val="00C800"/>
            </a:solidFill>
          </a:ln>
        </p:spPr>
        <p:txBody>
          <a:bodyPr vert="horz" wrap="square" lIns="0" tIns="23431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845"/>
              </a:spcBef>
            </a:pPr>
            <a:r>
              <a:rPr sz="4800" spc="-1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26,5%</a:t>
            </a:r>
            <a:endParaRPr sz="4800" dirty="0">
              <a:solidFill>
                <a:schemeClr val="accent1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718C06-A66B-6FCA-EC05-5BAFA0F68380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 7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306E2-438B-858F-8705-5677630B98FD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280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CASHBACK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FE6D476-E2DE-46B8-5B1E-61320DDAA93E}"/>
              </a:ext>
            </a:extLst>
          </p:cNvPr>
          <p:cNvSpPr/>
          <p:nvPr/>
        </p:nvSpPr>
        <p:spPr>
          <a:xfrm>
            <a:off x="469899" y="1517016"/>
            <a:ext cx="8674101" cy="5022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4814BA6-0D2F-D516-D396-FA0C4F59ECE9}"/>
              </a:ext>
            </a:extLst>
          </p:cNvPr>
          <p:cNvSpPr/>
          <p:nvPr/>
        </p:nvSpPr>
        <p:spPr>
          <a:xfrm>
            <a:off x="469900" y="2050416"/>
            <a:ext cx="9017000" cy="5022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AA1D36-8774-3375-F629-EB78DE5988D4}"/>
              </a:ext>
            </a:extLst>
          </p:cNvPr>
          <p:cNvSpPr txBox="1"/>
          <p:nvPr/>
        </p:nvSpPr>
        <p:spPr>
          <a:xfrm>
            <a:off x="444500" y="1521635"/>
            <a:ext cx="11176000" cy="1299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200" dirty="0">
                <a:solidFill>
                  <a:schemeClr val="bg1"/>
                </a:solidFill>
                <a:latin typeface="Montserrat" panose="00000500000000000000" pitchFamily="2" charset="0"/>
              </a:rPr>
              <a:t>A PEC estabelece ainda a possibilidade de</a:t>
            </a:r>
          </a:p>
          <a:p>
            <a:pPr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3200" dirty="0">
                <a:solidFill>
                  <a:schemeClr val="bg1"/>
                </a:solidFill>
                <a:latin typeface="Montserrat" panose="00000500000000000000" pitchFamily="2" charset="0"/>
              </a:rPr>
              <a:t>de </a:t>
            </a:r>
            <a:r>
              <a:rPr lang="pt-BR" sz="3200" b="1" i="1" dirty="0" err="1">
                <a:solidFill>
                  <a:schemeClr val="bg1"/>
                </a:solidFill>
                <a:latin typeface="Montserrat" panose="00000500000000000000" pitchFamily="2" charset="0"/>
              </a:rPr>
              <a:t>cashback</a:t>
            </a:r>
            <a:r>
              <a:rPr lang="pt-BR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 para famílias de baixa renda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pt-BR" sz="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FDDFB7-A03E-6D3F-DB13-E456D004DC46}"/>
              </a:ext>
            </a:extLst>
          </p:cNvPr>
          <p:cNvSpPr txBox="1"/>
          <p:nvPr/>
        </p:nvSpPr>
        <p:spPr>
          <a:xfrm>
            <a:off x="469899" y="2881058"/>
            <a:ext cx="9887265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Efeito distributivo positivo no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combate às desigualdades sociais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Detalhes do modelo ainda serão definidos em norma infraconstitucional (PLP 68/24 acrescido de outras legislações)</a:t>
            </a:r>
          </a:p>
          <a:p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66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899" y="713093"/>
            <a:ext cx="9687573" cy="54407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687" y="247732"/>
            <a:ext cx="9535557" cy="1368752"/>
          </a:xfrm>
          <a:prstGeom prst="rect">
            <a:avLst/>
          </a:prstGeom>
        </p:spPr>
        <p:txBody>
          <a:bodyPr vert="horz" wrap="square" lIns="0" tIns="1439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13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spc="36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spc="9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spc="23" dirty="0">
                <a:latin typeface="Century Gothic"/>
                <a:cs typeface="Century Gothic"/>
              </a:rPr>
              <a:t> </a:t>
            </a:r>
            <a:r>
              <a:rPr i="1" dirty="0">
                <a:latin typeface="Century Gothic"/>
                <a:cs typeface="Century Gothic"/>
              </a:rPr>
              <a:t>CASHBACK</a:t>
            </a:r>
            <a:r>
              <a:rPr i="1" spc="41" dirty="0">
                <a:latin typeface="Century Gothic"/>
                <a:cs typeface="Century Gothic"/>
              </a:rPr>
              <a:t> </a:t>
            </a:r>
            <a:r>
              <a:rPr dirty="0"/>
              <a:t>PARA</a:t>
            </a:r>
            <a:r>
              <a:rPr spc="27" dirty="0"/>
              <a:t> </a:t>
            </a:r>
            <a:r>
              <a:rPr dirty="0"/>
              <a:t>FAMÍLIAS</a:t>
            </a:r>
            <a:r>
              <a:rPr spc="54" dirty="0"/>
              <a:t> </a:t>
            </a:r>
            <a:r>
              <a:rPr dirty="0"/>
              <a:t>DE</a:t>
            </a:r>
            <a:r>
              <a:rPr spc="50" dirty="0"/>
              <a:t> </a:t>
            </a:r>
            <a:r>
              <a:rPr dirty="0"/>
              <a:t>BAIXA</a:t>
            </a:r>
            <a:r>
              <a:rPr spc="27" dirty="0"/>
              <a:t> </a:t>
            </a:r>
            <a:r>
              <a:rPr spc="-9" dirty="0"/>
              <a:t>RENDA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47608" y="884458"/>
            <a:ext cx="9696210" cy="5269892"/>
            <a:chOff x="0" y="975360"/>
            <a:chExt cx="10692765" cy="5811520"/>
          </a:xfrm>
        </p:grpSpPr>
        <p:sp>
          <p:nvSpPr>
            <p:cNvPr id="5" name="object 5"/>
            <p:cNvSpPr/>
            <p:nvPr/>
          </p:nvSpPr>
          <p:spPr>
            <a:xfrm>
              <a:off x="0" y="975360"/>
              <a:ext cx="777240" cy="513715"/>
            </a:xfrm>
            <a:custGeom>
              <a:avLst/>
              <a:gdLst/>
              <a:ahLst/>
              <a:cxnLst/>
              <a:rect l="l" t="t" r="r" b="b"/>
              <a:pathLst>
                <a:path w="777240" h="513715">
                  <a:moveTo>
                    <a:pt x="777239" y="513588"/>
                  </a:moveTo>
                  <a:lnTo>
                    <a:pt x="0" y="513588"/>
                  </a:lnTo>
                  <a:lnTo>
                    <a:pt x="0" y="0"/>
                  </a:lnTo>
                  <a:lnTo>
                    <a:pt x="777239" y="0"/>
                  </a:lnTo>
                  <a:lnTo>
                    <a:pt x="777239" y="5135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10268712" y="6377939"/>
              <a:ext cx="424180" cy="408940"/>
            </a:xfrm>
            <a:custGeom>
              <a:avLst/>
              <a:gdLst/>
              <a:ahLst/>
              <a:cxnLst/>
              <a:rect l="l" t="t" r="r" b="b"/>
              <a:pathLst>
                <a:path w="424179" h="408940">
                  <a:moveTo>
                    <a:pt x="423672" y="408432"/>
                  </a:moveTo>
                  <a:lnTo>
                    <a:pt x="171240" y="408432"/>
                  </a:lnTo>
                  <a:lnTo>
                    <a:pt x="163152" y="407521"/>
                  </a:lnTo>
                  <a:lnTo>
                    <a:pt x="118520" y="391907"/>
                  </a:lnTo>
                  <a:lnTo>
                    <a:pt x="79194" y="367417"/>
                  </a:lnTo>
                  <a:lnTo>
                    <a:pt x="46426" y="335302"/>
                  </a:lnTo>
                  <a:lnTo>
                    <a:pt x="21469" y="296815"/>
                  </a:lnTo>
                  <a:lnTo>
                    <a:pt x="5576" y="253210"/>
                  </a:lnTo>
                  <a:lnTo>
                    <a:pt x="0" y="205740"/>
                  </a:lnTo>
                  <a:lnTo>
                    <a:pt x="5576" y="158833"/>
                  </a:lnTo>
                  <a:lnTo>
                    <a:pt x="21469" y="115632"/>
                  </a:lnTo>
                  <a:lnTo>
                    <a:pt x="46426" y="77417"/>
                  </a:lnTo>
                  <a:lnTo>
                    <a:pt x="79194" y="45466"/>
                  </a:lnTo>
                  <a:lnTo>
                    <a:pt x="118520" y="21060"/>
                  </a:lnTo>
                  <a:lnTo>
                    <a:pt x="163152" y="5478"/>
                  </a:lnTo>
                  <a:lnTo>
                    <a:pt x="211836" y="0"/>
                  </a:lnTo>
                  <a:lnTo>
                    <a:pt x="260519" y="5478"/>
                  </a:lnTo>
                  <a:lnTo>
                    <a:pt x="305151" y="21060"/>
                  </a:lnTo>
                  <a:lnTo>
                    <a:pt x="344477" y="45466"/>
                  </a:lnTo>
                  <a:lnTo>
                    <a:pt x="377245" y="77417"/>
                  </a:lnTo>
                  <a:lnTo>
                    <a:pt x="402202" y="115632"/>
                  </a:lnTo>
                  <a:lnTo>
                    <a:pt x="418095" y="158833"/>
                  </a:lnTo>
                  <a:lnTo>
                    <a:pt x="423672" y="205740"/>
                  </a:lnTo>
                  <a:lnTo>
                    <a:pt x="423672" y="408432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8160" y="6259067"/>
              <a:ext cx="1784604" cy="5273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92550" y="1693103"/>
            <a:ext cx="5434001" cy="366608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283302" marR="4607" indent="-272362">
              <a:lnSpc>
                <a:spcPct val="117400"/>
              </a:lnSpc>
              <a:spcBef>
                <a:spcPts val="82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Benefício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direto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para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famílias</a:t>
            </a:r>
            <a:r>
              <a:rPr sz="1406" b="1" spc="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com</a:t>
            </a:r>
            <a:r>
              <a:rPr sz="1406" b="1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renda</a:t>
            </a:r>
            <a:r>
              <a:rPr sz="1406" b="1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mensal</a:t>
            </a:r>
            <a:r>
              <a:rPr sz="1406" b="1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até</a:t>
            </a:r>
            <a:r>
              <a:rPr sz="1406" b="1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18" dirty="0">
                <a:solidFill>
                  <a:srgbClr val="595959"/>
                </a:solidFill>
                <a:latin typeface="Century Gothic"/>
                <a:cs typeface="Century Gothic"/>
              </a:rPr>
              <a:t>meio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salário-mínimo</a:t>
            </a:r>
            <a:r>
              <a:rPr sz="1406" b="1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i="1" dirty="0">
                <a:solidFill>
                  <a:srgbClr val="595959"/>
                </a:solidFill>
                <a:latin typeface="Century Gothic"/>
                <a:cs typeface="Century Gothic"/>
              </a:rPr>
              <a:t>per</a:t>
            </a:r>
            <a:r>
              <a:rPr sz="1406" b="1" i="1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i="1" dirty="0">
                <a:solidFill>
                  <a:srgbClr val="595959"/>
                </a:solidFill>
                <a:latin typeface="Century Gothic"/>
                <a:cs typeface="Century Gothic"/>
              </a:rPr>
              <a:t>capita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,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integrado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ao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Cadastro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Único</a:t>
            </a:r>
            <a:endParaRPr sz="1406" dirty="0">
              <a:latin typeface="Century Gothic"/>
              <a:cs typeface="Century Gothic"/>
            </a:endParaRPr>
          </a:p>
          <a:p>
            <a:pPr marL="283302" indent="-271786">
              <a:spcBef>
                <a:spcPts val="762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Devolução</a:t>
            </a:r>
            <a:r>
              <a:rPr sz="1406" b="1" spc="7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23" dirty="0">
                <a:solidFill>
                  <a:srgbClr val="595959"/>
                </a:solidFill>
                <a:latin typeface="Century Gothic"/>
                <a:cs typeface="Century Gothic"/>
              </a:rPr>
              <a:t>de:</a:t>
            </a:r>
            <a:endParaRPr sz="1406" dirty="0">
              <a:latin typeface="Century Gothic"/>
              <a:cs typeface="Century Gothic"/>
            </a:endParaRPr>
          </a:p>
          <a:p>
            <a:pPr marL="647219" marR="144530" indent="-272362">
              <a:lnSpc>
                <a:spcPct val="117400"/>
              </a:lnSpc>
              <a:spcBef>
                <a:spcPts val="472"/>
              </a:spcBef>
              <a:tabLst>
                <a:tab pos="646644" algn="l"/>
              </a:tabLst>
            </a:pPr>
            <a:r>
              <a:rPr sz="1406" spc="-45" dirty="0">
                <a:solidFill>
                  <a:srgbClr val="183DFF"/>
                </a:solidFill>
                <a:latin typeface="Calibri"/>
                <a:cs typeface="Calibri"/>
              </a:rPr>
              <a:t>‐</a:t>
            </a:r>
            <a:r>
              <a:rPr sz="1406" dirty="0">
                <a:solidFill>
                  <a:srgbClr val="183DFF"/>
                </a:solidFill>
                <a:latin typeface="Calibri"/>
                <a:cs typeface="Calibri"/>
              </a:rPr>
              <a:t>	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100%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da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CBS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20%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do</a:t>
            </a:r>
            <a:r>
              <a:rPr sz="1406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IBS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para</a:t>
            </a:r>
            <a:r>
              <a:rPr sz="1406" spc="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aquisição</a:t>
            </a:r>
            <a:r>
              <a:rPr sz="1406" spc="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botijão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b="1" spc="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gás</a:t>
            </a:r>
            <a:r>
              <a:rPr sz="1406" b="1" spc="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(13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23" dirty="0">
                <a:solidFill>
                  <a:srgbClr val="595959"/>
                </a:solidFill>
                <a:latin typeface="Century Gothic"/>
                <a:cs typeface="Century Gothic"/>
              </a:rPr>
              <a:t>kg)</a:t>
            </a:r>
            <a:endParaRPr sz="1406" dirty="0">
              <a:latin typeface="Century Gothic"/>
              <a:cs typeface="Century Gothic"/>
            </a:endParaRPr>
          </a:p>
          <a:p>
            <a:pPr marL="647219" marR="322458" indent="-272362">
              <a:lnSpc>
                <a:spcPct val="116799"/>
              </a:lnSpc>
              <a:spcBef>
                <a:spcPts val="476"/>
              </a:spcBef>
              <a:tabLst>
                <a:tab pos="646644" algn="l"/>
              </a:tabLst>
            </a:pPr>
            <a:r>
              <a:rPr sz="1406" spc="-45" dirty="0">
                <a:solidFill>
                  <a:srgbClr val="183DFF"/>
                </a:solidFill>
                <a:latin typeface="Calibri"/>
                <a:cs typeface="Calibri"/>
              </a:rPr>
              <a:t>‐</a:t>
            </a:r>
            <a:r>
              <a:rPr sz="1406" dirty="0">
                <a:solidFill>
                  <a:srgbClr val="183DFF"/>
                </a:solidFill>
                <a:latin typeface="Calibri"/>
                <a:cs typeface="Calibri"/>
              </a:rPr>
              <a:t>	</a:t>
            </a:r>
            <a:r>
              <a:rPr lang="pt-BR" sz="1406" dirty="0">
                <a:latin typeface="Calibri"/>
                <a:cs typeface="Calibri"/>
              </a:rPr>
              <a:t>100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%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da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CBS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20%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do</a:t>
            </a:r>
            <a:r>
              <a:rPr sz="1406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IBS</a:t>
            </a:r>
            <a:r>
              <a:rPr sz="1406" spc="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para</a:t>
            </a:r>
            <a:r>
              <a:rPr sz="1406" spc="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as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contas</a:t>
            </a:r>
            <a:r>
              <a:rPr sz="1406" b="1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b="1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luz,</a:t>
            </a:r>
            <a:r>
              <a:rPr sz="1406" b="1" spc="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23" dirty="0">
                <a:solidFill>
                  <a:srgbClr val="595959"/>
                </a:solidFill>
                <a:latin typeface="Century Gothic"/>
                <a:cs typeface="Century Gothic"/>
              </a:rPr>
              <a:t>de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água</a:t>
            </a:r>
            <a:r>
              <a:rPr sz="1406" b="1" spc="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b="1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esgoto</a:t>
            </a:r>
            <a:r>
              <a:rPr sz="1406" b="1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b="1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b="1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gás</a:t>
            </a:r>
            <a:r>
              <a:rPr sz="1406" b="1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encanado</a:t>
            </a:r>
            <a:endParaRPr sz="1406" dirty="0">
              <a:latin typeface="Century Gothic"/>
              <a:cs typeface="Century Gothic"/>
            </a:endParaRPr>
          </a:p>
          <a:p>
            <a:pPr marL="374857">
              <a:spcBef>
                <a:spcPts val="771"/>
              </a:spcBef>
              <a:tabLst>
                <a:tab pos="646644" algn="l"/>
              </a:tabLst>
            </a:pPr>
            <a:r>
              <a:rPr sz="1406" spc="-45" dirty="0">
                <a:solidFill>
                  <a:srgbClr val="183DFF"/>
                </a:solidFill>
                <a:latin typeface="Calibri"/>
                <a:cs typeface="Calibri"/>
              </a:rPr>
              <a:t>‐</a:t>
            </a:r>
            <a:r>
              <a:rPr sz="1406" dirty="0">
                <a:solidFill>
                  <a:srgbClr val="183DFF"/>
                </a:solidFill>
                <a:latin typeface="Calibri"/>
                <a:cs typeface="Calibri"/>
              </a:rPr>
              <a:t>	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20%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da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CBS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do</a:t>
            </a:r>
            <a:r>
              <a:rPr sz="1406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IBS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sobre</a:t>
            </a:r>
            <a:r>
              <a:rPr sz="1406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os</a:t>
            </a:r>
            <a:r>
              <a:rPr sz="1406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demais</a:t>
            </a:r>
            <a:r>
              <a:rPr sz="1406" b="1" spc="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produtos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*</a:t>
            </a:r>
            <a:endParaRPr sz="1406" dirty="0">
              <a:latin typeface="Century Gothic"/>
              <a:cs typeface="Century Gothic"/>
            </a:endParaRPr>
          </a:p>
          <a:p>
            <a:pPr marL="283302" marR="8637" indent="-272362">
              <a:lnSpc>
                <a:spcPct val="117100"/>
              </a:lnSpc>
              <a:spcBef>
                <a:spcPts val="476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Previsão</a:t>
            </a:r>
            <a:r>
              <a:rPr sz="1406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8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limites</a:t>
            </a:r>
            <a:r>
              <a:rPr sz="1406" b="1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b="1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devolução</a:t>
            </a:r>
            <a:r>
              <a:rPr sz="1406" b="1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para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assegurar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45" dirty="0">
                <a:solidFill>
                  <a:srgbClr val="595959"/>
                </a:solidFill>
                <a:latin typeface="Century Gothic"/>
                <a:cs typeface="Century Gothic"/>
              </a:rPr>
              <a:t>a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compatibilidade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entre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os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valores</a:t>
            </a:r>
            <a:r>
              <a:rPr sz="1406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devolvidos</a:t>
            </a:r>
            <a:r>
              <a:rPr sz="1406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renda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23" dirty="0">
                <a:solidFill>
                  <a:srgbClr val="595959"/>
                </a:solidFill>
                <a:latin typeface="Century Gothic"/>
                <a:cs typeface="Century Gothic"/>
              </a:rPr>
              <a:t>da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família</a:t>
            </a:r>
            <a:endParaRPr sz="1406" dirty="0">
              <a:latin typeface="Century Gothic"/>
              <a:cs typeface="Century Gothic"/>
            </a:endParaRPr>
          </a:p>
          <a:p>
            <a:pPr marL="283302" marR="97889" indent="-272362">
              <a:lnSpc>
                <a:spcPct val="117400"/>
              </a:lnSpc>
              <a:spcBef>
                <a:spcPts val="467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Autonomia</a:t>
            </a:r>
            <a:r>
              <a:rPr sz="1406" b="1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federativa</a:t>
            </a:r>
            <a:r>
              <a:rPr sz="1406" b="1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preservada: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entes</a:t>
            </a:r>
            <a:r>
              <a:rPr sz="1406" spc="8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poderão,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por</a:t>
            </a:r>
            <a:r>
              <a:rPr sz="1406" spc="8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23" dirty="0">
                <a:solidFill>
                  <a:srgbClr val="595959"/>
                </a:solidFill>
                <a:latin typeface="Century Gothic"/>
                <a:cs typeface="Century Gothic"/>
              </a:rPr>
              <a:t>lei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específica,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fixar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percentuais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superiores</a:t>
            </a:r>
            <a:r>
              <a:rPr sz="1406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(até</a:t>
            </a:r>
            <a:r>
              <a:rPr sz="1406" spc="10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100%)</a:t>
            </a:r>
            <a:endParaRPr sz="1406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01407" y="5899853"/>
            <a:ext cx="2742048" cy="159307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952" dirty="0">
                <a:solidFill>
                  <a:srgbClr val="595959"/>
                </a:solidFill>
                <a:latin typeface="Century Gothic"/>
                <a:cs typeface="Century Gothic"/>
              </a:rPr>
              <a:t>*</a:t>
            </a:r>
            <a:r>
              <a:rPr sz="952" spc="-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52" dirty="0">
                <a:solidFill>
                  <a:srgbClr val="595959"/>
                </a:solidFill>
                <a:latin typeface="Century Gothic"/>
                <a:cs typeface="Century Gothic"/>
              </a:rPr>
              <a:t>Exceto</a:t>
            </a:r>
            <a:r>
              <a:rPr sz="952" spc="-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52" dirty="0">
                <a:solidFill>
                  <a:srgbClr val="595959"/>
                </a:solidFill>
                <a:latin typeface="Century Gothic"/>
                <a:cs typeface="Century Gothic"/>
              </a:rPr>
              <a:t>produtos</a:t>
            </a:r>
            <a:r>
              <a:rPr sz="952" spc="-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52" dirty="0">
                <a:solidFill>
                  <a:srgbClr val="595959"/>
                </a:solidFill>
                <a:latin typeface="Century Gothic"/>
                <a:cs typeface="Century Gothic"/>
              </a:rPr>
              <a:t>sujeitos</a:t>
            </a:r>
            <a:r>
              <a:rPr sz="952" spc="-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52" dirty="0">
                <a:solidFill>
                  <a:srgbClr val="595959"/>
                </a:solidFill>
                <a:latin typeface="Century Gothic"/>
                <a:cs typeface="Century Gothic"/>
              </a:rPr>
              <a:t>ao</a:t>
            </a:r>
            <a:r>
              <a:rPr sz="952" spc="-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52" dirty="0">
                <a:solidFill>
                  <a:srgbClr val="595959"/>
                </a:solidFill>
                <a:latin typeface="Century Gothic"/>
                <a:cs typeface="Century Gothic"/>
              </a:rPr>
              <a:t>Imposto</a:t>
            </a:r>
            <a:r>
              <a:rPr sz="952" spc="-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952" spc="-9" dirty="0">
                <a:solidFill>
                  <a:srgbClr val="595959"/>
                </a:solidFill>
                <a:latin typeface="Century Gothic"/>
                <a:cs typeface="Century Gothic"/>
              </a:rPr>
              <a:t>Seletivo.</a:t>
            </a:r>
            <a:endParaRPr sz="952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0369310" y="6486416"/>
            <a:ext cx="239395" cy="20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1" i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pPr marL="74295">
              <a:spcBef>
                <a:spcPts val="110"/>
              </a:spcBef>
            </a:pPr>
            <a:fld id="{81D60167-4931-47E6-BA6A-407CBD079E47}" type="slidenum">
              <a:rPr lang="pt-BR" spc="-50" smtClean="0"/>
              <a:pPr marL="74295">
                <a:spcBef>
                  <a:spcPts val="110"/>
                </a:spcBef>
              </a:pPr>
              <a:t>12</a:t>
            </a:fld>
            <a:endParaRPr spc="-23" dirty="0"/>
          </a:p>
        </p:txBody>
      </p:sp>
      <p:sp>
        <p:nvSpPr>
          <p:cNvPr id="9" name="object 9"/>
          <p:cNvSpPr txBox="1"/>
          <p:nvPr/>
        </p:nvSpPr>
        <p:spPr>
          <a:xfrm>
            <a:off x="8052402" y="2472334"/>
            <a:ext cx="2250299" cy="282129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1"/>
              </a:lnSpc>
              <a:tabLst>
                <a:tab pos="1583500" algn="l"/>
              </a:tabLst>
            </a:pPr>
            <a:r>
              <a:rPr sz="1904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1904" spc="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904" i="1" spc="-9" dirty="0">
                <a:solidFill>
                  <a:srgbClr val="595959"/>
                </a:solidFill>
                <a:latin typeface="Century Gothic"/>
                <a:cs typeface="Century Gothic"/>
              </a:rPr>
              <a:t>cashback</a:t>
            </a:r>
            <a:r>
              <a:rPr sz="1904" i="1" dirty="0">
                <a:solidFill>
                  <a:srgbClr val="595959"/>
                </a:solidFill>
                <a:latin typeface="Century Gothic"/>
                <a:cs typeface="Century Gothic"/>
              </a:rPr>
              <a:t>	</a:t>
            </a:r>
            <a:r>
              <a:rPr sz="1904" dirty="0">
                <a:solidFill>
                  <a:srgbClr val="595959"/>
                </a:solidFill>
                <a:latin typeface="Century Gothic"/>
                <a:cs typeface="Century Gothic"/>
              </a:rPr>
              <a:t>é</a:t>
            </a:r>
            <a:r>
              <a:rPr sz="1904" spc="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904" spc="-23" dirty="0">
                <a:solidFill>
                  <a:srgbClr val="595959"/>
                </a:solidFill>
                <a:latin typeface="Century Gothic"/>
                <a:cs typeface="Century Gothic"/>
              </a:rPr>
              <a:t>um</a:t>
            </a:r>
            <a:endParaRPr sz="1904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2402" y="2791569"/>
            <a:ext cx="1449911" cy="282129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1"/>
              </a:lnSpc>
            </a:pPr>
            <a:r>
              <a:rPr sz="1904" spc="-9" dirty="0">
                <a:solidFill>
                  <a:srgbClr val="595959"/>
                </a:solidFill>
                <a:latin typeface="Century Gothic"/>
                <a:cs typeface="Century Gothic"/>
              </a:rPr>
              <a:t>mecanismo</a:t>
            </a:r>
            <a:endParaRPr sz="1904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52402" y="3110803"/>
            <a:ext cx="2476596" cy="282129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1"/>
              </a:lnSpc>
            </a:pPr>
            <a:r>
              <a:rPr sz="1904" dirty="0">
                <a:solidFill>
                  <a:srgbClr val="595959"/>
                </a:solidFill>
                <a:latin typeface="Century Gothic"/>
                <a:cs typeface="Century Gothic"/>
              </a:rPr>
              <a:t>inovador</a:t>
            </a:r>
            <a:r>
              <a:rPr sz="1904" spc="-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904" dirty="0">
                <a:solidFill>
                  <a:srgbClr val="595959"/>
                </a:solidFill>
                <a:latin typeface="Century Gothic"/>
                <a:cs typeface="Century Gothic"/>
              </a:rPr>
              <a:t>que</a:t>
            </a:r>
            <a:r>
              <a:rPr sz="1904" spc="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904" spc="-18" dirty="0">
                <a:solidFill>
                  <a:srgbClr val="595959"/>
                </a:solidFill>
                <a:latin typeface="Century Gothic"/>
                <a:cs typeface="Century Gothic"/>
              </a:rPr>
              <a:t>segue</a:t>
            </a:r>
            <a:endParaRPr sz="1904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2402" y="3431419"/>
            <a:ext cx="2476596" cy="282129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1"/>
              </a:lnSpc>
            </a:pPr>
            <a:r>
              <a:rPr sz="1904" dirty="0">
                <a:solidFill>
                  <a:srgbClr val="595959"/>
                </a:solidFill>
                <a:latin typeface="Century Gothic"/>
                <a:cs typeface="Century Gothic"/>
              </a:rPr>
              <a:t>as</a:t>
            </a:r>
            <a:r>
              <a:rPr sz="1904" spc="-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904" dirty="0">
                <a:solidFill>
                  <a:srgbClr val="595959"/>
                </a:solidFill>
                <a:latin typeface="Century Gothic"/>
                <a:cs typeface="Century Gothic"/>
              </a:rPr>
              <a:t>melhores</a:t>
            </a:r>
            <a:r>
              <a:rPr sz="1904" spc="-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904" spc="-9" dirty="0">
                <a:solidFill>
                  <a:srgbClr val="595959"/>
                </a:solidFill>
                <a:latin typeface="Century Gothic"/>
                <a:cs typeface="Century Gothic"/>
              </a:rPr>
              <a:t>práticas</a:t>
            </a:r>
            <a:endParaRPr sz="1904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2402" y="3750652"/>
            <a:ext cx="1719970" cy="282129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31"/>
              </a:lnSpc>
            </a:pPr>
            <a:r>
              <a:rPr sz="1904" spc="-9" dirty="0">
                <a:solidFill>
                  <a:srgbClr val="595959"/>
                </a:solidFill>
                <a:latin typeface="Century Gothic"/>
                <a:cs typeface="Century Gothic"/>
              </a:rPr>
              <a:t>internacionais:</a:t>
            </a:r>
            <a:endParaRPr sz="1904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52401" y="4064359"/>
            <a:ext cx="2298668" cy="293029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904" b="1" dirty="0">
                <a:solidFill>
                  <a:srgbClr val="595959"/>
                </a:solidFill>
                <a:latin typeface="Century Gothic"/>
                <a:cs typeface="Century Gothic"/>
              </a:rPr>
              <a:t>mais</a:t>
            </a:r>
            <a:r>
              <a:rPr sz="1904" b="1" spc="-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904" b="1" dirty="0">
                <a:solidFill>
                  <a:srgbClr val="595959"/>
                </a:solidFill>
                <a:latin typeface="Century Gothic"/>
                <a:cs typeface="Century Gothic"/>
              </a:rPr>
              <a:t>eficaz,</a:t>
            </a:r>
            <a:r>
              <a:rPr sz="1904" b="1" spc="-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904" b="1" dirty="0">
                <a:solidFill>
                  <a:srgbClr val="595959"/>
                </a:solidFill>
                <a:latin typeface="Century Gothic"/>
                <a:cs typeface="Century Gothic"/>
              </a:rPr>
              <a:t>justo</a:t>
            </a:r>
            <a:r>
              <a:rPr sz="1904" b="1" spc="-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904" b="1" spc="-45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endParaRPr sz="1904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2401" y="4383593"/>
            <a:ext cx="1031867" cy="293029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904" b="1" spc="-9" dirty="0">
                <a:solidFill>
                  <a:srgbClr val="595959"/>
                </a:solidFill>
                <a:latin typeface="Century Gothic"/>
                <a:cs typeface="Century Gothic"/>
              </a:rPr>
              <a:t>eficiente</a:t>
            </a:r>
            <a:endParaRPr sz="1904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7608" y="704801"/>
            <a:ext cx="9696210" cy="5449548"/>
            <a:chOff x="0" y="777239"/>
            <a:chExt cx="10692765" cy="6009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7239"/>
              <a:ext cx="10692384" cy="600913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75360"/>
              <a:ext cx="777240" cy="513715"/>
            </a:xfrm>
            <a:custGeom>
              <a:avLst/>
              <a:gdLst/>
              <a:ahLst/>
              <a:cxnLst/>
              <a:rect l="l" t="t" r="r" b="b"/>
              <a:pathLst>
                <a:path w="777240" h="513715">
                  <a:moveTo>
                    <a:pt x="777239" y="513588"/>
                  </a:moveTo>
                  <a:lnTo>
                    <a:pt x="0" y="513588"/>
                  </a:lnTo>
                  <a:lnTo>
                    <a:pt x="0" y="0"/>
                  </a:lnTo>
                  <a:lnTo>
                    <a:pt x="777239" y="0"/>
                  </a:lnTo>
                  <a:lnTo>
                    <a:pt x="777239" y="5135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14133" y="1527163"/>
            <a:ext cx="6932856" cy="3636167"/>
          </a:xfrm>
          <a:prstGeom prst="rect">
            <a:avLst/>
          </a:prstGeom>
        </p:spPr>
        <p:txBody>
          <a:bodyPr vert="horz" wrap="square" lIns="0" tIns="115740" rIns="0" bIns="0" rtlCol="0">
            <a:spAutoFit/>
          </a:bodyPr>
          <a:lstStyle/>
          <a:p>
            <a:pPr marL="11516">
              <a:spcBef>
                <a:spcPts val="911"/>
              </a:spcBef>
            </a:pP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REDUÇÃO</a:t>
            </a:r>
            <a:r>
              <a:rPr sz="1406" b="1" spc="32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DAS</a:t>
            </a:r>
            <a:r>
              <a:rPr sz="1406" b="1" spc="68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ALÍQUOTAS</a:t>
            </a:r>
            <a:r>
              <a:rPr sz="1406" b="1" spc="54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EM</a:t>
            </a:r>
            <a:r>
              <a:rPr sz="1406" b="1" spc="36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60%:</a:t>
            </a:r>
            <a:r>
              <a:rPr sz="1406" b="1" spc="54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(cont.)</a:t>
            </a:r>
            <a:endParaRPr sz="1406">
              <a:latin typeface="Century Gothic"/>
              <a:cs typeface="Century Gothic"/>
            </a:endParaRPr>
          </a:p>
          <a:p>
            <a:pPr marL="237813" marR="484839" indent="-226872">
              <a:lnSpc>
                <a:spcPct val="122600"/>
              </a:lnSpc>
              <a:spcBef>
                <a:spcPts val="444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Produtos</a:t>
            </a:r>
            <a:r>
              <a:rPr sz="1406" spc="8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agropecuários,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aquícolas,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pesqueiros,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florestais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8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extrativistas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vegetais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in</a:t>
            </a:r>
            <a:r>
              <a:rPr sz="1406" b="1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natura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48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Insumos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agropecuários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9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aquícolas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18" dirty="0">
                <a:solidFill>
                  <a:srgbClr val="595959"/>
                </a:solidFill>
                <a:latin typeface="Century Gothic"/>
                <a:cs typeface="Century Gothic"/>
              </a:rPr>
              <a:t>(25)</a:t>
            </a:r>
            <a:endParaRPr sz="1406">
              <a:latin typeface="Century Gothic"/>
              <a:cs typeface="Century Gothic"/>
            </a:endParaRPr>
          </a:p>
          <a:p>
            <a:pPr marL="237813" marR="849332" indent="-226872">
              <a:lnSpc>
                <a:spcPct val="121900"/>
              </a:lnSpc>
              <a:spcBef>
                <a:spcPts val="481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Produções</a:t>
            </a:r>
            <a:r>
              <a:rPr sz="1406" spc="7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nacionais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artísticas,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culturais,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9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eventos,</a:t>
            </a:r>
            <a:r>
              <a:rPr sz="1406" spc="8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jornalísticas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45" dirty="0">
                <a:solidFill>
                  <a:srgbClr val="595959"/>
                </a:solidFill>
                <a:latin typeface="Century Gothic"/>
                <a:cs typeface="Century Gothic"/>
              </a:rPr>
              <a:t>e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audiovisuais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18" dirty="0">
                <a:solidFill>
                  <a:srgbClr val="595959"/>
                </a:solidFill>
                <a:latin typeface="Century Gothic"/>
                <a:cs typeface="Century Gothic"/>
              </a:rPr>
              <a:t>(25)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61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Atividades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desportivas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48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Comunicação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institucional</a:t>
            </a:r>
            <a:r>
              <a:rPr sz="1406" spc="11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(administração</a:t>
            </a:r>
            <a:r>
              <a:rPr sz="1406" spc="10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pública)</a:t>
            </a:r>
            <a:endParaRPr sz="1406">
              <a:latin typeface="Century Gothic"/>
              <a:cs typeface="Century Gothic"/>
            </a:endParaRPr>
          </a:p>
          <a:p>
            <a:pPr marL="237813" marR="4607" indent="-226872">
              <a:lnSpc>
                <a:spcPct val="121900"/>
              </a:lnSpc>
              <a:spcBef>
                <a:spcPts val="481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Bens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serviços</a:t>
            </a:r>
            <a:r>
              <a:rPr sz="1406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relacionados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soberania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segurança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nacional,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segurança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da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informação</a:t>
            </a:r>
            <a:r>
              <a:rPr sz="1406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segurança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cibernética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(33</a:t>
            </a:r>
            <a:r>
              <a:rPr sz="1406" spc="8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–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administração</a:t>
            </a:r>
            <a:r>
              <a:rPr sz="1406" spc="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pública)</a:t>
            </a:r>
            <a:endParaRPr sz="1406">
              <a:latin typeface="Century Gothic"/>
              <a:cs typeface="Century Gothic"/>
            </a:endParaRPr>
          </a:p>
          <a:p>
            <a:pPr marL="237813" marR="334550" indent="-226872">
              <a:lnSpc>
                <a:spcPct val="121900"/>
              </a:lnSpc>
              <a:spcBef>
                <a:spcPts val="490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Operações</a:t>
            </a:r>
            <a:r>
              <a:rPr sz="1406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relacionadas</a:t>
            </a:r>
            <a:r>
              <a:rPr sz="1406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projetos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9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reabilitação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urbana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zonas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históricas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áreas</a:t>
            </a:r>
            <a:r>
              <a:rPr sz="1406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críticas</a:t>
            </a:r>
            <a:r>
              <a:rPr sz="1406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recuperação</a:t>
            </a:r>
            <a:r>
              <a:rPr sz="1406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9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reconversão</a:t>
            </a:r>
            <a:r>
              <a:rPr sz="1406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urbanística</a:t>
            </a:r>
            <a:endParaRPr sz="1406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46130" y="5671583"/>
            <a:ext cx="5797342" cy="482536"/>
            <a:chOff x="4299204" y="6254496"/>
            <a:chExt cx="6393180" cy="5321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9204" y="6254496"/>
              <a:ext cx="1784604" cy="5318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68712" y="6377940"/>
              <a:ext cx="424180" cy="408940"/>
            </a:xfrm>
            <a:custGeom>
              <a:avLst/>
              <a:gdLst/>
              <a:ahLst/>
              <a:cxnLst/>
              <a:rect l="l" t="t" r="r" b="b"/>
              <a:pathLst>
                <a:path w="424179" h="408940">
                  <a:moveTo>
                    <a:pt x="423672" y="408432"/>
                  </a:moveTo>
                  <a:lnTo>
                    <a:pt x="171240" y="408432"/>
                  </a:lnTo>
                  <a:lnTo>
                    <a:pt x="163152" y="407521"/>
                  </a:lnTo>
                  <a:lnTo>
                    <a:pt x="118520" y="391907"/>
                  </a:lnTo>
                  <a:lnTo>
                    <a:pt x="79194" y="367417"/>
                  </a:lnTo>
                  <a:lnTo>
                    <a:pt x="46426" y="335302"/>
                  </a:lnTo>
                  <a:lnTo>
                    <a:pt x="21469" y="296815"/>
                  </a:lnTo>
                  <a:lnTo>
                    <a:pt x="5576" y="253210"/>
                  </a:lnTo>
                  <a:lnTo>
                    <a:pt x="0" y="205740"/>
                  </a:lnTo>
                  <a:lnTo>
                    <a:pt x="5576" y="158833"/>
                  </a:lnTo>
                  <a:lnTo>
                    <a:pt x="21469" y="115632"/>
                  </a:lnTo>
                  <a:lnTo>
                    <a:pt x="46426" y="77417"/>
                  </a:lnTo>
                  <a:lnTo>
                    <a:pt x="79194" y="45466"/>
                  </a:lnTo>
                  <a:lnTo>
                    <a:pt x="118520" y="21060"/>
                  </a:lnTo>
                  <a:lnTo>
                    <a:pt x="163152" y="5478"/>
                  </a:lnTo>
                  <a:lnTo>
                    <a:pt x="211836" y="0"/>
                  </a:lnTo>
                  <a:lnTo>
                    <a:pt x="260519" y="5478"/>
                  </a:lnTo>
                  <a:lnTo>
                    <a:pt x="305151" y="21060"/>
                  </a:lnTo>
                  <a:lnTo>
                    <a:pt x="344477" y="45466"/>
                  </a:lnTo>
                  <a:lnTo>
                    <a:pt x="377245" y="77417"/>
                  </a:lnTo>
                  <a:lnTo>
                    <a:pt x="402202" y="115632"/>
                  </a:lnTo>
                  <a:lnTo>
                    <a:pt x="418095" y="158833"/>
                  </a:lnTo>
                  <a:lnTo>
                    <a:pt x="423672" y="205740"/>
                  </a:lnTo>
                  <a:lnTo>
                    <a:pt x="423672" y="408432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7687" y="586284"/>
            <a:ext cx="9535557" cy="691644"/>
          </a:xfrm>
          <a:prstGeom prst="rect">
            <a:avLst/>
          </a:prstGeom>
        </p:spPr>
        <p:txBody>
          <a:bodyPr vert="horz" wrap="square" lIns="0" tIns="1439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13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spc="41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spc="18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spc="32" dirty="0">
                <a:latin typeface="Century Gothic"/>
                <a:cs typeface="Century Gothic"/>
              </a:rPr>
              <a:t> </a:t>
            </a:r>
            <a:r>
              <a:rPr dirty="0"/>
              <a:t>REGIMES</a:t>
            </a:r>
            <a:r>
              <a:rPr spc="59" dirty="0"/>
              <a:t> </a:t>
            </a:r>
            <a:r>
              <a:rPr spc="-9" dirty="0"/>
              <a:t>DIFERENCIADOS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0369310" y="6486416"/>
            <a:ext cx="239395" cy="20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1" i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pPr marL="74295">
              <a:spcBef>
                <a:spcPts val="110"/>
              </a:spcBef>
            </a:pPr>
            <a:fld id="{81D60167-4931-47E6-BA6A-407CBD079E47}" type="slidenum">
              <a:rPr lang="pt-BR" spc="-50" smtClean="0"/>
              <a:pPr marL="74295">
                <a:spcBef>
                  <a:spcPts val="110"/>
                </a:spcBef>
              </a:pPr>
              <a:t>13</a:t>
            </a:fld>
            <a:endParaRPr spc="-2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4802"/>
            <a:ext cx="9695865" cy="54490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687" y="586284"/>
            <a:ext cx="9535557" cy="691644"/>
          </a:xfrm>
          <a:prstGeom prst="rect">
            <a:avLst/>
          </a:prstGeom>
        </p:spPr>
        <p:txBody>
          <a:bodyPr vert="horz" wrap="square" lIns="0" tIns="1439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13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spc="41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spc="18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spc="32" dirty="0">
                <a:latin typeface="Century Gothic"/>
                <a:cs typeface="Century Gothic"/>
              </a:rPr>
              <a:t> </a:t>
            </a:r>
            <a:r>
              <a:rPr dirty="0"/>
              <a:t>REGIMES</a:t>
            </a:r>
            <a:r>
              <a:rPr spc="59" dirty="0"/>
              <a:t> </a:t>
            </a:r>
            <a:r>
              <a:rPr spc="-9" dirty="0"/>
              <a:t>DIFERENCIADOS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47608" y="884458"/>
            <a:ext cx="9696210" cy="5269892"/>
            <a:chOff x="0" y="975360"/>
            <a:chExt cx="10692765" cy="5811520"/>
          </a:xfrm>
        </p:grpSpPr>
        <p:sp>
          <p:nvSpPr>
            <p:cNvPr id="5" name="object 5"/>
            <p:cNvSpPr/>
            <p:nvPr/>
          </p:nvSpPr>
          <p:spPr>
            <a:xfrm>
              <a:off x="0" y="975360"/>
              <a:ext cx="777240" cy="513715"/>
            </a:xfrm>
            <a:custGeom>
              <a:avLst/>
              <a:gdLst/>
              <a:ahLst/>
              <a:cxnLst/>
              <a:rect l="l" t="t" r="r" b="b"/>
              <a:pathLst>
                <a:path w="777240" h="513715">
                  <a:moveTo>
                    <a:pt x="777239" y="513588"/>
                  </a:moveTo>
                  <a:lnTo>
                    <a:pt x="0" y="513588"/>
                  </a:lnTo>
                  <a:lnTo>
                    <a:pt x="0" y="0"/>
                  </a:lnTo>
                  <a:lnTo>
                    <a:pt x="777239" y="0"/>
                  </a:lnTo>
                  <a:lnTo>
                    <a:pt x="777239" y="5135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9204" y="6254495"/>
              <a:ext cx="1784604" cy="5318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68712" y="6377939"/>
              <a:ext cx="424180" cy="408940"/>
            </a:xfrm>
            <a:custGeom>
              <a:avLst/>
              <a:gdLst/>
              <a:ahLst/>
              <a:cxnLst/>
              <a:rect l="l" t="t" r="r" b="b"/>
              <a:pathLst>
                <a:path w="424179" h="408940">
                  <a:moveTo>
                    <a:pt x="423672" y="408432"/>
                  </a:moveTo>
                  <a:lnTo>
                    <a:pt x="171240" y="408432"/>
                  </a:lnTo>
                  <a:lnTo>
                    <a:pt x="163152" y="407521"/>
                  </a:lnTo>
                  <a:lnTo>
                    <a:pt x="118520" y="391907"/>
                  </a:lnTo>
                  <a:lnTo>
                    <a:pt x="79194" y="367417"/>
                  </a:lnTo>
                  <a:lnTo>
                    <a:pt x="46426" y="335302"/>
                  </a:lnTo>
                  <a:lnTo>
                    <a:pt x="21469" y="296815"/>
                  </a:lnTo>
                  <a:lnTo>
                    <a:pt x="5576" y="253210"/>
                  </a:lnTo>
                  <a:lnTo>
                    <a:pt x="0" y="205740"/>
                  </a:lnTo>
                  <a:lnTo>
                    <a:pt x="5576" y="158833"/>
                  </a:lnTo>
                  <a:lnTo>
                    <a:pt x="21469" y="115632"/>
                  </a:lnTo>
                  <a:lnTo>
                    <a:pt x="46426" y="77417"/>
                  </a:lnTo>
                  <a:lnTo>
                    <a:pt x="79194" y="45466"/>
                  </a:lnTo>
                  <a:lnTo>
                    <a:pt x="118520" y="21060"/>
                  </a:lnTo>
                  <a:lnTo>
                    <a:pt x="163152" y="5478"/>
                  </a:lnTo>
                  <a:lnTo>
                    <a:pt x="211836" y="0"/>
                  </a:lnTo>
                  <a:lnTo>
                    <a:pt x="260519" y="5478"/>
                  </a:lnTo>
                  <a:lnTo>
                    <a:pt x="305151" y="21060"/>
                  </a:lnTo>
                  <a:lnTo>
                    <a:pt x="344477" y="45466"/>
                  </a:lnTo>
                  <a:lnTo>
                    <a:pt x="377245" y="77417"/>
                  </a:lnTo>
                  <a:lnTo>
                    <a:pt x="402202" y="115632"/>
                  </a:lnTo>
                  <a:lnTo>
                    <a:pt x="418095" y="158833"/>
                  </a:lnTo>
                  <a:lnTo>
                    <a:pt x="423672" y="205740"/>
                  </a:lnTo>
                  <a:lnTo>
                    <a:pt x="423672" y="408432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46438" y="1481557"/>
            <a:ext cx="5297531" cy="652145"/>
          </a:xfrm>
          <a:prstGeom prst="rect">
            <a:avLst/>
          </a:prstGeom>
        </p:spPr>
        <p:txBody>
          <a:bodyPr vert="horz" wrap="square" lIns="0" tIns="115740" rIns="0" bIns="0" rtlCol="0">
            <a:spAutoFit/>
          </a:bodyPr>
          <a:lstStyle/>
          <a:p>
            <a:pPr marL="11516">
              <a:spcBef>
                <a:spcPts val="911"/>
              </a:spcBef>
            </a:pP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REDUÇÃO</a:t>
            </a:r>
            <a:r>
              <a:rPr sz="1406" b="1" spc="36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DAS</a:t>
            </a:r>
            <a:r>
              <a:rPr sz="1406" b="1" spc="68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ALÍQUOTAS</a:t>
            </a:r>
            <a:r>
              <a:rPr sz="1406" b="1" spc="54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EM</a:t>
            </a:r>
            <a:r>
              <a:rPr sz="1406" b="1" spc="36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spc="-18" dirty="0">
                <a:solidFill>
                  <a:srgbClr val="183DFF"/>
                </a:solidFill>
                <a:latin typeface="Century Gothic"/>
                <a:cs typeface="Century Gothic"/>
              </a:rPr>
              <a:t>30%: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25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Profissões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regulamentadas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fiscalizadas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por</a:t>
            </a:r>
            <a:r>
              <a:rPr sz="1406" spc="8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conselhos</a:t>
            </a:r>
            <a:r>
              <a:rPr sz="1406" spc="7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18" dirty="0">
                <a:solidFill>
                  <a:srgbClr val="595959"/>
                </a:solidFill>
                <a:latin typeface="Century Gothic"/>
                <a:cs typeface="Century Gothic"/>
              </a:rPr>
              <a:t>(18)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0369310" y="6486416"/>
            <a:ext cx="239395" cy="20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1" i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pPr marL="74295">
              <a:spcBef>
                <a:spcPts val="110"/>
              </a:spcBef>
            </a:pPr>
            <a:fld id="{81D60167-4931-47E6-BA6A-407CBD079E47}" type="slidenum">
              <a:rPr lang="pt-BR" spc="-50" smtClean="0"/>
              <a:pPr marL="74295">
                <a:spcBef>
                  <a:spcPts val="110"/>
                </a:spcBef>
              </a:pPr>
              <a:t>14</a:t>
            </a:fld>
            <a:endParaRPr spc="-23" dirty="0"/>
          </a:p>
        </p:txBody>
      </p:sp>
      <p:sp>
        <p:nvSpPr>
          <p:cNvPr id="9" name="object 9"/>
          <p:cNvSpPr txBox="1"/>
          <p:nvPr/>
        </p:nvSpPr>
        <p:spPr>
          <a:xfrm>
            <a:off x="1946438" y="2236084"/>
            <a:ext cx="6237268" cy="3170142"/>
          </a:xfrm>
          <a:prstGeom prst="rect">
            <a:avLst/>
          </a:prstGeom>
        </p:spPr>
        <p:txBody>
          <a:bodyPr vert="horz" wrap="square" lIns="0" tIns="115740" rIns="0" bIns="0" rtlCol="0">
            <a:spAutoFit/>
          </a:bodyPr>
          <a:lstStyle/>
          <a:p>
            <a:pPr marL="11516">
              <a:spcBef>
                <a:spcPts val="911"/>
              </a:spcBef>
            </a:pP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REDUÇÃO</a:t>
            </a:r>
            <a:r>
              <a:rPr sz="1406" b="1" spc="36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DAS</a:t>
            </a:r>
            <a:r>
              <a:rPr sz="1406" b="1" spc="68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ALÍQUOTAS</a:t>
            </a:r>
            <a:r>
              <a:rPr sz="1406" b="1" spc="54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183DFF"/>
                </a:solidFill>
                <a:latin typeface="Century Gothic"/>
                <a:cs typeface="Century Gothic"/>
              </a:rPr>
              <a:t>EM</a:t>
            </a:r>
            <a:r>
              <a:rPr sz="1406" b="1" spc="36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406" b="1" spc="-18" dirty="0">
                <a:solidFill>
                  <a:srgbClr val="183DFF"/>
                </a:solidFill>
                <a:latin typeface="Century Gothic"/>
                <a:cs typeface="Century Gothic"/>
              </a:rPr>
              <a:t>60%: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25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Serviços</a:t>
            </a:r>
            <a:r>
              <a:rPr sz="1406" spc="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educação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61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Serviços</a:t>
            </a:r>
            <a:r>
              <a:rPr sz="1406" spc="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saúde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18" dirty="0">
                <a:solidFill>
                  <a:srgbClr val="595959"/>
                </a:solidFill>
                <a:latin typeface="Century Gothic"/>
                <a:cs typeface="Century Gothic"/>
              </a:rPr>
              <a:t>(27)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48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Dispositivos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médicos</a:t>
            </a:r>
            <a:r>
              <a:rPr sz="1406" spc="10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18" dirty="0">
                <a:solidFill>
                  <a:srgbClr val="595959"/>
                </a:solidFill>
                <a:latin typeface="Century Gothic"/>
                <a:cs typeface="Century Gothic"/>
              </a:rPr>
              <a:t>(92)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48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Dispositivos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1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acessibilidade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18" dirty="0">
                <a:solidFill>
                  <a:srgbClr val="595959"/>
                </a:solidFill>
                <a:latin typeface="Century Gothic"/>
                <a:cs typeface="Century Gothic"/>
              </a:rPr>
              <a:t>(26)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48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Medicamentos</a:t>
            </a:r>
            <a:r>
              <a:rPr sz="1406" spc="10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(850)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52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Composições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enterais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7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parenterais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18" dirty="0">
                <a:solidFill>
                  <a:srgbClr val="595959"/>
                </a:solidFill>
                <a:latin typeface="Century Gothic"/>
                <a:cs typeface="Century Gothic"/>
              </a:rPr>
              <a:t>(71)</a:t>
            </a:r>
            <a:endParaRPr sz="1406">
              <a:latin typeface="Century Gothic"/>
              <a:cs typeface="Century Gothic"/>
            </a:endParaRPr>
          </a:p>
          <a:p>
            <a:pPr marL="237813" indent="-226296">
              <a:spcBef>
                <a:spcPts val="856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Produtos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cuidados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básicos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à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saúde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menstrual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(todos)</a:t>
            </a:r>
            <a:endParaRPr sz="1406">
              <a:latin typeface="Century Gothic"/>
              <a:cs typeface="Century Gothic"/>
            </a:endParaRPr>
          </a:p>
          <a:p>
            <a:pPr marL="237813" marR="4607" indent="-226872">
              <a:lnSpc>
                <a:spcPct val="122000"/>
              </a:lnSpc>
              <a:spcBef>
                <a:spcPts val="476"/>
              </a:spcBef>
              <a:buClr>
                <a:srgbClr val="183DFF"/>
              </a:buClr>
              <a:buFont typeface="Arial"/>
              <a:buChar char="•"/>
              <a:tabLst>
                <a:tab pos="237813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Produtos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8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higiene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8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8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limpeza</a:t>
            </a:r>
            <a:r>
              <a:rPr sz="1406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majoritariamente</a:t>
            </a:r>
            <a:r>
              <a:rPr sz="1406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consumidos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23" dirty="0">
                <a:solidFill>
                  <a:srgbClr val="595959"/>
                </a:solidFill>
                <a:latin typeface="Century Gothic"/>
                <a:cs typeface="Century Gothic"/>
              </a:rPr>
              <a:t>por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famílias</a:t>
            </a:r>
            <a:r>
              <a:rPr sz="1406" spc="-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baixa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renda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23" dirty="0">
                <a:solidFill>
                  <a:srgbClr val="595959"/>
                </a:solidFill>
                <a:latin typeface="Century Gothic"/>
                <a:cs typeface="Century Gothic"/>
              </a:rPr>
              <a:t>(6)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07452" y="2084003"/>
            <a:ext cx="2236480" cy="110665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0" rIns="0" bIns="0" rtlCol="0">
            <a:spAutoFit/>
          </a:bodyPr>
          <a:lstStyle/>
          <a:p>
            <a:pPr marL="542996">
              <a:lnSpc>
                <a:spcPts val="5686"/>
              </a:lnSpc>
            </a:pPr>
            <a:r>
              <a:rPr sz="4761" spc="-23" dirty="0">
                <a:solidFill>
                  <a:srgbClr val="FF0000"/>
                </a:solidFill>
                <a:latin typeface="Century Gothic"/>
                <a:cs typeface="Century Gothic"/>
              </a:rPr>
              <a:t>46</a:t>
            </a:r>
            <a:endParaRPr sz="4761">
              <a:latin typeface="Century Gothic"/>
              <a:cs typeface="Century Gothic"/>
            </a:endParaRPr>
          </a:p>
          <a:p>
            <a:pPr marL="389252">
              <a:spcBef>
                <a:spcPts val="86"/>
              </a:spcBef>
            </a:pPr>
            <a:r>
              <a:rPr sz="2358" spc="-9" dirty="0">
                <a:solidFill>
                  <a:srgbClr val="595959"/>
                </a:solidFill>
                <a:latin typeface="Century Gothic"/>
                <a:cs typeface="Century Gothic"/>
              </a:rPr>
              <a:t>artigos</a:t>
            </a:r>
            <a:endParaRPr sz="2358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17126" y="3436947"/>
            <a:ext cx="2226691" cy="1214721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105375" rIns="0" bIns="0" rtlCol="0">
            <a:spAutoFit/>
          </a:bodyPr>
          <a:lstStyle/>
          <a:p>
            <a:pPr marR="214779" algn="ctr">
              <a:spcBef>
                <a:spcPts val="830"/>
              </a:spcBef>
            </a:pPr>
            <a:r>
              <a:rPr sz="4761" spc="-23" dirty="0">
                <a:solidFill>
                  <a:srgbClr val="FF0000"/>
                </a:solidFill>
                <a:latin typeface="Century Gothic"/>
                <a:cs typeface="Century Gothic"/>
              </a:rPr>
              <a:t>9%</a:t>
            </a:r>
            <a:endParaRPr sz="4761">
              <a:latin typeface="Century Gothic"/>
              <a:cs typeface="Century Gothic"/>
            </a:endParaRPr>
          </a:p>
          <a:p>
            <a:pPr marR="210749" algn="ctr">
              <a:spcBef>
                <a:spcPts val="86"/>
              </a:spcBef>
            </a:pPr>
            <a:r>
              <a:rPr sz="2358" dirty="0">
                <a:solidFill>
                  <a:srgbClr val="595959"/>
                </a:solidFill>
                <a:latin typeface="Century Gothic"/>
                <a:cs typeface="Century Gothic"/>
              </a:rPr>
              <a:t>do</a:t>
            </a:r>
            <a:r>
              <a:rPr sz="2358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dirty="0">
                <a:solidFill>
                  <a:srgbClr val="595959"/>
                </a:solidFill>
                <a:latin typeface="Century Gothic"/>
                <a:cs typeface="Century Gothic"/>
              </a:rPr>
              <a:t>PLP</a:t>
            </a:r>
            <a:r>
              <a:rPr sz="2358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spc="-23" dirty="0">
                <a:solidFill>
                  <a:srgbClr val="595959"/>
                </a:solidFill>
                <a:latin typeface="Century Gothic"/>
                <a:cs typeface="Century Gothic"/>
              </a:rPr>
              <a:t>68</a:t>
            </a:r>
            <a:endParaRPr sz="2358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899" y="713093"/>
            <a:ext cx="9687573" cy="54407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687" y="586284"/>
            <a:ext cx="9535557" cy="691644"/>
          </a:xfrm>
          <a:prstGeom prst="rect">
            <a:avLst/>
          </a:prstGeom>
        </p:spPr>
        <p:txBody>
          <a:bodyPr vert="horz" wrap="square" lIns="0" tIns="1439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13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spc="41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spc="18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spc="32" dirty="0">
                <a:latin typeface="Century Gothic"/>
                <a:cs typeface="Century Gothic"/>
              </a:rPr>
              <a:t> </a:t>
            </a:r>
            <a:r>
              <a:rPr dirty="0"/>
              <a:t>REGIMES</a:t>
            </a:r>
            <a:r>
              <a:rPr spc="59" dirty="0"/>
              <a:t> </a:t>
            </a:r>
            <a:r>
              <a:rPr spc="-9" dirty="0"/>
              <a:t>ESPECÍFICOS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47608" y="884458"/>
            <a:ext cx="9696210" cy="5269892"/>
            <a:chOff x="0" y="975360"/>
            <a:chExt cx="10692765" cy="5811520"/>
          </a:xfrm>
        </p:grpSpPr>
        <p:sp>
          <p:nvSpPr>
            <p:cNvPr id="5" name="object 5"/>
            <p:cNvSpPr/>
            <p:nvPr/>
          </p:nvSpPr>
          <p:spPr>
            <a:xfrm>
              <a:off x="0" y="975360"/>
              <a:ext cx="777240" cy="513715"/>
            </a:xfrm>
            <a:custGeom>
              <a:avLst/>
              <a:gdLst/>
              <a:ahLst/>
              <a:cxnLst/>
              <a:rect l="l" t="t" r="r" b="b"/>
              <a:pathLst>
                <a:path w="777240" h="513715">
                  <a:moveTo>
                    <a:pt x="777239" y="513588"/>
                  </a:moveTo>
                  <a:lnTo>
                    <a:pt x="0" y="513588"/>
                  </a:lnTo>
                  <a:lnTo>
                    <a:pt x="0" y="0"/>
                  </a:lnTo>
                  <a:lnTo>
                    <a:pt x="777239" y="0"/>
                  </a:lnTo>
                  <a:lnTo>
                    <a:pt x="777239" y="5135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9204" y="6254495"/>
              <a:ext cx="1784604" cy="5318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68712" y="6377939"/>
              <a:ext cx="424180" cy="408940"/>
            </a:xfrm>
            <a:custGeom>
              <a:avLst/>
              <a:gdLst/>
              <a:ahLst/>
              <a:cxnLst/>
              <a:rect l="l" t="t" r="r" b="b"/>
              <a:pathLst>
                <a:path w="424179" h="408940">
                  <a:moveTo>
                    <a:pt x="423672" y="408432"/>
                  </a:moveTo>
                  <a:lnTo>
                    <a:pt x="171240" y="408432"/>
                  </a:lnTo>
                  <a:lnTo>
                    <a:pt x="163152" y="407521"/>
                  </a:lnTo>
                  <a:lnTo>
                    <a:pt x="118520" y="391907"/>
                  </a:lnTo>
                  <a:lnTo>
                    <a:pt x="79194" y="367417"/>
                  </a:lnTo>
                  <a:lnTo>
                    <a:pt x="46426" y="335302"/>
                  </a:lnTo>
                  <a:lnTo>
                    <a:pt x="21469" y="296815"/>
                  </a:lnTo>
                  <a:lnTo>
                    <a:pt x="5576" y="253210"/>
                  </a:lnTo>
                  <a:lnTo>
                    <a:pt x="0" y="205740"/>
                  </a:lnTo>
                  <a:lnTo>
                    <a:pt x="5576" y="158833"/>
                  </a:lnTo>
                  <a:lnTo>
                    <a:pt x="21469" y="115632"/>
                  </a:lnTo>
                  <a:lnTo>
                    <a:pt x="46426" y="77417"/>
                  </a:lnTo>
                  <a:lnTo>
                    <a:pt x="79194" y="45466"/>
                  </a:lnTo>
                  <a:lnTo>
                    <a:pt x="118520" y="21060"/>
                  </a:lnTo>
                  <a:lnTo>
                    <a:pt x="163152" y="5478"/>
                  </a:lnTo>
                  <a:lnTo>
                    <a:pt x="211836" y="0"/>
                  </a:lnTo>
                  <a:lnTo>
                    <a:pt x="260519" y="5478"/>
                  </a:lnTo>
                  <a:lnTo>
                    <a:pt x="305151" y="21060"/>
                  </a:lnTo>
                  <a:lnTo>
                    <a:pt x="344477" y="45466"/>
                  </a:lnTo>
                  <a:lnTo>
                    <a:pt x="377245" y="77417"/>
                  </a:lnTo>
                  <a:lnTo>
                    <a:pt x="402202" y="115632"/>
                  </a:lnTo>
                  <a:lnTo>
                    <a:pt x="418095" y="158833"/>
                  </a:lnTo>
                  <a:lnTo>
                    <a:pt x="423672" y="205740"/>
                  </a:lnTo>
                  <a:lnTo>
                    <a:pt x="423672" y="408432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12796" y="1552014"/>
            <a:ext cx="4231691" cy="3832757"/>
          </a:xfrm>
          <a:prstGeom prst="rect">
            <a:avLst/>
          </a:prstGeom>
        </p:spPr>
        <p:txBody>
          <a:bodyPr vert="horz" wrap="square" lIns="0" tIns="107102" rIns="0" bIns="0" rtlCol="0">
            <a:spAutoFit/>
          </a:bodyPr>
          <a:lstStyle/>
          <a:p>
            <a:pPr marL="283302" indent="-271786">
              <a:spcBef>
                <a:spcPts val="843"/>
              </a:spcBef>
              <a:buClr>
                <a:srgbClr val="183DFF"/>
              </a:buClr>
              <a:buAutoNum type="arabicPeriod"/>
              <a:tabLst>
                <a:tab pos="283302" algn="l"/>
              </a:tabLst>
            </a:pP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Combustíveis</a:t>
            </a:r>
            <a:endParaRPr sz="1406">
              <a:latin typeface="Century Gothic"/>
              <a:cs typeface="Century Gothic"/>
            </a:endParaRPr>
          </a:p>
          <a:p>
            <a:pPr marL="283302" indent="-271786">
              <a:spcBef>
                <a:spcPts val="762"/>
              </a:spcBef>
              <a:buClr>
                <a:srgbClr val="183DFF"/>
              </a:buClr>
              <a:buAutoNum type="arabicPeriod"/>
              <a:tabLst>
                <a:tab pos="283302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Serviços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financeiros</a:t>
            </a:r>
            <a:endParaRPr sz="1406">
              <a:latin typeface="Century Gothic"/>
              <a:cs typeface="Century Gothic"/>
            </a:endParaRPr>
          </a:p>
          <a:p>
            <a:pPr marL="283302" indent="-271786">
              <a:spcBef>
                <a:spcPts val="775"/>
              </a:spcBef>
              <a:buClr>
                <a:srgbClr val="183DFF"/>
              </a:buClr>
              <a:buAutoNum type="arabicPeriod"/>
              <a:tabLst>
                <a:tab pos="283302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Planos</a:t>
            </a:r>
            <a:r>
              <a:rPr sz="1406" spc="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assistência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à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18" dirty="0">
                <a:solidFill>
                  <a:srgbClr val="595959"/>
                </a:solidFill>
                <a:latin typeface="Century Gothic"/>
                <a:cs typeface="Century Gothic"/>
              </a:rPr>
              <a:t>saúde</a:t>
            </a:r>
            <a:endParaRPr sz="1406">
              <a:latin typeface="Century Gothic"/>
              <a:cs typeface="Century Gothic"/>
            </a:endParaRPr>
          </a:p>
          <a:p>
            <a:pPr marL="283302" indent="-271786">
              <a:spcBef>
                <a:spcPts val="762"/>
              </a:spcBef>
              <a:buClr>
                <a:srgbClr val="183DFF"/>
              </a:buClr>
              <a:buAutoNum type="arabicPeriod"/>
              <a:tabLst>
                <a:tab pos="283302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Concursos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7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prognósticos</a:t>
            </a:r>
            <a:endParaRPr sz="1406">
              <a:latin typeface="Century Gothic"/>
              <a:cs typeface="Century Gothic"/>
            </a:endParaRPr>
          </a:p>
          <a:p>
            <a:pPr marL="283302" indent="-271786">
              <a:spcBef>
                <a:spcPts val="762"/>
              </a:spcBef>
              <a:buClr>
                <a:srgbClr val="183DFF"/>
              </a:buClr>
              <a:buAutoNum type="arabicPeriod"/>
              <a:tabLst>
                <a:tab pos="283302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Bens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imóveis</a:t>
            </a:r>
            <a:endParaRPr sz="1406">
              <a:latin typeface="Century Gothic"/>
              <a:cs typeface="Century Gothic"/>
            </a:endParaRPr>
          </a:p>
          <a:p>
            <a:pPr marL="283302" indent="-271786">
              <a:spcBef>
                <a:spcPts val="771"/>
              </a:spcBef>
              <a:buClr>
                <a:srgbClr val="183DFF"/>
              </a:buClr>
              <a:buAutoNum type="arabicPeriod"/>
              <a:tabLst>
                <a:tab pos="283302" algn="l"/>
              </a:tabLst>
            </a:pP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Cooperativas</a:t>
            </a:r>
            <a:endParaRPr sz="1406">
              <a:latin typeface="Century Gothic"/>
              <a:cs typeface="Century Gothic"/>
            </a:endParaRPr>
          </a:p>
          <a:p>
            <a:pPr marL="283302" indent="-271786">
              <a:spcBef>
                <a:spcPts val="762"/>
              </a:spcBef>
              <a:buClr>
                <a:srgbClr val="183DFF"/>
              </a:buClr>
              <a:buAutoNum type="arabicPeriod"/>
              <a:tabLst>
                <a:tab pos="283302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Bares</a:t>
            </a:r>
            <a:r>
              <a:rPr sz="1406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restaurantes</a:t>
            </a:r>
            <a:endParaRPr sz="1406">
              <a:latin typeface="Century Gothic"/>
              <a:cs typeface="Century Gothic"/>
            </a:endParaRPr>
          </a:p>
          <a:p>
            <a:pPr marL="283302" indent="-271786">
              <a:spcBef>
                <a:spcPts val="762"/>
              </a:spcBef>
              <a:buClr>
                <a:srgbClr val="183DFF"/>
              </a:buClr>
              <a:buAutoNum type="arabicPeriod"/>
              <a:tabLst>
                <a:tab pos="283302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Hotelaria</a:t>
            </a:r>
            <a:r>
              <a:rPr sz="1406" spc="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parques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diversão</a:t>
            </a:r>
            <a:r>
              <a:rPr sz="1406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temáticos</a:t>
            </a:r>
            <a:endParaRPr sz="1406">
              <a:latin typeface="Century Gothic"/>
              <a:cs typeface="Century Gothic"/>
            </a:endParaRPr>
          </a:p>
          <a:p>
            <a:pPr marL="283302" indent="-271786">
              <a:spcBef>
                <a:spcPts val="775"/>
              </a:spcBef>
              <a:buClr>
                <a:srgbClr val="183DFF"/>
              </a:buClr>
              <a:buAutoNum type="arabicPeriod"/>
              <a:tabLst>
                <a:tab pos="283302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Transporte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coletivo</a:t>
            </a:r>
            <a:r>
              <a:rPr sz="1406" spc="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7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passageiros</a:t>
            </a:r>
            <a:endParaRPr sz="1406">
              <a:latin typeface="Century Gothic"/>
              <a:cs typeface="Century Gothic"/>
            </a:endParaRPr>
          </a:p>
          <a:p>
            <a:pPr marL="281575" indent="-270059">
              <a:spcBef>
                <a:spcPts val="762"/>
              </a:spcBef>
              <a:buClr>
                <a:srgbClr val="183DFF"/>
              </a:buClr>
              <a:buAutoNum type="arabicPeriod"/>
              <a:tabLst>
                <a:tab pos="281575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Agências</a:t>
            </a:r>
            <a:r>
              <a:rPr sz="1406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viagens</a:t>
            </a:r>
            <a:r>
              <a:rPr sz="1406" spc="-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turismo</a:t>
            </a:r>
            <a:endParaRPr sz="1406">
              <a:latin typeface="Century Gothic"/>
              <a:cs typeface="Century Gothic"/>
            </a:endParaRPr>
          </a:p>
          <a:p>
            <a:pPr marL="281575" indent="-270059">
              <a:spcBef>
                <a:spcPts val="762"/>
              </a:spcBef>
              <a:buClr>
                <a:srgbClr val="183DFF"/>
              </a:buClr>
              <a:buAutoNum type="arabicPeriod"/>
              <a:tabLst>
                <a:tab pos="281575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Sociedades</a:t>
            </a:r>
            <a:r>
              <a:rPr sz="1406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Anônimas</a:t>
            </a:r>
            <a:r>
              <a:rPr sz="1406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do</a:t>
            </a:r>
            <a:r>
              <a:rPr sz="1406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Futebol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–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18" dirty="0">
                <a:solidFill>
                  <a:srgbClr val="595959"/>
                </a:solidFill>
                <a:latin typeface="Century Gothic"/>
                <a:cs typeface="Century Gothic"/>
              </a:rPr>
              <a:t>SAFs</a:t>
            </a:r>
            <a:endParaRPr sz="1406">
              <a:latin typeface="Century Gothic"/>
              <a:cs typeface="Century Gothic"/>
            </a:endParaRPr>
          </a:p>
          <a:p>
            <a:pPr marL="281575" indent="-270059">
              <a:spcBef>
                <a:spcPts val="762"/>
              </a:spcBef>
              <a:buClr>
                <a:srgbClr val="183DFF"/>
              </a:buClr>
              <a:buAutoNum type="arabicPeriod"/>
              <a:tabLst>
                <a:tab pos="281575" algn="l"/>
              </a:tabLst>
            </a:pP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Tratados</a:t>
            </a:r>
            <a:r>
              <a:rPr sz="1406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internacionais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0369310" y="6486416"/>
            <a:ext cx="239395" cy="20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1" i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pPr marL="74295">
              <a:spcBef>
                <a:spcPts val="110"/>
              </a:spcBef>
            </a:pPr>
            <a:fld id="{81D60167-4931-47E6-BA6A-407CBD079E47}" type="slidenum">
              <a:rPr lang="pt-BR" spc="-50" smtClean="0"/>
              <a:pPr marL="74295">
                <a:spcBef>
                  <a:spcPts val="110"/>
                </a:spcBef>
              </a:pPr>
              <a:t>15</a:t>
            </a:fld>
            <a:endParaRPr spc="-23" dirty="0"/>
          </a:p>
        </p:txBody>
      </p:sp>
      <p:sp>
        <p:nvSpPr>
          <p:cNvPr id="9" name="object 9"/>
          <p:cNvSpPr txBox="1"/>
          <p:nvPr/>
        </p:nvSpPr>
        <p:spPr>
          <a:xfrm>
            <a:off x="8707452" y="2084003"/>
            <a:ext cx="2236480" cy="1093826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0" rIns="0" bIns="0" rtlCol="0">
            <a:spAutoFit/>
          </a:bodyPr>
          <a:lstStyle/>
          <a:p>
            <a:pPr marL="594244">
              <a:lnSpc>
                <a:spcPts val="5622"/>
              </a:lnSpc>
            </a:pPr>
            <a:r>
              <a:rPr sz="4761" spc="-23" dirty="0">
                <a:solidFill>
                  <a:srgbClr val="FF0000"/>
                </a:solidFill>
                <a:latin typeface="Century Gothic"/>
                <a:cs typeface="Century Gothic"/>
              </a:rPr>
              <a:t>135</a:t>
            </a:r>
            <a:endParaRPr sz="4761">
              <a:latin typeface="Century Gothic"/>
              <a:cs typeface="Century Gothic"/>
            </a:endParaRPr>
          </a:p>
          <a:p>
            <a:pPr marL="608064">
              <a:spcBef>
                <a:spcPts val="86"/>
              </a:spcBef>
            </a:pPr>
            <a:r>
              <a:rPr sz="2358" spc="-9" dirty="0">
                <a:solidFill>
                  <a:srgbClr val="595959"/>
                </a:solidFill>
                <a:latin typeface="Century Gothic"/>
                <a:cs typeface="Century Gothic"/>
              </a:rPr>
              <a:t>artigos</a:t>
            </a:r>
            <a:endParaRPr sz="2358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17127" y="3436947"/>
            <a:ext cx="2226691" cy="112983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21305" rIns="0" bIns="0" rtlCol="0">
            <a:spAutoFit/>
          </a:bodyPr>
          <a:lstStyle/>
          <a:p>
            <a:pPr marL="601154">
              <a:spcBef>
                <a:spcPts val="168"/>
              </a:spcBef>
            </a:pPr>
            <a:r>
              <a:rPr sz="4761" spc="-23" dirty="0">
                <a:solidFill>
                  <a:srgbClr val="FF0000"/>
                </a:solidFill>
                <a:latin typeface="Century Gothic"/>
                <a:cs typeface="Century Gothic"/>
              </a:rPr>
              <a:t>27%</a:t>
            </a:r>
            <a:endParaRPr sz="4761">
              <a:latin typeface="Century Gothic"/>
              <a:cs typeface="Century Gothic"/>
            </a:endParaRPr>
          </a:p>
          <a:p>
            <a:pPr marL="468140">
              <a:spcBef>
                <a:spcPts val="86"/>
              </a:spcBef>
            </a:pPr>
            <a:r>
              <a:rPr sz="2358" dirty="0">
                <a:solidFill>
                  <a:srgbClr val="595959"/>
                </a:solidFill>
                <a:latin typeface="Century Gothic"/>
                <a:cs typeface="Century Gothic"/>
              </a:rPr>
              <a:t>do</a:t>
            </a:r>
            <a:r>
              <a:rPr sz="2358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dirty="0">
                <a:solidFill>
                  <a:srgbClr val="595959"/>
                </a:solidFill>
                <a:latin typeface="Century Gothic"/>
                <a:cs typeface="Century Gothic"/>
              </a:rPr>
              <a:t>PLP</a:t>
            </a:r>
            <a:r>
              <a:rPr sz="2358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spc="-23" dirty="0">
                <a:solidFill>
                  <a:srgbClr val="595959"/>
                </a:solidFill>
                <a:latin typeface="Century Gothic"/>
                <a:cs typeface="Century Gothic"/>
              </a:rPr>
              <a:t>68</a:t>
            </a:r>
            <a:endParaRPr sz="2358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b="0" spc="-5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b="0" spc="3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b="0" spc="-100" dirty="0">
                <a:latin typeface="Century Gothic"/>
                <a:cs typeface="Century Gothic"/>
              </a:rPr>
              <a:t> </a:t>
            </a:r>
            <a:r>
              <a:rPr dirty="0"/>
              <a:t>REGIMES</a:t>
            </a:r>
            <a:r>
              <a:rPr spc="-40" dirty="0"/>
              <a:t> </a:t>
            </a:r>
            <a:r>
              <a:rPr dirty="0"/>
              <a:t>ESPECÍFICOS</a:t>
            </a:r>
            <a:r>
              <a:rPr spc="-25" dirty="0"/>
              <a:t> </a:t>
            </a:r>
            <a:r>
              <a:rPr dirty="0"/>
              <a:t>–</a:t>
            </a:r>
            <a:r>
              <a:rPr spc="25" dirty="0"/>
              <a:t> </a:t>
            </a:r>
            <a:r>
              <a:rPr dirty="0"/>
              <a:t>BENS</a:t>
            </a:r>
            <a:r>
              <a:rPr spc="-110" dirty="0"/>
              <a:t> </a:t>
            </a:r>
            <a:r>
              <a:rPr spc="-10" dirty="0"/>
              <a:t>IMÓVEIS</a:t>
            </a:r>
          </a:p>
        </p:txBody>
      </p:sp>
      <p:sp>
        <p:nvSpPr>
          <p:cNvPr id="3" name="object 3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75" y="6248400"/>
            <a:ext cx="2028825" cy="609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23850" y="1181100"/>
            <a:ext cx="2057400" cy="419100"/>
          </a:xfrm>
          <a:custGeom>
            <a:avLst/>
            <a:gdLst/>
            <a:ahLst/>
            <a:cxnLst/>
            <a:rect l="l" t="t" r="r" b="b"/>
            <a:pathLst>
              <a:path w="2057400" h="419100">
                <a:moveTo>
                  <a:pt x="1847850" y="0"/>
                </a:moveTo>
                <a:lnTo>
                  <a:pt x="209550" y="0"/>
                </a:lnTo>
                <a:lnTo>
                  <a:pt x="161500" y="5536"/>
                </a:lnTo>
                <a:lnTo>
                  <a:pt x="117393" y="21304"/>
                </a:lnTo>
                <a:lnTo>
                  <a:pt x="78485" y="46046"/>
                </a:lnTo>
                <a:lnTo>
                  <a:pt x="46034" y="78501"/>
                </a:lnTo>
                <a:lnTo>
                  <a:pt x="21298" y="117410"/>
                </a:lnTo>
                <a:lnTo>
                  <a:pt x="5534" y="161512"/>
                </a:lnTo>
                <a:lnTo>
                  <a:pt x="0" y="209550"/>
                </a:lnTo>
                <a:lnTo>
                  <a:pt x="5534" y="257587"/>
                </a:lnTo>
                <a:lnTo>
                  <a:pt x="21298" y="301689"/>
                </a:lnTo>
                <a:lnTo>
                  <a:pt x="46034" y="340598"/>
                </a:lnTo>
                <a:lnTo>
                  <a:pt x="78485" y="373053"/>
                </a:lnTo>
                <a:lnTo>
                  <a:pt x="117393" y="397795"/>
                </a:lnTo>
                <a:lnTo>
                  <a:pt x="161500" y="413563"/>
                </a:lnTo>
                <a:lnTo>
                  <a:pt x="209550" y="419100"/>
                </a:lnTo>
                <a:lnTo>
                  <a:pt x="1847850" y="419100"/>
                </a:lnTo>
                <a:lnTo>
                  <a:pt x="1895887" y="413563"/>
                </a:lnTo>
                <a:lnTo>
                  <a:pt x="1939989" y="397795"/>
                </a:lnTo>
                <a:lnTo>
                  <a:pt x="1978898" y="373053"/>
                </a:lnTo>
                <a:lnTo>
                  <a:pt x="2011353" y="340598"/>
                </a:lnTo>
                <a:lnTo>
                  <a:pt x="2036095" y="301689"/>
                </a:lnTo>
                <a:lnTo>
                  <a:pt x="2051863" y="257587"/>
                </a:lnTo>
                <a:lnTo>
                  <a:pt x="2057400" y="209550"/>
                </a:lnTo>
                <a:lnTo>
                  <a:pt x="2051863" y="161512"/>
                </a:lnTo>
                <a:lnTo>
                  <a:pt x="2036095" y="117410"/>
                </a:lnTo>
                <a:lnTo>
                  <a:pt x="2011353" y="78501"/>
                </a:lnTo>
                <a:lnTo>
                  <a:pt x="1978898" y="46046"/>
                </a:lnTo>
                <a:lnTo>
                  <a:pt x="1939989" y="21304"/>
                </a:lnTo>
                <a:lnTo>
                  <a:pt x="1895887" y="5536"/>
                </a:lnTo>
                <a:lnTo>
                  <a:pt x="18478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525" y="1242377"/>
            <a:ext cx="10588625" cy="546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4184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Imóveis</a:t>
            </a:r>
            <a:endParaRPr sz="18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910"/>
              </a:spcBef>
              <a:buClr>
                <a:srgbClr val="173DFF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Não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há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incidência</a:t>
            </a:r>
            <a:r>
              <a:rPr sz="1800" spc="-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venda</a:t>
            </a:r>
            <a:r>
              <a:rPr sz="1800" spc="-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aluguel</a:t>
            </a:r>
            <a:r>
              <a:rPr sz="18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imóvel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por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pessoa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física</a:t>
            </a:r>
            <a:endParaRPr sz="1800" dirty="0">
              <a:latin typeface="Century Gothic"/>
              <a:cs typeface="Century Gothic"/>
            </a:endParaRPr>
          </a:p>
          <a:p>
            <a:pPr marL="355600" marR="213360" indent="-342900">
              <a:lnSpc>
                <a:spcPct val="114799"/>
              </a:lnSpc>
              <a:spcBef>
                <a:spcPts val="600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regime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específico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aplica-se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venda</a:t>
            </a:r>
            <a:r>
              <a:rPr sz="1800" spc="-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aluguel</a:t>
            </a:r>
            <a:r>
              <a:rPr sz="18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imóveis</a:t>
            </a:r>
            <a:r>
              <a:rPr sz="180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por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empresas</a:t>
            </a:r>
            <a:r>
              <a:rPr sz="180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</a:t>
            </a:r>
            <a:r>
              <a:rPr sz="18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essa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atividade-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fim</a:t>
            </a:r>
            <a:endParaRPr sz="1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15"/>
              </a:spcBef>
              <a:tabLst>
                <a:tab pos="81280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Aluguel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curta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duração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(menos</a:t>
            </a:r>
            <a:r>
              <a:rPr sz="18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90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dias)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tributado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como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hotelaria</a:t>
            </a:r>
            <a:endParaRPr sz="18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19"/>
              </a:spcBef>
              <a:buClr>
                <a:srgbClr val="173DFF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Base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cálculo:</a:t>
            </a:r>
            <a:endParaRPr sz="1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19"/>
              </a:spcBef>
              <a:tabLst>
                <a:tab pos="81280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venda,</a:t>
            </a:r>
            <a:r>
              <a:rPr sz="1800" spc="-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valor</a:t>
            </a:r>
            <a:r>
              <a:rPr sz="1800" spc="-1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venda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valor</a:t>
            </a:r>
            <a:r>
              <a:rPr sz="1800" spc="-1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mercado</a:t>
            </a:r>
            <a:endParaRPr sz="1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  <a:tabLst>
                <a:tab pos="81280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no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aluguel,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valor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aluguel</a:t>
            </a:r>
            <a:endParaRPr sz="1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19"/>
              </a:spcBef>
              <a:tabLst>
                <a:tab pos="81280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redutor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ajuste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venda</a:t>
            </a:r>
            <a:r>
              <a:rPr sz="1800" spc="-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no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aluguel,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</a:t>
            </a:r>
            <a:r>
              <a:rPr sz="18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redução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carga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efetiva</a:t>
            </a:r>
            <a:endParaRPr sz="1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19"/>
              </a:spcBef>
              <a:tabLst>
                <a:tab pos="81280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redutor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social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R$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100</a:t>
            </a:r>
            <a:r>
              <a:rPr sz="180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mil</a:t>
            </a:r>
            <a:r>
              <a:rPr sz="1800" spc="-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 err="1">
                <a:solidFill>
                  <a:srgbClr val="585858"/>
                </a:solidFill>
                <a:latin typeface="Century Gothic"/>
                <a:cs typeface="Century Gothic"/>
              </a:rPr>
              <a:t>por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 err="1">
                <a:solidFill>
                  <a:srgbClr val="585858"/>
                </a:solidFill>
                <a:latin typeface="Century Gothic"/>
                <a:cs typeface="Century Gothic"/>
              </a:rPr>
              <a:t>imóvel</a:t>
            </a:r>
            <a:r>
              <a:rPr lang="pt-BR" sz="18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 err="1">
                <a:solidFill>
                  <a:srgbClr val="585858"/>
                </a:solidFill>
                <a:latin typeface="Century Gothic"/>
                <a:cs typeface="Century Gothic"/>
              </a:rPr>
              <a:t>residencial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novo</a:t>
            </a:r>
            <a:r>
              <a:rPr lang="pt-BR"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e de R$ 30 mil por lote</a:t>
            </a:r>
          </a:p>
          <a:p>
            <a:pPr marL="469900">
              <a:lnSpc>
                <a:spcPct val="100000"/>
              </a:lnSpc>
              <a:spcBef>
                <a:spcPts val="919"/>
              </a:spcBef>
              <a:tabLst>
                <a:tab pos="812800" algn="l"/>
              </a:tabLst>
            </a:pPr>
            <a:r>
              <a:rPr lang="pt-BR"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     Já na locação de bem imóvel residencial base será deduzida R$ 400 por imóvel e</a:t>
            </a:r>
          </a:p>
          <a:p>
            <a:pPr marL="469900">
              <a:lnSpc>
                <a:spcPct val="100000"/>
              </a:lnSpc>
              <a:spcBef>
                <a:spcPts val="919"/>
              </a:spcBef>
              <a:tabLst>
                <a:tab pos="812800" algn="l"/>
              </a:tabLst>
            </a:pPr>
            <a:r>
              <a:rPr lang="pt-BR" spc="-20" dirty="0">
                <a:solidFill>
                  <a:srgbClr val="585858"/>
                </a:solidFill>
                <a:latin typeface="Century Gothic"/>
                <a:cs typeface="Century Gothic"/>
              </a:rPr>
              <a:t>      alíquota será diminuída nesse caso em 60%</a:t>
            </a:r>
            <a:endParaRPr sz="18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15"/>
              </a:spcBef>
              <a:buClr>
                <a:srgbClr val="173DFF"/>
              </a:buClr>
              <a:buFont typeface="Arial"/>
              <a:buChar char="•"/>
              <a:tabLst>
                <a:tab pos="354965" algn="l"/>
              </a:tabLst>
            </a:pPr>
            <a:r>
              <a:rPr lang="pt-BR" sz="1800" dirty="0">
                <a:solidFill>
                  <a:srgbClr val="585858"/>
                </a:solidFill>
                <a:latin typeface="Century Gothic"/>
                <a:cs typeface="Century Gothic"/>
              </a:rPr>
              <a:t>Nos demais casos a </a:t>
            </a:r>
            <a:r>
              <a:rPr lang="pt-BR" sz="1800" dirty="0" err="1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dirty="0" err="1">
                <a:solidFill>
                  <a:srgbClr val="585858"/>
                </a:solidFill>
                <a:latin typeface="Century Gothic"/>
                <a:cs typeface="Century Gothic"/>
              </a:rPr>
              <a:t>líquota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reduzida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lang="pt-BR" spc="25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lang="pt-BR" sz="1800" b="1" spc="15" dirty="0">
                <a:solidFill>
                  <a:srgbClr val="585858"/>
                </a:solidFill>
                <a:latin typeface="Century Gothic"/>
                <a:cs typeface="Century Gothic"/>
              </a:rPr>
              <a:t>4</a:t>
            </a:r>
            <a:r>
              <a:rPr sz="1800" b="1" spc="-25" dirty="0">
                <a:solidFill>
                  <a:srgbClr val="585858"/>
                </a:solidFill>
                <a:latin typeface="Century Gothic"/>
                <a:cs typeface="Century Gothic"/>
              </a:rPr>
              <a:t>0%</a:t>
            </a:r>
            <a:endParaRPr sz="1800" b="1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19"/>
              </a:spcBef>
              <a:buClr>
                <a:srgbClr val="173DFF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Cadastro</a:t>
            </a:r>
            <a:r>
              <a:rPr sz="180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Imobiliário</a:t>
            </a:r>
            <a:r>
              <a:rPr sz="1800" spc="-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Brasileiro</a:t>
            </a:r>
            <a:r>
              <a:rPr sz="1800" spc="-2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–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CIB</a:t>
            </a:r>
            <a:r>
              <a:rPr sz="1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consolidará,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plataforma</a:t>
            </a:r>
            <a:r>
              <a:rPr sz="1800" spc="-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única,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os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dados</a:t>
            </a:r>
            <a:r>
              <a:rPr sz="1800" spc="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imóveis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2265528"/>
            <a:ext cx="11353800" cy="68088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Lei</a:t>
            </a:r>
            <a:r>
              <a:rPr b="0" spc="-50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b="0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Geral</a:t>
            </a:r>
            <a:r>
              <a:rPr b="0" spc="35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b="0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|</a:t>
            </a:r>
            <a:r>
              <a:rPr b="0" spc="-100" dirty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REGIMES</a:t>
            </a:r>
            <a:r>
              <a:rPr spc="-4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ESPECÍFICOS</a:t>
            </a:r>
            <a:r>
              <a:rPr spc="-2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spc="2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BENS</a:t>
            </a:r>
            <a:r>
              <a:rPr spc="-11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pt-BR" spc="-10" dirty="0">
                <a:solidFill>
                  <a:schemeClr val="accent1">
                    <a:lumMod val="50000"/>
                  </a:schemeClr>
                </a:solidFill>
              </a:rPr>
              <a:t>MÓVEIS</a:t>
            </a:r>
            <a:br>
              <a:rPr lang="pt-BR" spc="-10" dirty="0"/>
            </a:br>
            <a:r>
              <a:rPr lang="pt-BR" sz="2400" b="1" dirty="0">
                <a:solidFill>
                  <a:srgbClr val="FF0000"/>
                </a:solidFill>
              </a:rPr>
              <a:t>Construção Civil </a:t>
            </a:r>
            <a:br>
              <a:rPr lang="pt-BR" sz="2400" b="1" dirty="0"/>
            </a:br>
            <a:br>
              <a:rPr lang="pt-BR" sz="2400" b="1" dirty="0"/>
            </a:br>
            <a:r>
              <a:rPr lang="pt-BR" sz="2000" b="1" dirty="0"/>
              <a:t>Para a construção civil</a:t>
            </a:r>
            <a:r>
              <a:rPr lang="pt-BR" sz="2000" dirty="0"/>
              <a:t>, a base de cálculo do IBS e da CBS será o valor da operação deduzidos os valores relacionados aos materiais de construção fornecidos à obra diretamente ou indiretamente pela construtora (tributação pela margem). Caso haja subcontratação da obra de construção, a base de cálculo é o valor da operação, porém não será permitida a apropriação e a utilização de créditos de IBS e CBS pelo subcontratado nas aquisições materiais de construção aplicados nas obras contratadas, pois esses materiais já estarão sendo deduzidos da base de cálculo da construtora.</a:t>
            </a:r>
            <a:br>
              <a:rPr lang="pt-BR" sz="2000" dirty="0"/>
            </a:br>
            <a:br>
              <a:rPr lang="pt-BR" sz="2000" dirty="0"/>
            </a:br>
            <a:r>
              <a:rPr lang="pt-BR" sz="1800" b="1" dirty="0"/>
              <a:t>Incorporação e parcelamento do solo </a:t>
            </a:r>
            <a:r>
              <a:rPr lang="pt-BR" sz="1800" dirty="0"/>
              <a:t>Na incorporação imobiliária e no parcelamento de solo, o IBS e a CBS incidentes na alienação das unidades imobiliárias serão devidos em cada pagamento (regime caixa). Nesse caso, o redutor de ajuste e o redutor social, quando aplicáveis, deverão ser deduzidos da base de cálculo relativa a cada parcela, de forma proporcional ao valor total do bem imóvel. O alienante poderá compensar os créditos apropriados relativos ao IBS e da CBS pagos sobre a aquisição de bens e serviços utilizados na incorporação imobiliária e no parcelamento do solo. Eventual saldo credor poderá ser objeto de ressarcimento durante a incorporação ou parcelamento do solo, desde que esse ressarcimento seja realizado diretamente em conta corrente vinculada ao patrimônio de afetação. Do contrário, o ressarcimento só poderá ser realizado após a conclusão da incorporação ou do parcelamento do solo. Nesse caso também é permitia a compensação do saldo credor com os valores do IBS e da CBS relativos a outras operações tributadas do contribuinte.</a:t>
            </a:r>
            <a:endParaRPr sz="1800" spc="-10" dirty="0"/>
          </a:p>
        </p:txBody>
      </p:sp>
      <p:sp>
        <p:nvSpPr>
          <p:cNvPr id="3" name="object 3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75" y="6248400"/>
            <a:ext cx="2028825" cy="6096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17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58369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375" y="1181100"/>
            <a:ext cx="2028825" cy="457200"/>
          </a:xfrm>
          <a:custGeom>
            <a:avLst/>
            <a:gdLst/>
            <a:ahLst/>
            <a:cxnLst/>
            <a:rect l="l" t="t" r="r" b="b"/>
            <a:pathLst>
              <a:path w="2028825" h="457200">
                <a:moveTo>
                  <a:pt x="1800225" y="0"/>
                </a:moveTo>
                <a:lnTo>
                  <a:pt x="228600" y="0"/>
                </a:ln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4" y="317575"/>
                </a:lnTo>
                <a:lnTo>
                  <a:pt x="39041" y="356406"/>
                </a:lnTo>
                <a:lnTo>
                  <a:pt x="66955" y="390239"/>
                </a:lnTo>
                <a:lnTo>
                  <a:pt x="100788" y="418154"/>
                </a:lnTo>
                <a:lnTo>
                  <a:pt x="139619" y="439233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1800225" y="457200"/>
                </a:lnTo>
                <a:lnTo>
                  <a:pt x="1846291" y="452555"/>
                </a:lnTo>
                <a:lnTo>
                  <a:pt x="1889200" y="439233"/>
                </a:lnTo>
                <a:lnTo>
                  <a:pt x="1928031" y="418154"/>
                </a:lnTo>
                <a:lnTo>
                  <a:pt x="1961864" y="390239"/>
                </a:lnTo>
                <a:lnTo>
                  <a:pt x="1989779" y="356406"/>
                </a:lnTo>
                <a:lnTo>
                  <a:pt x="2010858" y="317575"/>
                </a:lnTo>
                <a:lnTo>
                  <a:pt x="2024180" y="274666"/>
                </a:lnTo>
                <a:lnTo>
                  <a:pt x="2028825" y="228600"/>
                </a:lnTo>
                <a:lnTo>
                  <a:pt x="2024180" y="182533"/>
                </a:lnTo>
                <a:lnTo>
                  <a:pt x="2010858" y="139624"/>
                </a:lnTo>
                <a:lnTo>
                  <a:pt x="1989779" y="100793"/>
                </a:lnTo>
                <a:lnTo>
                  <a:pt x="1961864" y="66960"/>
                </a:lnTo>
                <a:lnTo>
                  <a:pt x="1928031" y="39045"/>
                </a:lnTo>
                <a:lnTo>
                  <a:pt x="1889200" y="17966"/>
                </a:lnTo>
                <a:lnTo>
                  <a:pt x="1846291" y="4644"/>
                </a:lnTo>
                <a:lnTo>
                  <a:pt x="18002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b="0" spc="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b="0" spc="-110" dirty="0">
                <a:latin typeface="Century Gothic"/>
                <a:cs typeface="Century Gothic"/>
              </a:rPr>
              <a:t> </a:t>
            </a:r>
            <a:r>
              <a:rPr dirty="0"/>
              <a:t>INCIDÊNCIA</a:t>
            </a:r>
            <a:r>
              <a:rPr spc="-35" dirty="0"/>
              <a:t> </a:t>
            </a:r>
            <a:r>
              <a:rPr dirty="0"/>
              <a:t>SOBRE</a:t>
            </a:r>
            <a:r>
              <a:rPr spc="-45" dirty="0"/>
              <a:t> </a:t>
            </a:r>
            <a:r>
              <a:rPr spc="-10" dirty="0"/>
              <a:t>OPERAÇÕES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5615" y="1261427"/>
            <a:ext cx="10581640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ALÍQUOTAS</a:t>
            </a:r>
            <a:endParaRPr sz="1800">
              <a:latin typeface="Century Gothic"/>
              <a:cs typeface="Century Gothic"/>
            </a:endParaRPr>
          </a:p>
          <a:p>
            <a:pPr marL="396875" indent="-342900">
              <a:lnSpc>
                <a:spcPct val="100000"/>
              </a:lnSpc>
              <a:spcBef>
                <a:spcPts val="2030"/>
              </a:spcBef>
              <a:buClr>
                <a:srgbClr val="173DFF"/>
              </a:buClr>
              <a:buFont typeface="Arial"/>
              <a:buChar char="•"/>
              <a:tabLst>
                <a:tab pos="39687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União,</a:t>
            </a:r>
            <a:r>
              <a:rPr sz="1800" spc="-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Estados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Municípios</a:t>
            </a:r>
            <a:r>
              <a:rPr sz="1800" spc="-1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terão</a:t>
            </a:r>
            <a:r>
              <a:rPr sz="1800" spc="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autonomia</a:t>
            </a:r>
            <a:r>
              <a:rPr sz="1800" spc="-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fixação</a:t>
            </a:r>
            <a:r>
              <a:rPr sz="1800" spc="-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sua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alíquota</a:t>
            </a:r>
            <a:r>
              <a:rPr sz="180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padrão</a:t>
            </a:r>
            <a:endParaRPr sz="1800">
              <a:latin typeface="Century Gothic"/>
              <a:cs typeface="Century Gothic"/>
            </a:endParaRPr>
          </a:p>
          <a:p>
            <a:pPr marL="396875" marR="5080" indent="-342900">
              <a:lnSpc>
                <a:spcPct val="114900"/>
              </a:lnSpc>
              <a:spcBef>
                <a:spcPts val="1195"/>
              </a:spcBef>
              <a:buClr>
                <a:srgbClr val="173DFF"/>
              </a:buClr>
              <a:buFont typeface="Arial"/>
              <a:buChar char="•"/>
              <a:tabLst>
                <a:tab pos="39687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Alíquota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cada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ente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poderá</a:t>
            </a:r>
            <a:r>
              <a:rPr sz="1800" spc="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ser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definida</a:t>
            </a:r>
            <a:r>
              <a:rPr sz="1800" spc="-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</a:t>
            </a:r>
            <a:r>
              <a:rPr sz="18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base</a:t>
            </a:r>
            <a:r>
              <a:rPr sz="180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alíquota</a:t>
            </a:r>
            <a:r>
              <a:rPr sz="1800" spc="-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referência</a:t>
            </a:r>
            <a:r>
              <a:rPr sz="1800" spc="-2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(via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acréscimo</a:t>
            </a:r>
            <a:r>
              <a:rPr sz="1800" spc="-229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redução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pontos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percentuais)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sem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referência</a:t>
            </a:r>
            <a:r>
              <a:rPr sz="1800" spc="-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à</a:t>
            </a:r>
            <a:r>
              <a:rPr sz="18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alíquota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referência</a:t>
            </a:r>
            <a:endParaRPr sz="1800">
              <a:latin typeface="Century Gothic"/>
              <a:cs typeface="Century Gothic"/>
            </a:endParaRPr>
          </a:p>
          <a:p>
            <a:pPr marL="396875" indent="-342900">
              <a:lnSpc>
                <a:spcPct val="100000"/>
              </a:lnSpc>
              <a:spcBef>
                <a:spcPts val="1520"/>
              </a:spcBef>
              <a:buClr>
                <a:srgbClr val="173DFF"/>
              </a:buClr>
              <a:buFont typeface="Arial"/>
              <a:buChar char="•"/>
              <a:tabLst>
                <a:tab pos="39687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Caso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ente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federativo</a:t>
            </a:r>
            <a:r>
              <a:rPr sz="1800" spc="-2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não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fixe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sua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alíquota</a:t>
            </a:r>
            <a:r>
              <a:rPr sz="1800" spc="-1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aplica-se</a:t>
            </a:r>
            <a:r>
              <a:rPr sz="1800" spc="-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alíquota</a:t>
            </a:r>
            <a:r>
              <a:rPr sz="180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referência</a:t>
            </a:r>
            <a:endParaRPr sz="1800">
              <a:latin typeface="Century Gothic"/>
              <a:cs typeface="Century Gothic"/>
            </a:endParaRPr>
          </a:p>
          <a:p>
            <a:pPr marL="396875" indent="-342900">
              <a:lnSpc>
                <a:spcPct val="100000"/>
              </a:lnSpc>
              <a:spcBef>
                <a:spcPts val="1520"/>
              </a:spcBef>
              <a:buClr>
                <a:srgbClr val="173DFF"/>
              </a:buClr>
              <a:buFont typeface="Arial"/>
              <a:buChar char="•"/>
              <a:tabLst>
                <a:tab pos="39687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Ajuste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alíquota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referência</a:t>
            </a:r>
            <a:r>
              <a:rPr sz="1800" spc="-2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caso de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mudanças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legislação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75" y="6248400"/>
            <a:ext cx="2028825" cy="6096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607" y="704802"/>
            <a:ext cx="9695865" cy="54490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687" y="586284"/>
            <a:ext cx="9535557" cy="691644"/>
          </a:xfrm>
          <a:prstGeom prst="rect">
            <a:avLst/>
          </a:prstGeom>
        </p:spPr>
        <p:txBody>
          <a:bodyPr vert="horz" wrap="square" lIns="0" tIns="1439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13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spc="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spc="18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spc="32" dirty="0">
                <a:latin typeface="Century Gothic"/>
                <a:cs typeface="Century Gothic"/>
              </a:rPr>
              <a:t> </a:t>
            </a:r>
            <a:r>
              <a:rPr dirty="0"/>
              <a:t>IMPOSTO</a:t>
            </a:r>
            <a:r>
              <a:rPr spc="36" dirty="0"/>
              <a:t> </a:t>
            </a:r>
            <a:r>
              <a:rPr spc="-9" dirty="0"/>
              <a:t>SELETIVO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47608" y="884458"/>
            <a:ext cx="9696210" cy="5269892"/>
            <a:chOff x="0" y="975360"/>
            <a:chExt cx="10692765" cy="5811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9204" y="6254495"/>
              <a:ext cx="1784604" cy="5318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975359"/>
              <a:ext cx="10692765" cy="5811520"/>
            </a:xfrm>
            <a:custGeom>
              <a:avLst/>
              <a:gdLst/>
              <a:ahLst/>
              <a:cxnLst/>
              <a:rect l="l" t="t" r="r" b="b"/>
              <a:pathLst>
                <a:path w="10692765" h="5811520">
                  <a:moveTo>
                    <a:pt x="777227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777227" y="513588"/>
                  </a:lnTo>
                  <a:lnTo>
                    <a:pt x="777227" y="0"/>
                  </a:lnTo>
                  <a:close/>
                </a:path>
                <a:path w="10692765" h="5811520">
                  <a:moveTo>
                    <a:pt x="10692384" y="5608320"/>
                  </a:moveTo>
                  <a:lnTo>
                    <a:pt x="10686796" y="5561419"/>
                  </a:lnTo>
                  <a:lnTo>
                    <a:pt x="10670908" y="5518213"/>
                  </a:lnTo>
                  <a:lnTo>
                    <a:pt x="10645953" y="5479999"/>
                  </a:lnTo>
                  <a:lnTo>
                    <a:pt x="10613187" y="5448058"/>
                  </a:lnTo>
                  <a:lnTo>
                    <a:pt x="10573855" y="5423649"/>
                  </a:lnTo>
                  <a:lnTo>
                    <a:pt x="10529227" y="5408066"/>
                  </a:lnTo>
                  <a:lnTo>
                    <a:pt x="10480548" y="5402580"/>
                  </a:lnTo>
                  <a:lnTo>
                    <a:pt x="10431856" y="5408066"/>
                  </a:lnTo>
                  <a:lnTo>
                    <a:pt x="10387228" y="5423649"/>
                  </a:lnTo>
                  <a:lnTo>
                    <a:pt x="10347896" y="5448058"/>
                  </a:lnTo>
                  <a:lnTo>
                    <a:pt x="10315130" y="5479999"/>
                  </a:lnTo>
                  <a:lnTo>
                    <a:pt x="10290175" y="5518213"/>
                  </a:lnTo>
                  <a:lnTo>
                    <a:pt x="10274287" y="5561419"/>
                  </a:lnTo>
                  <a:lnTo>
                    <a:pt x="10268712" y="5608320"/>
                  </a:lnTo>
                  <a:lnTo>
                    <a:pt x="10274287" y="5655792"/>
                  </a:lnTo>
                  <a:lnTo>
                    <a:pt x="10290175" y="5699404"/>
                  </a:lnTo>
                  <a:lnTo>
                    <a:pt x="10315130" y="5737885"/>
                  </a:lnTo>
                  <a:lnTo>
                    <a:pt x="10347896" y="5770003"/>
                  </a:lnTo>
                  <a:lnTo>
                    <a:pt x="10387228" y="5794489"/>
                  </a:lnTo>
                  <a:lnTo>
                    <a:pt x="10431856" y="5810110"/>
                  </a:lnTo>
                  <a:lnTo>
                    <a:pt x="10439946" y="5811024"/>
                  </a:lnTo>
                  <a:lnTo>
                    <a:pt x="10692384" y="5811024"/>
                  </a:lnTo>
                  <a:lnTo>
                    <a:pt x="10692384" y="5608320"/>
                  </a:lnTo>
                  <a:close/>
                </a:path>
              </a:pathLst>
            </a:custGeom>
            <a:solidFill>
              <a:srgbClr val="FFD3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007687" y="1655479"/>
            <a:ext cx="9535557" cy="3207411"/>
          </a:xfrm>
          <a:prstGeom prst="rect">
            <a:avLst/>
          </a:prstGeom>
        </p:spPr>
        <p:txBody>
          <a:bodyPr vert="horz" wrap="square" lIns="0" tIns="134742" rIns="0" bIns="0" rtlCol="0">
            <a:spAutoFit/>
          </a:bodyPr>
          <a:lstStyle/>
          <a:p>
            <a:pPr marL="11516">
              <a:lnSpc>
                <a:spcPct val="100000"/>
              </a:lnSpc>
              <a:spcBef>
                <a:spcPts val="1061"/>
              </a:spcBef>
            </a:pPr>
            <a:r>
              <a:rPr spc="-9" dirty="0"/>
              <a:t>INCIDÊNCIA</a:t>
            </a:r>
          </a:p>
          <a:p>
            <a:pPr marL="283302" marR="21305" indent="-272362">
              <a:lnSpc>
                <a:spcPct val="155500"/>
              </a:lnSpc>
              <a:spcBef>
                <a:spcPts val="45"/>
              </a:spcBef>
              <a:buClr>
                <a:srgbClr val="183DFF"/>
              </a:buClr>
              <a:buFont typeface="Arial"/>
              <a:buChar char="•"/>
              <a:tabLst>
                <a:tab pos="738198" algn="l"/>
              </a:tabLst>
            </a:pP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Veículos,</a:t>
            </a:r>
            <a:r>
              <a:rPr sz="1600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embarcações</a:t>
            </a:r>
            <a:r>
              <a:rPr sz="1600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r>
              <a:rPr sz="1600" spc="9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aeronaves</a:t>
            </a:r>
            <a:r>
              <a:rPr sz="1600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emissores</a:t>
            </a:r>
            <a:r>
              <a:rPr sz="1600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600" spc="9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spc="-9" dirty="0">
                <a:solidFill>
                  <a:srgbClr val="595959"/>
                </a:solidFill>
                <a:latin typeface="Century Gothic"/>
                <a:cs typeface="Century Gothic"/>
              </a:rPr>
              <a:t>poluentes 	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Alíquota</a:t>
            </a:r>
            <a:r>
              <a:rPr sz="1600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zero</a:t>
            </a:r>
            <a:r>
              <a:rPr sz="1600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para</a:t>
            </a:r>
            <a:r>
              <a:rPr sz="1600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automóveis</a:t>
            </a:r>
            <a:r>
              <a:rPr sz="1600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spc="-9" dirty="0">
                <a:solidFill>
                  <a:srgbClr val="595959"/>
                </a:solidFill>
                <a:latin typeface="Century Gothic"/>
                <a:cs typeface="Century Gothic"/>
              </a:rPr>
              <a:t>sustentáveis</a:t>
            </a:r>
          </a:p>
          <a:p>
            <a:pPr marL="283302" indent="-271786">
              <a:lnSpc>
                <a:spcPct val="100000"/>
              </a:lnSpc>
              <a:spcBef>
                <a:spcPts val="1034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Produtos</a:t>
            </a:r>
            <a:r>
              <a:rPr sz="1600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fumígenos</a:t>
            </a:r>
            <a:r>
              <a:rPr sz="1600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(alíquota</a:t>
            </a:r>
            <a:r>
              <a:rPr sz="1600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i="1" dirty="0">
                <a:solidFill>
                  <a:srgbClr val="595959"/>
                </a:solidFill>
                <a:latin typeface="Century Gothic"/>
                <a:cs typeface="Century Gothic"/>
              </a:rPr>
              <a:t>ad</a:t>
            </a:r>
            <a:r>
              <a:rPr sz="1600" i="1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i="1" dirty="0">
                <a:solidFill>
                  <a:srgbClr val="595959"/>
                </a:solidFill>
                <a:latin typeface="Century Gothic"/>
                <a:cs typeface="Century Gothic"/>
              </a:rPr>
              <a:t>valorem</a:t>
            </a:r>
            <a:r>
              <a:rPr sz="1600" i="1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+</a:t>
            </a:r>
            <a:r>
              <a:rPr sz="1600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alíquota</a:t>
            </a:r>
            <a:r>
              <a:rPr sz="1600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i="1" dirty="0">
                <a:solidFill>
                  <a:srgbClr val="595959"/>
                </a:solidFill>
                <a:latin typeface="Century Gothic"/>
                <a:cs typeface="Century Gothic"/>
              </a:rPr>
              <a:t>ad</a:t>
            </a:r>
            <a:r>
              <a:rPr sz="1600" i="1" spc="6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i="1" spc="-18" dirty="0">
                <a:solidFill>
                  <a:srgbClr val="595959"/>
                </a:solidFill>
                <a:latin typeface="Century Gothic"/>
                <a:cs typeface="Century Gothic"/>
              </a:rPr>
              <a:t>rem</a:t>
            </a:r>
            <a:r>
              <a:rPr sz="1600" spc="-18" dirty="0">
                <a:solidFill>
                  <a:srgbClr val="595959"/>
                </a:solidFill>
                <a:latin typeface="Century Gothic"/>
                <a:cs typeface="Century Gothic"/>
              </a:rPr>
              <a:t>)</a:t>
            </a:r>
          </a:p>
          <a:p>
            <a:pPr marL="283302" indent="-271786">
              <a:lnSpc>
                <a:spcPct val="100000"/>
              </a:lnSpc>
              <a:spcBef>
                <a:spcPts val="979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Bebidas</a:t>
            </a:r>
            <a:r>
              <a:rPr sz="1600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alcóolicas</a:t>
            </a:r>
            <a:r>
              <a:rPr sz="1600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(alíquota</a:t>
            </a:r>
            <a:r>
              <a:rPr sz="1600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i="1" dirty="0">
                <a:solidFill>
                  <a:srgbClr val="595959"/>
                </a:solidFill>
                <a:latin typeface="Century Gothic"/>
                <a:cs typeface="Century Gothic"/>
              </a:rPr>
              <a:t>ad</a:t>
            </a:r>
            <a:r>
              <a:rPr sz="1600" i="1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i="1" dirty="0">
                <a:solidFill>
                  <a:srgbClr val="595959"/>
                </a:solidFill>
                <a:latin typeface="Century Gothic"/>
                <a:cs typeface="Century Gothic"/>
              </a:rPr>
              <a:t>valorem</a:t>
            </a:r>
            <a:r>
              <a:rPr sz="1600" i="1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+</a:t>
            </a:r>
            <a:r>
              <a:rPr sz="1600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alíquota</a:t>
            </a:r>
            <a:r>
              <a:rPr sz="1600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i="1" dirty="0">
                <a:solidFill>
                  <a:srgbClr val="595959"/>
                </a:solidFill>
                <a:latin typeface="Century Gothic"/>
                <a:cs typeface="Century Gothic"/>
              </a:rPr>
              <a:t>ad</a:t>
            </a:r>
            <a:r>
              <a:rPr sz="1600" i="1" spc="6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i="1" spc="-18" dirty="0">
                <a:solidFill>
                  <a:srgbClr val="595959"/>
                </a:solidFill>
                <a:latin typeface="Century Gothic"/>
                <a:cs typeface="Century Gothic"/>
              </a:rPr>
              <a:t>rem</a:t>
            </a:r>
            <a:r>
              <a:rPr sz="1600" spc="-18" dirty="0">
                <a:solidFill>
                  <a:srgbClr val="595959"/>
                </a:solidFill>
                <a:latin typeface="Century Gothic"/>
                <a:cs typeface="Century Gothic"/>
              </a:rPr>
              <a:t>)</a:t>
            </a:r>
          </a:p>
          <a:p>
            <a:pPr marL="283302" indent="-271786">
              <a:lnSpc>
                <a:spcPct val="100000"/>
              </a:lnSpc>
              <a:spcBef>
                <a:spcPts val="988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Bebidas</a:t>
            </a:r>
            <a:r>
              <a:rPr sz="1600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spc="-9" dirty="0">
                <a:solidFill>
                  <a:srgbClr val="595959"/>
                </a:solidFill>
                <a:latin typeface="Century Gothic"/>
                <a:cs typeface="Century Gothic"/>
              </a:rPr>
              <a:t>açucaradas</a:t>
            </a:r>
          </a:p>
          <a:p>
            <a:pPr marL="283302" indent="-271786">
              <a:lnSpc>
                <a:spcPct val="100000"/>
              </a:lnSpc>
              <a:spcBef>
                <a:spcPts val="979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Bens</a:t>
            </a:r>
            <a:r>
              <a:rPr sz="1600" spc="45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minerais</a:t>
            </a:r>
            <a:r>
              <a:rPr sz="1600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extraídos</a:t>
            </a:r>
            <a:r>
              <a:rPr sz="1600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(teto</a:t>
            </a:r>
            <a:r>
              <a:rPr sz="1600" spc="8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600" spc="8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alíquota</a:t>
            </a:r>
            <a:r>
              <a:rPr sz="1600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b="0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600" spc="5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spc="-23" dirty="0">
                <a:solidFill>
                  <a:srgbClr val="595959"/>
                </a:solidFill>
                <a:latin typeface="Century Gothic"/>
                <a:cs typeface="Century Gothic"/>
              </a:rPr>
              <a:t>1%)</a:t>
            </a:r>
            <a:endParaRPr lang="pt-BR" sz="1600" spc="-23" dirty="0">
              <a:solidFill>
                <a:srgbClr val="595959"/>
              </a:solidFill>
              <a:latin typeface="Century Gothic"/>
              <a:cs typeface="Century Gothic"/>
            </a:endParaRPr>
          </a:p>
          <a:p>
            <a:pPr marL="283302" indent="-271786">
              <a:lnSpc>
                <a:spcPct val="100000"/>
              </a:lnSpc>
              <a:spcBef>
                <a:spcPts val="979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endParaRPr sz="1600" spc="-23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10369310" y="6486416"/>
            <a:ext cx="239395" cy="205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50" b="1" i="0">
                <a:solidFill>
                  <a:srgbClr val="595959"/>
                </a:solidFill>
                <a:latin typeface="Century Gothic"/>
                <a:cs typeface="Century Gothic"/>
              </a:defRPr>
            </a:lvl1pPr>
          </a:lstStyle>
          <a:p>
            <a:pPr marL="74295">
              <a:spcBef>
                <a:spcPts val="110"/>
              </a:spcBef>
            </a:pPr>
            <a:fld id="{81D60167-4931-47E6-BA6A-407CBD079E47}" type="slidenum">
              <a:rPr lang="pt-BR" spc="-50" smtClean="0"/>
              <a:pPr marL="74295">
                <a:spcBef>
                  <a:spcPts val="110"/>
                </a:spcBef>
              </a:pPr>
              <a:t>19</a:t>
            </a:fld>
            <a:endParaRPr spc="-23" dirty="0"/>
          </a:p>
        </p:txBody>
      </p:sp>
      <p:sp>
        <p:nvSpPr>
          <p:cNvPr id="8" name="object 8"/>
          <p:cNvSpPr txBox="1"/>
          <p:nvPr/>
        </p:nvSpPr>
        <p:spPr>
          <a:xfrm>
            <a:off x="1911878" y="4183194"/>
            <a:ext cx="5383904" cy="973082"/>
          </a:xfrm>
          <a:prstGeom prst="rect">
            <a:avLst/>
          </a:prstGeom>
        </p:spPr>
        <p:txBody>
          <a:bodyPr vert="horz" wrap="square" lIns="0" tIns="134742" rIns="0" bIns="0" rtlCol="0">
            <a:spAutoFit/>
          </a:bodyPr>
          <a:lstStyle/>
          <a:p>
            <a:pPr marL="11516">
              <a:spcBef>
                <a:spcPts val="1061"/>
              </a:spcBef>
            </a:pPr>
            <a:r>
              <a:rPr sz="1406" b="1" spc="-9" dirty="0">
                <a:solidFill>
                  <a:srgbClr val="183DFF"/>
                </a:solidFill>
                <a:latin typeface="Century Gothic"/>
                <a:cs typeface="Century Gothic"/>
              </a:rPr>
              <a:t>ALÍQUOTAS</a:t>
            </a:r>
            <a:endParaRPr sz="1406" dirty="0">
              <a:latin typeface="Century Gothic"/>
              <a:cs typeface="Century Gothic"/>
            </a:endParaRPr>
          </a:p>
          <a:p>
            <a:pPr marL="283302" indent="-271786">
              <a:spcBef>
                <a:spcPts val="984"/>
              </a:spcBef>
              <a:buClr>
                <a:srgbClr val="183DFF"/>
              </a:buClr>
              <a:buFont typeface="Arial"/>
              <a:buChar char="•"/>
              <a:tabLst>
                <a:tab pos="283302" algn="l"/>
              </a:tabLst>
            </a:pPr>
            <a:r>
              <a:rPr sz="1600" dirty="0">
                <a:solidFill>
                  <a:srgbClr val="595959"/>
                </a:solidFill>
                <a:latin typeface="Century Gothic"/>
                <a:cs typeface="Century Gothic"/>
              </a:rPr>
              <a:t>Definição</a:t>
            </a:r>
            <a:r>
              <a:rPr sz="1600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595959"/>
                </a:solidFill>
                <a:latin typeface="Century Gothic"/>
                <a:cs typeface="Century Gothic"/>
              </a:rPr>
              <a:t>das</a:t>
            </a:r>
            <a:r>
              <a:rPr sz="1600" spc="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595959"/>
                </a:solidFill>
                <a:latin typeface="Century Gothic"/>
                <a:cs typeface="Century Gothic"/>
              </a:rPr>
              <a:t>alíquotas</a:t>
            </a:r>
            <a:r>
              <a:rPr sz="1600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595959"/>
                </a:solidFill>
                <a:latin typeface="Century Gothic"/>
                <a:cs typeface="Century Gothic"/>
              </a:rPr>
              <a:t>ficará</a:t>
            </a:r>
            <a:r>
              <a:rPr sz="1600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595959"/>
                </a:solidFill>
                <a:latin typeface="Century Gothic"/>
                <a:cs typeface="Century Gothic"/>
              </a:rPr>
              <a:t>para</a:t>
            </a:r>
            <a:r>
              <a:rPr sz="1600" spc="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595959"/>
                </a:solidFill>
                <a:latin typeface="Century Gothic"/>
                <a:cs typeface="Century Gothic"/>
              </a:rPr>
              <a:t>a</a:t>
            </a:r>
            <a:r>
              <a:rPr sz="1600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595959"/>
                </a:solidFill>
                <a:latin typeface="Century Gothic"/>
                <a:cs typeface="Century Gothic"/>
              </a:rPr>
              <a:t>legislação</a:t>
            </a:r>
            <a:r>
              <a:rPr sz="1600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600" spc="-9" dirty="0">
                <a:solidFill>
                  <a:srgbClr val="595959"/>
                </a:solidFill>
                <a:latin typeface="Century Gothic"/>
                <a:cs typeface="Century Gothic"/>
              </a:rPr>
              <a:t>ordinária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7008" y="2468189"/>
            <a:ext cx="2306729" cy="243656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1873"/>
              </a:lnSpc>
            </a:pP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r>
              <a:rPr sz="1587" spc="-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Imposto</a:t>
            </a:r>
            <a:r>
              <a:rPr sz="1587" spc="-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Seletivo</a:t>
            </a:r>
            <a:r>
              <a:rPr sz="1587" spc="-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spc="-18" dirty="0">
                <a:solidFill>
                  <a:srgbClr val="595959"/>
                </a:solidFill>
                <a:latin typeface="Century Gothic"/>
                <a:cs typeface="Century Gothic"/>
              </a:rPr>
              <a:t>visa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7009" y="2734908"/>
            <a:ext cx="1460852" cy="243656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1873"/>
              </a:lnSpc>
            </a:pP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desestimular</a:t>
            </a:r>
            <a:r>
              <a:rPr sz="1587" spc="-50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spc="-45" dirty="0">
                <a:solidFill>
                  <a:srgbClr val="595959"/>
                </a:solidFill>
                <a:latin typeface="Century Gothic"/>
                <a:cs typeface="Century Gothic"/>
              </a:rPr>
              <a:t>o</a:t>
            </a:r>
            <a:endParaRPr sz="1587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97008" y="3000244"/>
            <a:ext cx="2216902" cy="243656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1873"/>
              </a:lnSpc>
            </a:pP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consumo</a:t>
            </a:r>
            <a:r>
              <a:rPr sz="1587" spc="-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587" spc="-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spc="-9" dirty="0">
                <a:solidFill>
                  <a:srgbClr val="595959"/>
                </a:solidFill>
                <a:latin typeface="Century Gothic"/>
                <a:cs typeface="Century Gothic"/>
              </a:rPr>
              <a:t>produtos</a:t>
            </a:r>
            <a:endParaRPr sz="1587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97009" y="3266963"/>
            <a:ext cx="2200203" cy="243656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1873"/>
              </a:lnSpc>
            </a:pP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prejudiciais</a:t>
            </a:r>
            <a:r>
              <a:rPr sz="1587" spc="-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à</a:t>
            </a:r>
            <a:r>
              <a:rPr sz="1587" spc="-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saúde</a:t>
            </a:r>
            <a:r>
              <a:rPr sz="1587" spc="-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spc="-45" dirty="0">
                <a:solidFill>
                  <a:srgbClr val="595959"/>
                </a:solidFill>
                <a:latin typeface="Century Gothic"/>
                <a:cs typeface="Century Gothic"/>
              </a:rPr>
              <a:t>e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7008" y="3533683"/>
            <a:ext cx="1903656" cy="243656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 marL="1152">
              <a:lnSpc>
                <a:spcPts val="1873"/>
              </a:lnSpc>
            </a:pP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ao</a:t>
            </a:r>
            <a:r>
              <a:rPr sz="1587" spc="-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dirty="0">
                <a:solidFill>
                  <a:srgbClr val="595959"/>
                </a:solidFill>
                <a:latin typeface="Century Gothic"/>
                <a:cs typeface="Century Gothic"/>
              </a:rPr>
              <a:t>meio</a:t>
            </a:r>
            <a:r>
              <a:rPr sz="1587" spc="-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spc="-9" dirty="0">
                <a:solidFill>
                  <a:srgbClr val="595959"/>
                </a:solidFill>
                <a:latin typeface="Century Gothic"/>
                <a:cs typeface="Century Gothic"/>
              </a:rPr>
              <a:t>ambiente.</a:t>
            </a:r>
            <a:endParaRPr sz="1587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97008" y="3796257"/>
            <a:ext cx="1706726" cy="244234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 marL="1152"/>
            <a:r>
              <a:rPr sz="1587" b="1" dirty="0">
                <a:solidFill>
                  <a:srgbClr val="595959"/>
                </a:solidFill>
                <a:latin typeface="Century Gothic"/>
                <a:cs typeface="Century Gothic"/>
              </a:rPr>
              <a:t>NÃO</a:t>
            </a:r>
            <a:r>
              <a:rPr sz="1587" b="1" spc="-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b="1" dirty="0">
                <a:solidFill>
                  <a:srgbClr val="595959"/>
                </a:solidFill>
                <a:latin typeface="Century Gothic"/>
                <a:cs typeface="Century Gothic"/>
              </a:rPr>
              <a:t>tem</a:t>
            </a:r>
            <a:r>
              <a:rPr sz="1587" b="1" spc="-41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587" b="1" spc="-9" dirty="0">
                <a:solidFill>
                  <a:srgbClr val="595959"/>
                </a:solidFill>
                <a:latin typeface="Century Gothic"/>
                <a:cs typeface="Century Gothic"/>
              </a:rPr>
              <a:t>função</a:t>
            </a:r>
            <a:endParaRPr sz="1587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97008" y="4062976"/>
            <a:ext cx="1421120" cy="244234"/>
          </a:xfrm>
          <a:prstGeom prst="rect">
            <a:avLst/>
          </a:prstGeom>
          <a:solidFill>
            <a:srgbClr val="FFD300"/>
          </a:solidFill>
        </p:spPr>
        <p:txBody>
          <a:bodyPr vert="horz" wrap="square" lIns="0" tIns="0" rIns="0" bIns="0" rtlCol="0">
            <a:spAutoFit/>
          </a:bodyPr>
          <a:lstStyle/>
          <a:p>
            <a:pPr marL="1152"/>
            <a:r>
              <a:rPr sz="1587" b="1" spc="-9" dirty="0">
                <a:solidFill>
                  <a:srgbClr val="595959"/>
                </a:solidFill>
                <a:latin typeface="Century Gothic"/>
                <a:cs typeface="Century Gothic"/>
              </a:rPr>
              <a:t>arrecadatória.</a:t>
            </a:r>
            <a:endParaRPr sz="1587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718C06-A66B-6FCA-EC05-5BAFA0F68380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1    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306E2-438B-858F-8705-5677630B98FD}"/>
              </a:ext>
            </a:extLst>
          </p:cNvPr>
          <p:cNvSpPr txBox="1"/>
          <p:nvPr/>
        </p:nvSpPr>
        <p:spPr>
          <a:xfrm>
            <a:off x="760491" y="309274"/>
            <a:ext cx="1043175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2800" i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BREVE DIAGNÓSTICO DA SITUAÇÃO ATUAL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1ED08F-B7D2-728F-141F-FCF63ECEFF16}"/>
              </a:ext>
            </a:extLst>
          </p:cNvPr>
          <p:cNvSpPr txBox="1"/>
          <p:nvPr/>
        </p:nvSpPr>
        <p:spPr>
          <a:xfrm>
            <a:off x="144856" y="946538"/>
            <a:ext cx="1012928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Complexidade excessiva</a:t>
            </a: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Falta de transparência</a:t>
            </a: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Conflitos de competência</a:t>
            </a: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Tensões federativas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(“Guerra Fiscal”)</a:t>
            </a: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Elevado grau de litigiosidade e insegurança jurídica</a:t>
            </a: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Desestímulo aos investimentos</a:t>
            </a: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Ineficiências alocativas</a:t>
            </a: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Prejuízos à competitividade</a:t>
            </a: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Deterioração do ambiente de negócios</a:t>
            </a: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Comprometimento do crescimento econômico</a:t>
            </a:r>
          </a:p>
          <a:p>
            <a:pPr lvl="4" algn="just"/>
            <a:endParaRPr lang="pt-BR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pt-BR" sz="2000" b="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9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718C06-A66B-6FCA-EC05-5BAFA0F68380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 8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306E2-438B-858F-8705-5677630B98FD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280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DESENVOLVIMENTO REGIONAL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209263-26A9-C0A0-0038-2E7833CF1BD3}"/>
              </a:ext>
            </a:extLst>
          </p:cNvPr>
          <p:cNvSpPr txBox="1"/>
          <p:nvPr/>
        </p:nvSpPr>
        <p:spPr>
          <a:xfrm>
            <a:off x="461108" y="1351852"/>
            <a:ext cx="272571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Montserrat" panose="00000500000000000000" pitchFamily="2" charset="0"/>
              </a:rPr>
              <a:t>A PEC prevê 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92BC7B-DD7D-4B5B-0A6A-1BBDF8BF1125}"/>
              </a:ext>
            </a:extLst>
          </p:cNvPr>
          <p:cNvSpPr txBox="1"/>
          <p:nvPr/>
        </p:nvSpPr>
        <p:spPr>
          <a:xfrm>
            <a:off x="461108" y="1916826"/>
            <a:ext cx="373970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Fundo Nacional 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113DD8-FFB1-23CF-A9E8-0BFE3FB71285}"/>
              </a:ext>
            </a:extLst>
          </p:cNvPr>
          <p:cNvSpPr txBox="1"/>
          <p:nvPr/>
        </p:nvSpPr>
        <p:spPr>
          <a:xfrm>
            <a:off x="461108" y="2481800"/>
            <a:ext cx="366639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Desenvolvimento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DA2ED3F-0897-2B92-BCC4-41E310EE2926}"/>
              </a:ext>
            </a:extLst>
          </p:cNvPr>
          <p:cNvSpPr txBox="1"/>
          <p:nvPr/>
        </p:nvSpPr>
        <p:spPr>
          <a:xfrm>
            <a:off x="461108" y="3046773"/>
            <a:ext cx="333619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Regional (FNDR)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31F0EB4-92DC-703F-8EE9-4E465713AAFA}"/>
              </a:ext>
            </a:extLst>
          </p:cNvPr>
          <p:cNvSpPr txBox="1"/>
          <p:nvPr/>
        </p:nvSpPr>
        <p:spPr>
          <a:xfrm>
            <a:off x="4572000" y="1373694"/>
            <a:ext cx="60071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auto">
              <a:lnSpc>
                <a:spcPct val="120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000" b="1" dirty="0">
                <a:solidFill>
                  <a:srgbClr val="FF0000"/>
                </a:solidFill>
                <a:latin typeface="Montserrat" panose="00000500000000000000" pitchFamily="2" charset="0"/>
              </a:rPr>
              <a:t>O FNDR substitui a chamada “guerra fiscal” enquanto instrumento de promoção do desenvolvimento regional</a:t>
            </a:r>
          </a:p>
          <a:p>
            <a:pPr marL="342900" marR="0" lvl="0" indent="-342900" fontAlgn="auto">
              <a:lnSpc>
                <a:spcPct val="120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342900" marR="0" lvl="0" indent="-342900" fontAlgn="auto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 PEC também institui o </a:t>
            </a:r>
            <a:r>
              <a:rPr lang="pt-BR" sz="2800" b="1" dirty="0">
                <a:solidFill>
                  <a:schemeClr val="bg1"/>
                </a:solidFill>
                <a:highlight>
                  <a:srgbClr val="808080"/>
                </a:highlight>
                <a:latin typeface="Montserrat" panose="00000500000000000000" pitchFamily="2" charset="0"/>
              </a:rPr>
              <a:t>Fundo de Compensação de Benefícios Fiscais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,  com recursos da União, aportados até 31/12/2032.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AED3B39-C5C0-7F42-122F-B7C0BD182A71}"/>
              </a:ext>
            </a:extLst>
          </p:cNvPr>
          <p:cNvSpPr txBox="1"/>
          <p:nvPr/>
        </p:nvSpPr>
        <p:spPr>
          <a:xfrm>
            <a:off x="350842" y="3840281"/>
            <a:ext cx="3336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Financiamento com recursos da União</a:t>
            </a:r>
          </a:p>
        </p:txBody>
      </p:sp>
    </p:spTree>
    <p:extLst>
      <p:ext uri="{BB962C8B-B14F-4D97-AF65-F5344CB8AC3E}">
        <p14:creationId xmlns:p14="http://schemas.microsoft.com/office/powerpoint/2010/main" val="101296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dirty="0">
                <a:latin typeface="Century Gothic"/>
                <a:cs typeface="Century Gothic"/>
              </a:rPr>
              <a:t>Lei</a:t>
            </a:r>
            <a:r>
              <a:rPr sz="2750" b="0" spc="10" dirty="0">
                <a:latin typeface="Century Gothic"/>
                <a:cs typeface="Century Gothic"/>
              </a:rPr>
              <a:t> </a:t>
            </a:r>
            <a:r>
              <a:rPr sz="2750" b="0" dirty="0">
                <a:latin typeface="Century Gothic"/>
                <a:cs typeface="Century Gothic"/>
              </a:rPr>
              <a:t>Geral</a:t>
            </a:r>
            <a:r>
              <a:rPr sz="2750" b="0" spc="160" dirty="0">
                <a:latin typeface="Century Gothic"/>
                <a:cs typeface="Century Gothic"/>
              </a:rPr>
              <a:t> </a:t>
            </a:r>
            <a:r>
              <a:rPr sz="2750" b="0" dirty="0">
                <a:latin typeface="Century Gothic"/>
                <a:cs typeface="Century Gothic"/>
              </a:rPr>
              <a:t>|</a:t>
            </a:r>
            <a:r>
              <a:rPr sz="2750" b="0" spc="-5" dirty="0">
                <a:latin typeface="Century Gothic"/>
                <a:cs typeface="Century Gothic"/>
              </a:rPr>
              <a:t> </a:t>
            </a:r>
            <a:r>
              <a:rPr sz="2750" dirty="0"/>
              <a:t>CESTA</a:t>
            </a:r>
            <a:r>
              <a:rPr sz="2750" spc="85" dirty="0"/>
              <a:t> </a:t>
            </a:r>
            <a:r>
              <a:rPr sz="2750" dirty="0"/>
              <a:t>BÁSICA</a:t>
            </a:r>
            <a:r>
              <a:rPr sz="2750" spc="165" dirty="0"/>
              <a:t> </a:t>
            </a:r>
            <a:r>
              <a:rPr sz="2750" dirty="0"/>
              <a:t>E</a:t>
            </a:r>
            <a:r>
              <a:rPr sz="2750" spc="20" dirty="0"/>
              <a:t> </a:t>
            </a:r>
            <a:r>
              <a:rPr sz="2750" dirty="0"/>
              <a:t>DEMAIS</a:t>
            </a:r>
            <a:r>
              <a:rPr sz="2750" spc="165" dirty="0"/>
              <a:t> </a:t>
            </a:r>
            <a:r>
              <a:rPr sz="2750" spc="-10" dirty="0"/>
              <a:t>ALIMENTOS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933950" y="6296025"/>
            <a:ext cx="2038350" cy="561975"/>
            <a:chOff x="4933950" y="6296025"/>
            <a:chExt cx="2038350" cy="561975"/>
          </a:xfrm>
        </p:grpSpPr>
        <p:sp>
          <p:nvSpPr>
            <p:cNvPr id="7" name="object 7"/>
            <p:cNvSpPr/>
            <p:nvPr/>
          </p:nvSpPr>
          <p:spPr>
            <a:xfrm>
              <a:off x="4933950" y="6296025"/>
              <a:ext cx="2038350" cy="561975"/>
            </a:xfrm>
            <a:custGeom>
              <a:avLst/>
              <a:gdLst/>
              <a:ahLst/>
              <a:cxnLst/>
              <a:rect l="l" t="t" r="r" b="b"/>
              <a:pathLst>
                <a:path w="2038350" h="561975">
                  <a:moveTo>
                    <a:pt x="1936750" y="0"/>
                  </a:moveTo>
                  <a:lnTo>
                    <a:pt x="101600" y="0"/>
                  </a:lnTo>
                  <a:lnTo>
                    <a:pt x="62043" y="7984"/>
                  </a:lnTo>
                  <a:lnTo>
                    <a:pt x="29749" y="29759"/>
                  </a:lnTo>
                  <a:lnTo>
                    <a:pt x="7981" y="62054"/>
                  </a:lnTo>
                  <a:lnTo>
                    <a:pt x="0" y="101600"/>
                  </a:lnTo>
                  <a:lnTo>
                    <a:pt x="0" y="507998"/>
                  </a:lnTo>
                  <a:lnTo>
                    <a:pt x="7981" y="547546"/>
                  </a:lnTo>
                  <a:lnTo>
                    <a:pt x="17706" y="561975"/>
                  </a:lnTo>
                  <a:lnTo>
                    <a:pt x="2020643" y="561975"/>
                  </a:lnTo>
                  <a:lnTo>
                    <a:pt x="2030368" y="547546"/>
                  </a:lnTo>
                  <a:lnTo>
                    <a:pt x="2038350" y="507998"/>
                  </a:lnTo>
                  <a:lnTo>
                    <a:pt x="2038350" y="101600"/>
                  </a:lnTo>
                  <a:lnTo>
                    <a:pt x="2030368" y="62054"/>
                  </a:lnTo>
                  <a:lnTo>
                    <a:pt x="2008600" y="29759"/>
                  </a:lnTo>
                  <a:lnTo>
                    <a:pt x="1976306" y="7984"/>
                  </a:lnTo>
                  <a:lnTo>
                    <a:pt x="1936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625" y="6324598"/>
              <a:ext cx="1905000" cy="5333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7700" y="2106866"/>
            <a:ext cx="4999355" cy="258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CESTA</a:t>
            </a:r>
            <a:r>
              <a:rPr sz="1800" b="1" spc="-25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BÁSICA</a:t>
            </a:r>
            <a:r>
              <a:rPr sz="1800" b="1" spc="-80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NACIONAL</a:t>
            </a:r>
            <a:r>
              <a:rPr sz="1800" b="1" spc="-125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DE</a:t>
            </a:r>
            <a:r>
              <a:rPr sz="1800" b="1" spc="-60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173DFF"/>
                </a:solidFill>
                <a:latin typeface="Century Gothic"/>
                <a:cs typeface="Century Gothic"/>
              </a:rPr>
              <a:t>ALIMENTOS</a:t>
            </a:r>
            <a:endParaRPr sz="1800">
              <a:latin typeface="Century Gothic"/>
              <a:cs typeface="Century Gothic"/>
            </a:endParaRPr>
          </a:p>
          <a:p>
            <a:pPr marL="298450" marR="737235" indent="-285750">
              <a:lnSpc>
                <a:spcPct val="121700"/>
              </a:lnSpc>
              <a:spcBef>
                <a:spcPts val="1130"/>
              </a:spcBef>
              <a:buClr>
                <a:srgbClr val="173DFF"/>
              </a:buClr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Alimentos</a:t>
            </a:r>
            <a:r>
              <a:rPr sz="1800" spc="-2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que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hoje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têm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carga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total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(considerando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resíduos</a:t>
            </a:r>
            <a:r>
              <a:rPr sz="18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tributários)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próxima</a:t>
            </a:r>
            <a:r>
              <a:rPr sz="1800" spc="-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80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inferior</a:t>
            </a:r>
            <a:r>
              <a:rPr sz="1800" spc="-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10%</a:t>
            </a:r>
            <a:endParaRPr sz="1800">
              <a:latin typeface="Century Gothic"/>
              <a:cs typeface="Century Gothic"/>
            </a:endParaRPr>
          </a:p>
          <a:p>
            <a:pPr marL="298450" marR="5080" indent="-285750">
              <a:lnSpc>
                <a:spcPct val="120000"/>
              </a:lnSpc>
              <a:spcBef>
                <a:spcPts val="1160"/>
              </a:spcBef>
              <a:buClr>
                <a:srgbClr val="173DFF"/>
              </a:buClr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Alimentos</a:t>
            </a:r>
            <a:r>
              <a:rPr sz="1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majoritariamente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consumidos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majoritariamente</a:t>
            </a:r>
            <a:r>
              <a:rPr sz="18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pelos</a:t>
            </a:r>
            <a:r>
              <a:rPr sz="18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mais</a:t>
            </a:r>
            <a:r>
              <a:rPr sz="18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pobres: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arroz,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feijão,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farinha,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macarrão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etc.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5344" y="1209611"/>
            <a:ext cx="5180330" cy="395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575">
              <a:lnSpc>
                <a:spcPct val="118200"/>
              </a:lnSpc>
              <a:spcBef>
                <a:spcPts val="100"/>
              </a:spcBef>
            </a:pP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CESTA</a:t>
            </a:r>
            <a:r>
              <a:rPr sz="1800" b="1" spc="-40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ESTENDIDA</a:t>
            </a:r>
            <a:r>
              <a:rPr sz="1800" b="1" spc="-40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(REDUÇÃO</a:t>
            </a:r>
            <a:r>
              <a:rPr sz="1800" b="1" spc="-60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DAS</a:t>
            </a:r>
            <a:r>
              <a:rPr sz="1800" b="1" spc="-80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173DFF"/>
                </a:solidFill>
                <a:latin typeface="Century Gothic"/>
                <a:cs typeface="Century Gothic"/>
              </a:rPr>
              <a:t>ALÍQUOTAS </a:t>
            </a: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EM</a:t>
            </a:r>
            <a:r>
              <a:rPr sz="1800" b="1" spc="-15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173DFF"/>
                </a:solidFill>
                <a:latin typeface="Century Gothic"/>
                <a:cs typeface="Century Gothic"/>
              </a:rPr>
              <a:t>60%)</a:t>
            </a:r>
            <a:endParaRPr sz="1800">
              <a:latin typeface="Century Gothic"/>
              <a:cs typeface="Century Gothic"/>
            </a:endParaRPr>
          </a:p>
          <a:p>
            <a:pPr marL="298450" marR="5080" indent="-286385">
              <a:lnSpc>
                <a:spcPct val="120000"/>
              </a:lnSpc>
              <a:spcBef>
                <a:spcPts val="1235"/>
              </a:spcBef>
              <a:buClr>
                <a:srgbClr val="173DFF"/>
              </a:buClr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Demais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alimentos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cesta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básica</a:t>
            </a:r>
            <a:r>
              <a:rPr sz="1800" spc="-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atual</a:t>
            </a:r>
            <a:r>
              <a:rPr sz="1800" spc="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de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PIS/Cofins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não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enquadrados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Cesta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Básica</a:t>
            </a:r>
            <a:r>
              <a:rPr sz="1800" spc="-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Nacional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Alimentos</a:t>
            </a:r>
            <a:r>
              <a:rPr sz="1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(inclusive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carnes),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exceto</a:t>
            </a:r>
            <a:r>
              <a:rPr sz="18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aqueles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consumo</a:t>
            </a:r>
            <a:r>
              <a:rPr sz="1800" spc="-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muito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concentrado</a:t>
            </a:r>
            <a:r>
              <a:rPr sz="1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entre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os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mais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ricos.</a:t>
            </a:r>
            <a:endParaRPr sz="1800">
              <a:latin typeface="Century Gothic"/>
              <a:cs typeface="Century Gothic"/>
            </a:endParaRPr>
          </a:p>
          <a:p>
            <a:pPr marL="298450" marR="612775" indent="-286385">
              <a:lnSpc>
                <a:spcPct val="120500"/>
              </a:lnSpc>
              <a:spcBef>
                <a:spcPts val="1230"/>
              </a:spcBef>
              <a:buClr>
                <a:srgbClr val="173DFF"/>
              </a:buClr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Ampliação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80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favorecimentos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para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contemplar</a:t>
            </a:r>
            <a:r>
              <a:rPr sz="1800" spc="-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mais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alimentos</a:t>
            </a:r>
            <a:r>
              <a:rPr sz="1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saudáveis,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exceto</a:t>
            </a:r>
            <a:r>
              <a:rPr sz="18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aqueles</a:t>
            </a:r>
            <a:r>
              <a:rPr sz="1800" spc="-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consumo</a:t>
            </a:r>
            <a:r>
              <a:rPr sz="1800" spc="-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muito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concentrado</a:t>
            </a:r>
            <a:r>
              <a:rPr sz="1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entre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os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mais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ricos..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700" y="5016182"/>
            <a:ext cx="4208145" cy="111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REDUÇÃO</a:t>
            </a:r>
            <a:r>
              <a:rPr sz="1800" b="1" spc="-10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DAS</a:t>
            </a:r>
            <a:r>
              <a:rPr sz="1800" b="1" spc="-35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173DFF"/>
                </a:solidFill>
                <a:latin typeface="Century Gothic"/>
                <a:cs typeface="Century Gothic"/>
              </a:rPr>
              <a:t>ALÍQUOTAS</a:t>
            </a:r>
            <a:r>
              <a:rPr sz="1800" b="1" spc="-110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173DFF"/>
                </a:solidFill>
                <a:latin typeface="Century Gothic"/>
                <a:cs typeface="Century Gothic"/>
              </a:rPr>
              <a:t>A</a:t>
            </a:r>
            <a:r>
              <a:rPr sz="1800" b="1" spc="15" dirty="0">
                <a:solidFill>
                  <a:srgbClr val="173DFF"/>
                </a:solidFill>
                <a:latin typeface="Century Gothic"/>
                <a:cs typeface="Century Gothic"/>
              </a:rPr>
              <a:t> </a:t>
            </a:r>
            <a:r>
              <a:rPr sz="1800" b="1" spc="-20" dirty="0">
                <a:solidFill>
                  <a:srgbClr val="173DFF"/>
                </a:solidFill>
                <a:latin typeface="Century Gothic"/>
                <a:cs typeface="Century Gothic"/>
              </a:rPr>
              <a:t>ZERO</a:t>
            </a:r>
            <a:endParaRPr sz="1800">
              <a:latin typeface="Century Gothic"/>
              <a:cs typeface="Century Gothic"/>
            </a:endParaRPr>
          </a:p>
          <a:p>
            <a:pPr marL="298450" marR="5080" indent="-285750">
              <a:lnSpc>
                <a:spcPct val="121800"/>
              </a:lnSpc>
              <a:spcBef>
                <a:spcPts val="1125"/>
              </a:spcBef>
              <a:buClr>
                <a:srgbClr val="173DFF"/>
              </a:buClr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Diretrizes</a:t>
            </a:r>
            <a:r>
              <a:rPr sz="1800" spc="-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contidas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EC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132:</a:t>
            </a:r>
            <a:r>
              <a:rPr sz="180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ovos,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produtos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hortícolas</a:t>
            </a:r>
            <a:r>
              <a:rPr sz="1800" spc="-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frutas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4616" y="5330875"/>
            <a:ext cx="6419850" cy="304800"/>
          </a:xfrm>
          <a:prstGeom prst="rect">
            <a:avLst/>
          </a:prstGeom>
          <a:solidFill>
            <a:srgbClr val="173DFF"/>
          </a:solidFill>
        </p:spPr>
        <p:txBody>
          <a:bodyPr vert="horz" wrap="square" lIns="0" tIns="1270" rIns="0" bIns="0" rtlCol="0">
            <a:spAutoFit/>
          </a:bodyPr>
          <a:lstStyle/>
          <a:p>
            <a:pPr marL="3810">
              <a:lnSpc>
                <a:spcPts val="2390"/>
              </a:lnSpc>
              <a:spcBef>
                <a:spcPts val="10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carga</a:t>
            </a:r>
            <a:r>
              <a:rPr sz="200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tributária</a:t>
            </a:r>
            <a:r>
              <a:rPr sz="2000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média</a:t>
            </a:r>
            <a:r>
              <a:rPr sz="2000" spc="-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dos</a:t>
            </a:r>
            <a:r>
              <a:rPr sz="20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alimentos</a:t>
            </a:r>
            <a:r>
              <a:rPr sz="2000" spc="-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favorecidos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4616" y="5692825"/>
            <a:ext cx="5734050" cy="304800"/>
          </a:xfrm>
          <a:prstGeom prst="rect">
            <a:avLst/>
          </a:prstGeom>
          <a:solidFill>
            <a:srgbClr val="173DFF"/>
          </a:solidFill>
        </p:spPr>
        <p:txBody>
          <a:bodyPr vert="horz" wrap="square" lIns="0" tIns="1905" rIns="0" bIns="0" rtlCol="0">
            <a:spAutoFit/>
          </a:bodyPr>
          <a:lstStyle/>
          <a:p>
            <a:pPr marL="3810">
              <a:lnSpc>
                <a:spcPts val="2385"/>
              </a:lnSpc>
              <a:spcBef>
                <a:spcPts val="1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vai</a:t>
            </a:r>
            <a:r>
              <a:rPr sz="20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cair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11,6% para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4,8%.</a:t>
            </a:r>
            <a:r>
              <a:rPr sz="20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caso</a:t>
            </a:r>
            <a:r>
              <a:rPr sz="200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dos</a:t>
            </a:r>
            <a:r>
              <a:rPr sz="2000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mais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4616" y="6064300"/>
            <a:ext cx="5283200" cy="304800"/>
          </a:xfrm>
          <a:prstGeom prst="rect">
            <a:avLst/>
          </a:prstGeom>
          <a:solidFill>
            <a:srgbClr val="173DFF"/>
          </a:solidFill>
        </p:spPr>
        <p:txBody>
          <a:bodyPr vert="horz" wrap="square" lIns="0" tIns="2540" rIns="0" bIns="0" rtlCol="0">
            <a:spAutoFit/>
          </a:bodyPr>
          <a:lstStyle/>
          <a:p>
            <a:pPr marL="3810">
              <a:lnSpc>
                <a:spcPts val="2380"/>
              </a:lnSpc>
              <a:spcBef>
                <a:spcPts val="20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pobres,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cairá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para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3,9%,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após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cashback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181100"/>
            <a:ext cx="4229100" cy="581025"/>
          </a:xfrm>
          <a:custGeom>
            <a:avLst/>
            <a:gdLst/>
            <a:ahLst/>
            <a:cxnLst/>
            <a:rect l="l" t="t" r="r" b="b"/>
            <a:pathLst>
              <a:path w="4229100" h="581025">
                <a:moveTo>
                  <a:pt x="3938651" y="0"/>
                </a:moveTo>
                <a:lnTo>
                  <a:pt x="0" y="0"/>
                </a:lnTo>
                <a:lnTo>
                  <a:pt x="0" y="581025"/>
                </a:lnTo>
                <a:lnTo>
                  <a:pt x="3938524" y="581025"/>
                </a:lnTo>
                <a:lnTo>
                  <a:pt x="3985668" y="577223"/>
                </a:lnTo>
                <a:lnTo>
                  <a:pt x="4030386" y="566216"/>
                </a:lnTo>
                <a:lnTo>
                  <a:pt x="4072081" y="548603"/>
                </a:lnTo>
                <a:lnTo>
                  <a:pt x="4110154" y="524982"/>
                </a:lnTo>
                <a:lnTo>
                  <a:pt x="4144010" y="495950"/>
                </a:lnTo>
                <a:lnTo>
                  <a:pt x="4173049" y="462107"/>
                </a:lnTo>
                <a:lnTo>
                  <a:pt x="4196675" y="424049"/>
                </a:lnTo>
                <a:lnTo>
                  <a:pt x="4214290" y="382376"/>
                </a:lnTo>
                <a:lnTo>
                  <a:pt x="4225298" y="337686"/>
                </a:lnTo>
                <a:lnTo>
                  <a:pt x="4229100" y="290575"/>
                </a:lnTo>
                <a:lnTo>
                  <a:pt x="4225298" y="243431"/>
                </a:lnTo>
                <a:lnTo>
                  <a:pt x="4214291" y="198713"/>
                </a:lnTo>
                <a:lnTo>
                  <a:pt x="4196678" y="157018"/>
                </a:lnTo>
                <a:lnTo>
                  <a:pt x="4173057" y="118945"/>
                </a:lnTo>
                <a:lnTo>
                  <a:pt x="4144025" y="85089"/>
                </a:lnTo>
                <a:lnTo>
                  <a:pt x="4110182" y="56050"/>
                </a:lnTo>
                <a:lnTo>
                  <a:pt x="4072124" y="32424"/>
                </a:lnTo>
                <a:lnTo>
                  <a:pt x="4030451" y="14809"/>
                </a:lnTo>
                <a:lnTo>
                  <a:pt x="3985761" y="3801"/>
                </a:lnTo>
                <a:lnTo>
                  <a:pt x="393865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8172" y="1266761"/>
            <a:ext cx="3030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+</a:t>
            </a:r>
            <a:r>
              <a:rPr sz="24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COMIDA</a:t>
            </a:r>
            <a:r>
              <a:rPr sz="24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NA</a:t>
            </a:r>
            <a:r>
              <a:rPr sz="24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MESA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dirty="0">
                <a:latin typeface="Century Gothic"/>
                <a:cs typeface="Century Gothic"/>
              </a:rPr>
              <a:t>Lei</a:t>
            </a:r>
            <a:r>
              <a:rPr sz="2750" b="0" spc="-30" dirty="0">
                <a:latin typeface="Century Gothic"/>
                <a:cs typeface="Century Gothic"/>
              </a:rPr>
              <a:t> </a:t>
            </a:r>
            <a:r>
              <a:rPr sz="2750" b="0" dirty="0">
                <a:latin typeface="Century Gothic"/>
                <a:cs typeface="Century Gothic"/>
              </a:rPr>
              <a:t>Geral</a:t>
            </a:r>
            <a:r>
              <a:rPr sz="2750" b="0" spc="130" dirty="0">
                <a:latin typeface="Century Gothic"/>
                <a:cs typeface="Century Gothic"/>
              </a:rPr>
              <a:t> </a:t>
            </a:r>
            <a:r>
              <a:rPr sz="2750" b="0" dirty="0">
                <a:latin typeface="Century Gothic"/>
                <a:cs typeface="Century Gothic"/>
              </a:rPr>
              <a:t>|</a:t>
            </a:r>
            <a:r>
              <a:rPr sz="2750" b="0" spc="-35" dirty="0">
                <a:latin typeface="Century Gothic"/>
                <a:cs typeface="Century Gothic"/>
              </a:rPr>
              <a:t> </a:t>
            </a:r>
            <a:r>
              <a:rPr sz="2750" i="1" dirty="0">
                <a:latin typeface="Century Gothic"/>
                <a:cs typeface="Century Gothic"/>
              </a:rPr>
              <a:t>CASHBACK</a:t>
            </a:r>
            <a:r>
              <a:rPr sz="2750" i="1" spc="250" dirty="0">
                <a:latin typeface="Century Gothic"/>
                <a:cs typeface="Century Gothic"/>
              </a:rPr>
              <a:t> </a:t>
            </a:r>
            <a:r>
              <a:rPr sz="2750" dirty="0"/>
              <a:t>PARA</a:t>
            </a:r>
            <a:r>
              <a:rPr sz="2750" spc="55" dirty="0"/>
              <a:t> </a:t>
            </a:r>
            <a:r>
              <a:rPr sz="2750" dirty="0"/>
              <a:t>FAMÍLIAS</a:t>
            </a:r>
            <a:r>
              <a:rPr sz="2750" spc="204" dirty="0"/>
              <a:t> </a:t>
            </a:r>
            <a:r>
              <a:rPr sz="2750" dirty="0"/>
              <a:t>DE</a:t>
            </a:r>
            <a:r>
              <a:rPr sz="2750" spc="-10" dirty="0"/>
              <a:t> </a:t>
            </a:r>
            <a:r>
              <a:rPr sz="2750" dirty="0"/>
              <a:t>BAIXA</a:t>
            </a:r>
            <a:r>
              <a:rPr sz="2750" spc="200" dirty="0"/>
              <a:t> </a:t>
            </a:r>
            <a:r>
              <a:rPr sz="2750" spc="-10" dirty="0"/>
              <a:t>RENDA</a:t>
            </a:r>
            <a:endParaRPr sz="27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933950" y="6257925"/>
            <a:ext cx="2038350" cy="600075"/>
            <a:chOff x="4933950" y="6257925"/>
            <a:chExt cx="2038350" cy="600075"/>
          </a:xfrm>
        </p:grpSpPr>
        <p:sp>
          <p:nvSpPr>
            <p:cNvPr id="6" name="object 6"/>
            <p:cNvSpPr/>
            <p:nvPr/>
          </p:nvSpPr>
          <p:spPr>
            <a:xfrm>
              <a:off x="4933950" y="6257925"/>
              <a:ext cx="2038350" cy="600075"/>
            </a:xfrm>
            <a:custGeom>
              <a:avLst/>
              <a:gdLst/>
              <a:ahLst/>
              <a:cxnLst/>
              <a:rect l="l" t="t" r="r" b="b"/>
              <a:pathLst>
                <a:path w="2038350" h="600075">
                  <a:moveTo>
                    <a:pt x="1936750" y="0"/>
                  </a:moveTo>
                  <a:lnTo>
                    <a:pt x="101600" y="0"/>
                  </a:lnTo>
                  <a:lnTo>
                    <a:pt x="62043" y="7984"/>
                  </a:lnTo>
                  <a:lnTo>
                    <a:pt x="29749" y="29759"/>
                  </a:lnTo>
                  <a:lnTo>
                    <a:pt x="7981" y="62054"/>
                  </a:lnTo>
                  <a:lnTo>
                    <a:pt x="0" y="101600"/>
                  </a:lnTo>
                  <a:lnTo>
                    <a:pt x="0" y="507998"/>
                  </a:lnTo>
                  <a:lnTo>
                    <a:pt x="7981" y="547546"/>
                  </a:lnTo>
                  <a:lnTo>
                    <a:pt x="29749" y="579841"/>
                  </a:lnTo>
                  <a:lnTo>
                    <a:pt x="59758" y="600075"/>
                  </a:lnTo>
                  <a:lnTo>
                    <a:pt x="1978591" y="600075"/>
                  </a:lnTo>
                  <a:lnTo>
                    <a:pt x="2008600" y="579841"/>
                  </a:lnTo>
                  <a:lnTo>
                    <a:pt x="2030368" y="547546"/>
                  </a:lnTo>
                  <a:lnTo>
                    <a:pt x="2038350" y="507998"/>
                  </a:lnTo>
                  <a:lnTo>
                    <a:pt x="2038350" y="101600"/>
                  </a:lnTo>
                  <a:lnTo>
                    <a:pt x="2030368" y="62054"/>
                  </a:lnTo>
                  <a:lnTo>
                    <a:pt x="2008600" y="29759"/>
                  </a:lnTo>
                  <a:lnTo>
                    <a:pt x="1976306" y="7984"/>
                  </a:lnTo>
                  <a:lnTo>
                    <a:pt x="1936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625" y="6286498"/>
              <a:ext cx="1905000" cy="55245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64882" y="1007300"/>
            <a:ext cx="9375140" cy="464248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9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Devoluções</a:t>
            </a:r>
            <a:r>
              <a:rPr sz="1800" spc="-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de:</a:t>
            </a:r>
            <a:endParaRPr sz="1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19"/>
              </a:spcBef>
              <a:tabLst>
                <a:tab pos="81280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100%</a:t>
            </a:r>
            <a:r>
              <a:rPr sz="18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8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aquisição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botijão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gás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(13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kg)</a:t>
            </a:r>
            <a:endParaRPr sz="1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19"/>
              </a:spcBef>
              <a:tabLst>
                <a:tab pos="812800" algn="l"/>
                <a:tab pos="2840355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lang="pt-BR" dirty="0">
                <a:solidFill>
                  <a:srgbClr val="585858"/>
                </a:solidFill>
                <a:latin typeface="Century Gothic"/>
                <a:cs typeface="Calibri"/>
              </a:rPr>
              <a:t>100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%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8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	as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contas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luz,</a:t>
            </a:r>
            <a:r>
              <a:rPr sz="1800" spc="-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água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esgoto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gás</a:t>
            </a:r>
            <a:r>
              <a:rPr sz="18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encanado</a:t>
            </a:r>
            <a:endParaRPr sz="1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15"/>
              </a:spcBef>
              <a:tabLst>
                <a:tab pos="81280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20%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sobre</a:t>
            </a:r>
            <a:r>
              <a:rPr sz="1800" spc="-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os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demais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produtos*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 dirty="0">
              <a:latin typeface="Century Gothic"/>
              <a:cs typeface="Century Gothic"/>
            </a:endParaRPr>
          </a:p>
          <a:p>
            <a:pPr marL="355600" marR="941069" indent="-343535">
              <a:lnSpc>
                <a:spcPct val="114700"/>
              </a:lnSpc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Benefício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direto</a:t>
            </a:r>
            <a:r>
              <a:rPr sz="18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famílias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renda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mensal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até</a:t>
            </a:r>
            <a:r>
              <a:rPr sz="180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½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salário-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mínimo,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integrado</a:t>
            </a:r>
            <a:r>
              <a:rPr sz="18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ao</a:t>
            </a:r>
            <a:r>
              <a:rPr sz="1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Cadastro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Único</a:t>
            </a:r>
            <a:endParaRPr sz="1800" dirty="0">
              <a:latin typeface="Century Gothic"/>
              <a:cs typeface="Century Gothic"/>
            </a:endParaRPr>
          </a:p>
          <a:p>
            <a:pPr marL="355600" marR="518795" indent="-343535">
              <a:lnSpc>
                <a:spcPct val="114799"/>
              </a:lnSpc>
              <a:spcBef>
                <a:spcPts val="600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Previsão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limites</a:t>
            </a:r>
            <a:r>
              <a:rPr sz="1800" spc="-2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devolução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assegurar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compatibilidade</a:t>
            </a:r>
            <a:r>
              <a:rPr sz="1800" spc="-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entre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os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valores</a:t>
            </a:r>
            <a:r>
              <a:rPr sz="1800" spc="-2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devolvidos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renda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família</a:t>
            </a:r>
            <a:endParaRPr sz="1800" dirty="0">
              <a:latin typeface="Century Gothic"/>
              <a:cs typeface="Century Gothic"/>
            </a:endParaRPr>
          </a:p>
          <a:p>
            <a:pPr marL="355600" marR="815975" indent="-343535">
              <a:lnSpc>
                <a:spcPct val="114799"/>
              </a:lnSpc>
              <a:spcBef>
                <a:spcPts val="675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Autonomia</a:t>
            </a:r>
            <a:r>
              <a:rPr sz="1800" spc="-20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federativa</a:t>
            </a:r>
            <a:r>
              <a:rPr sz="1800" spc="-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preservada: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entes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poderão,</a:t>
            </a:r>
            <a:r>
              <a:rPr sz="180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por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lei</a:t>
            </a:r>
            <a:r>
              <a:rPr sz="1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específica,</a:t>
            </a:r>
            <a:r>
              <a:rPr sz="1800" spc="-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fixar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percentuais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superiores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(até</a:t>
            </a:r>
            <a:r>
              <a:rPr sz="1800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100%)</a:t>
            </a:r>
            <a:endParaRPr sz="1800" dirty="0">
              <a:latin typeface="Century Gothic"/>
              <a:cs typeface="Century Gothic"/>
            </a:endParaRPr>
          </a:p>
          <a:p>
            <a:pPr marL="355600" marR="5080" indent="-343535">
              <a:lnSpc>
                <a:spcPct val="114799"/>
              </a:lnSpc>
              <a:spcBef>
                <a:spcPts val="595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Mecanismo</a:t>
            </a:r>
            <a:r>
              <a:rPr sz="1800" spc="-2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inovador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que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segue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as</a:t>
            </a:r>
            <a:r>
              <a:rPr sz="180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melhores</a:t>
            </a:r>
            <a:r>
              <a:rPr sz="1800" spc="-1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práticas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internacionais: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mais</a:t>
            </a:r>
            <a:r>
              <a:rPr sz="1800" b="1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eficaz, 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justo</a:t>
            </a:r>
            <a:r>
              <a:rPr sz="1800" b="1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b="1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eficiente.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404" y="6556012"/>
            <a:ext cx="3447415" cy="2076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*</a:t>
            </a:r>
            <a:r>
              <a:rPr sz="12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Exceto</a:t>
            </a:r>
            <a:r>
              <a:rPr sz="12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produtos</a:t>
            </a:r>
            <a:r>
              <a:rPr sz="12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sujeitos</a:t>
            </a:r>
            <a:r>
              <a:rPr sz="12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ao</a:t>
            </a:r>
            <a:r>
              <a:rPr sz="12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Imposto</a:t>
            </a:r>
            <a:r>
              <a:rPr sz="12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Seletivo.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b="0" spc="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b="0" spc="-105" dirty="0">
                <a:latin typeface="Century Gothic"/>
                <a:cs typeface="Century Gothic"/>
              </a:rPr>
              <a:t> </a:t>
            </a:r>
            <a:r>
              <a:rPr dirty="0"/>
              <a:t>REGIMES</a:t>
            </a:r>
            <a:r>
              <a:rPr spc="-30" dirty="0"/>
              <a:t> </a:t>
            </a:r>
            <a:r>
              <a:rPr dirty="0"/>
              <a:t>DIFERENCIADOS</a:t>
            </a:r>
            <a:r>
              <a:rPr spc="-25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ALÍQUOTAS</a:t>
            </a:r>
          </a:p>
        </p:txBody>
      </p:sp>
      <p:sp>
        <p:nvSpPr>
          <p:cNvPr id="3" name="object 3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75" y="6248400"/>
            <a:ext cx="2028825" cy="609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375" y="3076575"/>
            <a:ext cx="2914650" cy="438150"/>
          </a:xfrm>
          <a:custGeom>
            <a:avLst/>
            <a:gdLst/>
            <a:ahLst/>
            <a:cxnLst/>
            <a:rect l="l" t="t" r="r" b="b"/>
            <a:pathLst>
              <a:path w="2914650" h="438150">
                <a:moveTo>
                  <a:pt x="2695575" y="0"/>
                </a:moveTo>
                <a:lnTo>
                  <a:pt x="219075" y="0"/>
                </a:lnTo>
                <a:lnTo>
                  <a:pt x="168842" y="5783"/>
                </a:lnTo>
                <a:lnTo>
                  <a:pt x="122730" y="22260"/>
                </a:lnTo>
                <a:lnTo>
                  <a:pt x="82054" y="48115"/>
                </a:lnTo>
                <a:lnTo>
                  <a:pt x="48127" y="82038"/>
                </a:lnTo>
                <a:lnTo>
                  <a:pt x="22266" y="122714"/>
                </a:lnTo>
                <a:lnTo>
                  <a:pt x="5785" y="168830"/>
                </a:lnTo>
                <a:lnTo>
                  <a:pt x="0" y="219075"/>
                </a:lnTo>
                <a:lnTo>
                  <a:pt x="5785" y="269319"/>
                </a:lnTo>
                <a:lnTo>
                  <a:pt x="22266" y="315435"/>
                </a:lnTo>
                <a:lnTo>
                  <a:pt x="48127" y="356111"/>
                </a:lnTo>
                <a:lnTo>
                  <a:pt x="82054" y="390034"/>
                </a:lnTo>
                <a:lnTo>
                  <a:pt x="122730" y="415889"/>
                </a:lnTo>
                <a:lnTo>
                  <a:pt x="168842" y="432366"/>
                </a:lnTo>
                <a:lnTo>
                  <a:pt x="219075" y="438150"/>
                </a:lnTo>
                <a:lnTo>
                  <a:pt x="2695575" y="438150"/>
                </a:lnTo>
                <a:lnTo>
                  <a:pt x="2745819" y="432366"/>
                </a:lnTo>
                <a:lnTo>
                  <a:pt x="2791935" y="415889"/>
                </a:lnTo>
                <a:lnTo>
                  <a:pt x="2832611" y="390034"/>
                </a:lnTo>
                <a:lnTo>
                  <a:pt x="2866534" y="356111"/>
                </a:lnTo>
                <a:lnTo>
                  <a:pt x="2892389" y="315435"/>
                </a:lnTo>
                <a:lnTo>
                  <a:pt x="2908866" y="269319"/>
                </a:lnTo>
                <a:lnTo>
                  <a:pt x="2914650" y="219075"/>
                </a:lnTo>
                <a:lnTo>
                  <a:pt x="2908866" y="168830"/>
                </a:lnTo>
                <a:lnTo>
                  <a:pt x="2892389" y="122714"/>
                </a:lnTo>
                <a:lnTo>
                  <a:pt x="2866534" y="82038"/>
                </a:lnTo>
                <a:lnTo>
                  <a:pt x="2832611" y="48115"/>
                </a:lnTo>
                <a:lnTo>
                  <a:pt x="2791935" y="22260"/>
                </a:lnTo>
                <a:lnTo>
                  <a:pt x="2745819" y="5783"/>
                </a:lnTo>
                <a:lnTo>
                  <a:pt x="269557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4025" y="1133475"/>
            <a:ext cx="1819275" cy="438150"/>
          </a:xfrm>
          <a:custGeom>
            <a:avLst/>
            <a:gdLst/>
            <a:ahLst/>
            <a:cxnLst/>
            <a:rect l="l" t="t" r="r" b="b"/>
            <a:pathLst>
              <a:path w="1819275" h="438150">
                <a:moveTo>
                  <a:pt x="1600200" y="0"/>
                </a:moveTo>
                <a:lnTo>
                  <a:pt x="219075" y="0"/>
                </a:lnTo>
                <a:lnTo>
                  <a:pt x="168830" y="5783"/>
                </a:lnTo>
                <a:lnTo>
                  <a:pt x="122714" y="22260"/>
                </a:lnTo>
                <a:lnTo>
                  <a:pt x="82038" y="48115"/>
                </a:lnTo>
                <a:lnTo>
                  <a:pt x="48115" y="82038"/>
                </a:lnTo>
                <a:lnTo>
                  <a:pt x="22260" y="122714"/>
                </a:lnTo>
                <a:lnTo>
                  <a:pt x="5783" y="168830"/>
                </a:lnTo>
                <a:lnTo>
                  <a:pt x="0" y="219075"/>
                </a:lnTo>
                <a:lnTo>
                  <a:pt x="5783" y="269319"/>
                </a:lnTo>
                <a:lnTo>
                  <a:pt x="22260" y="315435"/>
                </a:lnTo>
                <a:lnTo>
                  <a:pt x="48115" y="356111"/>
                </a:lnTo>
                <a:lnTo>
                  <a:pt x="82038" y="390034"/>
                </a:lnTo>
                <a:lnTo>
                  <a:pt x="122714" y="415889"/>
                </a:lnTo>
                <a:lnTo>
                  <a:pt x="168830" y="432366"/>
                </a:lnTo>
                <a:lnTo>
                  <a:pt x="219075" y="438150"/>
                </a:lnTo>
                <a:lnTo>
                  <a:pt x="1600200" y="438150"/>
                </a:lnTo>
                <a:lnTo>
                  <a:pt x="1650444" y="432366"/>
                </a:lnTo>
                <a:lnTo>
                  <a:pt x="1696560" y="415889"/>
                </a:lnTo>
                <a:lnTo>
                  <a:pt x="1737236" y="390034"/>
                </a:lnTo>
                <a:lnTo>
                  <a:pt x="1771159" y="356111"/>
                </a:lnTo>
                <a:lnTo>
                  <a:pt x="1797014" y="315435"/>
                </a:lnTo>
                <a:lnTo>
                  <a:pt x="1813491" y="269319"/>
                </a:lnTo>
                <a:lnTo>
                  <a:pt x="1819275" y="219075"/>
                </a:lnTo>
                <a:lnTo>
                  <a:pt x="1813491" y="168830"/>
                </a:lnTo>
                <a:lnTo>
                  <a:pt x="1797014" y="122714"/>
                </a:lnTo>
                <a:lnTo>
                  <a:pt x="1771159" y="82038"/>
                </a:lnTo>
                <a:lnTo>
                  <a:pt x="1737236" y="48115"/>
                </a:lnTo>
                <a:lnTo>
                  <a:pt x="1696560" y="22260"/>
                </a:lnTo>
                <a:lnTo>
                  <a:pt x="1650444" y="5783"/>
                </a:lnTo>
                <a:lnTo>
                  <a:pt x="16002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20384" y="1201737"/>
            <a:ext cx="6106160" cy="492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CULTURA</a:t>
            </a:r>
            <a:endParaRPr sz="180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18500"/>
              </a:lnSpc>
              <a:spcBef>
                <a:spcPts val="1255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55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55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reduzidos</a:t>
            </a:r>
            <a:r>
              <a:rPr sz="1550" spc="3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60%</a:t>
            </a:r>
            <a:r>
              <a:rPr sz="155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550" spc="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55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prestação</a:t>
            </a:r>
            <a:r>
              <a:rPr sz="1550" spc="2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55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serviços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55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licenciamento</a:t>
            </a:r>
            <a:r>
              <a:rPr sz="15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55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cessão</a:t>
            </a:r>
            <a:r>
              <a:rPr sz="15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55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direitos</a:t>
            </a:r>
            <a:r>
              <a:rPr sz="1550" spc="3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destinados</a:t>
            </a:r>
            <a:r>
              <a:rPr sz="1550" spc="2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às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seguintes</a:t>
            </a:r>
            <a:r>
              <a:rPr sz="1550" spc="1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produções</a:t>
            </a:r>
            <a:r>
              <a:rPr sz="1550" spc="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nacionais</a:t>
            </a:r>
            <a:r>
              <a:rPr sz="1550" spc="3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artísticas,</a:t>
            </a:r>
            <a:r>
              <a:rPr sz="1550" spc="2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culturais,</a:t>
            </a:r>
            <a:r>
              <a:rPr sz="15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de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eventos,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jornalísticas</a:t>
            </a:r>
            <a:r>
              <a:rPr sz="1550" spc="3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audiovisuais:</a:t>
            </a:r>
            <a:endParaRPr sz="155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90"/>
              </a:spcBef>
              <a:tabLst>
                <a:tab pos="812800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Espetáculos</a:t>
            </a:r>
            <a:r>
              <a:rPr sz="155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teatrais,</a:t>
            </a:r>
            <a:r>
              <a:rPr sz="1550" spc="2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circenses</a:t>
            </a:r>
            <a:r>
              <a:rPr sz="1550" spc="1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dança</a:t>
            </a:r>
            <a:endParaRPr sz="155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19"/>
              </a:spcBef>
              <a:tabLst>
                <a:tab pos="812800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Shows</a:t>
            </a:r>
            <a:r>
              <a:rPr sz="155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musicais</a:t>
            </a:r>
            <a:endParaRPr sz="155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95"/>
              </a:spcBef>
              <a:tabLst>
                <a:tab pos="812800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Desfiles</a:t>
            </a:r>
            <a:r>
              <a:rPr sz="1550" spc="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carnavalescos</a:t>
            </a:r>
            <a:r>
              <a:rPr sz="1550" spc="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550" spc="1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folclóricos</a:t>
            </a:r>
            <a:endParaRPr sz="1550">
              <a:latin typeface="Century Gothic"/>
              <a:cs typeface="Century Gothic"/>
            </a:endParaRPr>
          </a:p>
          <a:p>
            <a:pPr marL="813435" marR="156210" indent="-343535">
              <a:lnSpc>
                <a:spcPct val="121100"/>
              </a:lnSpc>
              <a:spcBef>
                <a:spcPts val="525"/>
              </a:spcBef>
              <a:tabLst>
                <a:tab pos="812800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Eventos</a:t>
            </a:r>
            <a:r>
              <a:rPr sz="155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acadêmicos</a:t>
            </a:r>
            <a:r>
              <a:rPr sz="1550" spc="2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científicos</a:t>
            </a:r>
            <a:r>
              <a:rPr sz="1550" spc="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50" dirty="0">
                <a:solidFill>
                  <a:srgbClr val="585858"/>
                </a:solidFill>
                <a:latin typeface="Century Gothic"/>
                <a:cs typeface="Century Gothic"/>
              </a:rPr>
              <a:t>como</a:t>
            </a:r>
            <a:r>
              <a:rPr sz="155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congressos,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conferências</a:t>
            </a:r>
            <a:r>
              <a:rPr sz="1550" spc="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simpósios</a:t>
            </a:r>
            <a:endParaRPr sz="155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19"/>
              </a:spcBef>
              <a:tabLst>
                <a:tab pos="812800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Feiras</a:t>
            </a:r>
            <a:r>
              <a:rPr sz="1550" spc="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negócios</a:t>
            </a:r>
            <a:endParaRPr sz="1550">
              <a:latin typeface="Century Gothic"/>
              <a:cs typeface="Century Gothic"/>
            </a:endParaRPr>
          </a:p>
          <a:p>
            <a:pPr marL="813435" marR="585470" indent="-343535">
              <a:lnSpc>
                <a:spcPct val="121100"/>
              </a:lnSpc>
              <a:spcBef>
                <a:spcPts val="525"/>
              </a:spcBef>
              <a:tabLst>
                <a:tab pos="812800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Exposições,</a:t>
            </a:r>
            <a:r>
              <a:rPr sz="1550" spc="1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feiras</a:t>
            </a:r>
            <a:r>
              <a:rPr sz="1550" spc="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mostras</a:t>
            </a:r>
            <a:r>
              <a:rPr sz="155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culturais,</a:t>
            </a:r>
            <a:r>
              <a:rPr sz="155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artísticas</a:t>
            </a:r>
            <a:r>
              <a:rPr sz="1550" spc="2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50" dirty="0">
                <a:solidFill>
                  <a:srgbClr val="585858"/>
                </a:solidFill>
                <a:latin typeface="Century Gothic"/>
                <a:cs typeface="Century Gothic"/>
              </a:rPr>
              <a:t>e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literárias</a:t>
            </a:r>
            <a:endParaRPr sz="1550">
              <a:latin typeface="Century Gothic"/>
              <a:cs typeface="Century Gothic"/>
            </a:endParaRPr>
          </a:p>
          <a:p>
            <a:pPr marL="813435" marR="342900" indent="-343535">
              <a:lnSpc>
                <a:spcPct val="121100"/>
              </a:lnSpc>
              <a:spcBef>
                <a:spcPts val="530"/>
              </a:spcBef>
              <a:tabLst>
                <a:tab pos="812800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Programas</a:t>
            </a:r>
            <a:r>
              <a:rPr sz="1550" spc="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auditório</a:t>
            </a:r>
            <a:r>
              <a:rPr sz="1550" spc="4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55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jornalísticos,</a:t>
            </a:r>
            <a:r>
              <a:rPr sz="1550" spc="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filmes,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documentários,</a:t>
            </a:r>
            <a:r>
              <a:rPr sz="1550" spc="2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séries,</a:t>
            </a:r>
            <a:r>
              <a:rPr sz="1550" spc="2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novelas,</a:t>
            </a:r>
            <a:r>
              <a:rPr sz="155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entrevistas</a:t>
            </a:r>
            <a:r>
              <a:rPr sz="1550" spc="25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clipes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3375" y="1219200"/>
            <a:ext cx="2114550" cy="438150"/>
          </a:xfrm>
          <a:custGeom>
            <a:avLst/>
            <a:gdLst/>
            <a:ahLst/>
            <a:cxnLst/>
            <a:rect l="l" t="t" r="r" b="b"/>
            <a:pathLst>
              <a:path w="2114550" h="438150">
                <a:moveTo>
                  <a:pt x="1895475" y="0"/>
                </a:moveTo>
                <a:lnTo>
                  <a:pt x="219075" y="0"/>
                </a:lnTo>
                <a:lnTo>
                  <a:pt x="168842" y="5783"/>
                </a:lnTo>
                <a:lnTo>
                  <a:pt x="122730" y="22260"/>
                </a:lnTo>
                <a:lnTo>
                  <a:pt x="82054" y="48115"/>
                </a:lnTo>
                <a:lnTo>
                  <a:pt x="48127" y="82038"/>
                </a:lnTo>
                <a:lnTo>
                  <a:pt x="22266" y="122714"/>
                </a:lnTo>
                <a:lnTo>
                  <a:pt x="5785" y="168830"/>
                </a:lnTo>
                <a:lnTo>
                  <a:pt x="0" y="219075"/>
                </a:lnTo>
                <a:lnTo>
                  <a:pt x="5785" y="269319"/>
                </a:lnTo>
                <a:lnTo>
                  <a:pt x="22266" y="315435"/>
                </a:lnTo>
                <a:lnTo>
                  <a:pt x="48127" y="356111"/>
                </a:lnTo>
                <a:lnTo>
                  <a:pt x="82054" y="390034"/>
                </a:lnTo>
                <a:lnTo>
                  <a:pt x="122730" y="415889"/>
                </a:lnTo>
                <a:lnTo>
                  <a:pt x="168842" y="432366"/>
                </a:lnTo>
                <a:lnTo>
                  <a:pt x="219075" y="438150"/>
                </a:lnTo>
                <a:lnTo>
                  <a:pt x="1895475" y="438150"/>
                </a:lnTo>
                <a:lnTo>
                  <a:pt x="1945719" y="432366"/>
                </a:lnTo>
                <a:lnTo>
                  <a:pt x="1991835" y="415889"/>
                </a:lnTo>
                <a:lnTo>
                  <a:pt x="2032511" y="390034"/>
                </a:lnTo>
                <a:lnTo>
                  <a:pt x="2066434" y="356111"/>
                </a:lnTo>
                <a:lnTo>
                  <a:pt x="2092289" y="315435"/>
                </a:lnTo>
                <a:lnTo>
                  <a:pt x="2108766" y="269319"/>
                </a:lnTo>
                <a:lnTo>
                  <a:pt x="2114550" y="219075"/>
                </a:lnTo>
                <a:lnTo>
                  <a:pt x="2108766" y="168830"/>
                </a:lnTo>
                <a:lnTo>
                  <a:pt x="2092289" y="122714"/>
                </a:lnTo>
                <a:lnTo>
                  <a:pt x="2066434" y="82038"/>
                </a:lnTo>
                <a:lnTo>
                  <a:pt x="2032511" y="48115"/>
                </a:lnTo>
                <a:lnTo>
                  <a:pt x="1991835" y="22260"/>
                </a:lnTo>
                <a:lnTo>
                  <a:pt x="1945719" y="5783"/>
                </a:lnTo>
                <a:lnTo>
                  <a:pt x="189547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8307" y="1288986"/>
            <a:ext cx="5118735" cy="4595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ALIMENTOS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800">
              <a:latin typeface="Century Gothic"/>
              <a:cs typeface="Century Gothic"/>
            </a:endParaRPr>
          </a:p>
          <a:p>
            <a:pPr marL="355600" marR="45085" indent="-343535">
              <a:lnSpc>
                <a:spcPct val="119100"/>
              </a:lnSpc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Além</a:t>
            </a:r>
            <a:r>
              <a:rPr sz="155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55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itens</a:t>
            </a:r>
            <a:r>
              <a:rPr sz="155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já</a:t>
            </a:r>
            <a:r>
              <a:rPr sz="1550" spc="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tratados,</a:t>
            </a:r>
            <a:r>
              <a:rPr sz="1550" spc="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55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55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reduzidos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5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60%</a:t>
            </a:r>
            <a:r>
              <a:rPr sz="155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55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25</a:t>
            </a:r>
            <a:r>
              <a:rPr sz="15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tipos</a:t>
            </a:r>
            <a:r>
              <a:rPr sz="1550" spc="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insumos</a:t>
            </a:r>
            <a:r>
              <a:rPr sz="155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agropecuários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aquícolas</a:t>
            </a:r>
            <a:endParaRPr sz="15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05"/>
              </a:spcBef>
              <a:buClr>
                <a:srgbClr val="173DFF"/>
              </a:buClr>
              <a:buFont typeface="Arial"/>
              <a:buChar char="•"/>
            </a:pPr>
            <a:endParaRPr sz="1550">
              <a:latin typeface="Century Gothic"/>
              <a:cs typeface="Century Gothic"/>
            </a:endParaRPr>
          </a:p>
          <a:p>
            <a:pPr marL="179705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ACESSIBILIDADE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1800">
              <a:latin typeface="Century Gothic"/>
              <a:cs typeface="Century Gothic"/>
            </a:endParaRPr>
          </a:p>
          <a:p>
            <a:pPr marL="444500" lvl="1" indent="-342900">
              <a:lnSpc>
                <a:spcPct val="100000"/>
              </a:lnSpc>
              <a:buClr>
                <a:srgbClr val="173DFF"/>
              </a:buClr>
              <a:buFont typeface="Arial"/>
              <a:buChar char="•"/>
              <a:tabLst>
                <a:tab pos="444500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55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55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ZERADOS</a:t>
            </a:r>
            <a:r>
              <a:rPr sz="1550" spc="2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550" spc="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automóveis</a:t>
            </a:r>
            <a:r>
              <a:rPr sz="155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550" spc="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PCD</a:t>
            </a:r>
            <a:endParaRPr sz="1550">
              <a:latin typeface="Century Gothic"/>
              <a:cs typeface="Century Gothic"/>
            </a:endParaRPr>
          </a:p>
          <a:p>
            <a:pPr marL="559435">
              <a:lnSpc>
                <a:spcPct val="100000"/>
              </a:lnSpc>
              <a:spcBef>
                <a:spcPts val="994"/>
              </a:spcBef>
              <a:tabLst>
                <a:tab pos="902335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Benefício</a:t>
            </a:r>
            <a:r>
              <a:rPr sz="155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até</a:t>
            </a:r>
            <a:r>
              <a:rPr sz="1550" spc="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R$</a:t>
            </a:r>
            <a:r>
              <a:rPr sz="1550" spc="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70.000,00</a:t>
            </a:r>
            <a:endParaRPr sz="1550">
              <a:latin typeface="Century Gothic"/>
              <a:cs typeface="Century Gothic"/>
            </a:endParaRPr>
          </a:p>
          <a:p>
            <a:pPr marL="559435">
              <a:lnSpc>
                <a:spcPct val="100000"/>
              </a:lnSpc>
              <a:spcBef>
                <a:spcPts val="915"/>
              </a:spcBef>
              <a:tabLst>
                <a:tab pos="902335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spc="10" dirty="0">
                <a:solidFill>
                  <a:srgbClr val="585858"/>
                </a:solidFill>
                <a:latin typeface="Century Gothic"/>
                <a:cs typeface="Century Gothic"/>
              </a:rPr>
              <a:t>Veículos</a:t>
            </a:r>
            <a:r>
              <a:rPr sz="1550" spc="-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10" dirty="0">
                <a:solidFill>
                  <a:srgbClr val="585858"/>
                </a:solidFill>
                <a:latin typeface="Century Gothic"/>
                <a:cs typeface="Century Gothic"/>
              </a:rPr>
              <a:t>até</a:t>
            </a:r>
            <a:r>
              <a:rPr sz="1550" spc="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10" dirty="0">
                <a:solidFill>
                  <a:srgbClr val="585858"/>
                </a:solidFill>
                <a:latin typeface="Century Gothic"/>
                <a:cs typeface="Century Gothic"/>
              </a:rPr>
              <a:t>R$</a:t>
            </a:r>
            <a:r>
              <a:rPr sz="155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120.000,00</a:t>
            </a:r>
            <a:endParaRPr sz="1550">
              <a:latin typeface="Century Gothic"/>
              <a:cs typeface="Century Gothic"/>
            </a:endParaRPr>
          </a:p>
          <a:p>
            <a:pPr marL="559435">
              <a:lnSpc>
                <a:spcPct val="100000"/>
              </a:lnSpc>
              <a:spcBef>
                <a:spcPts val="919"/>
              </a:spcBef>
              <a:tabLst>
                <a:tab pos="902335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Benefício</a:t>
            </a:r>
            <a:r>
              <a:rPr sz="15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IPI</a:t>
            </a:r>
            <a:r>
              <a:rPr sz="15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mantido:</a:t>
            </a:r>
            <a:r>
              <a:rPr sz="1550" spc="2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até</a:t>
            </a:r>
            <a:r>
              <a:rPr sz="155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R$</a:t>
            </a:r>
            <a:r>
              <a:rPr sz="155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200.000,00</a:t>
            </a:r>
            <a:endParaRPr sz="1550">
              <a:latin typeface="Century Gothic"/>
              <a:cs typeface="Century Gothic"/>
            </a:endParaRPr>
          </a:p>
          <a:p>
            <a:pPr marL="444500" lvl="1" indent="-342900">
              <a:lnSpc>
                <a:spcPct val="100000"/>
              </a:lnSpc>
              <a:spcBef>
                <a:spcPts val="994"/>
              </a:spcBef>
              <a:buClr>
                <a:srgbClr val="173DFF"/>
              </a:buClr>
              <a:buFont typeface="Arial"/>
              <a:buChar char="•"/>
              <a:tabLst>
                <a:tab pos="444500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55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55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reduzidos</a:t>
            </a:r>
            <a:r>
              <a:rPr sz="1550" spc="3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55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60%</a:t>
            </a:r>
            <a:r>
              <a:rPr sz="155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5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ZERADOS</a:t>
            </a:r>
            <a:r>
              <a:rPr sz="1550" spc="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endParaRPr sz="1550">
              <a:latin typeface="Century Gothic"/>
              <a:cs typeface="Century Gothic"/>
            </a:endParaRPr>
          </a:p>
          <a:p>
            <a:pPr marL="444500">
              <a:lnSpc>
                <a:spcPct val="100000"/>
              </a:lnSpc>
              <a:spcBef>
                <a:spcPts val="320"/>
              </a:spcBef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33</a:t>
            </a:r>
            <a:r>
              <a:rPr sz="155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dispositivos</a:t>
            </a:r>
            <a:r>
              <a:rPr sz="1550" spc="2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acessibilidade</a:t>
            </a:r>
            <a:r>
              <a:rPr sz="1550" spc="3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55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PCD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b="0" spc="-6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b="0" spc="2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b="0" spc="-110" dirty="0">
                <a:latin typeface="Century Gothic"/>
                <a:cs typeface="Century Gothic"/>
              </a:rPr>
              <a:t> </a:t>
            </a:r>
            <a:r>
              <a:rPr dirty="0"/>
              <a:t>INCIDÊNCIA</a:t>
            </a:r>
            <a:r>
              <a:rPr spc="-35" dirty="0"/>
              <a:t> </a:t>
            </a:r>
            <a:r>
              <a:rPr dirty="0"/>
              <a:t>SOBRE</a:t>
            </a:r>
            <a:r>
              <a:rPr spc="-45" dirty="0"/>
              <a:t> </a:t>
            </a:r>
            <a:r>
              <a:rPr spc="-10" dirty="0"/>
              <a:t>OPERAÇÕES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75" y="6248400"/>
            <a:ext cx="2028825" cy="6096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33389" y="1257300"/>
            <a:ext cx="2981325" cy="428625"/>
          </a:xfrm>
          <a:custGeom>
            <a:avLst/>
            <a:gdLst/>
            <a:ahLst/>
            <a:cxnLst/>
            <a:rect l="l" t="t" r="r" b="b"/>
            <a:pathLst>
              <a:path w="2981325" h="428625">
                <a:moveTo>
                  <a:pt x="2767061" y="0"/>
                </a:moveTo>
                <a:lnTo>
                  <a:pt x="214297" y="0"/>
                </a:lnTo>
                <a:lnTo>
                  <a:pt x="165157" y="5663"/>
                </a:lnTo>
                <a:lnTo>
                  <a:pt x="120047" y="21795"/>
                </a:lnTo>
                <a:lnTo>
                  <a:pt x="80255" y="47106"/>
                </a:lnTo>
                <a:lnTo>
                  <a:pt x="47066" y="80308"/>
                </a:lnTo>
                <a:lnTo>
                  <a:pt x="21767" y="120113"/>
                </a:lnTo>
                <a:lnTo>
                  <a:pt x="5645" y="165231"/>
                </a:lnTo>
                <a:lnTo>
                  <a:pt x="0" y="214375"/>
                </a:lnTo>
                <a:lnTo>
                  <a:pt x="5688" y="263513"/>
                </a:lnTo>
                <a:lnTo>
                  <a:pt x="21832" y="308613"/>
                </a:lnTo>
                <a:lnTo>
                  <a:pt x="47143" y="348393"/>
                </a:lnTo>
                <a:lnTo>
                  <a:pt x="80333" y="381568"/>
                </a:lnTo>
                <a:lnTo>
                  <a:pt x="120117" y="406855"/>
                </a:lnTo>
                <a:lnTo>
                  <a:pt x="165218" y="422968"/>
                </a:lnTo>
                <a:lnTo>
                  <a:pt x="214297" y="428625"/>
                </a:lnTo>
                <a:lnTo>
                  <a:pt x="2766934" y="428625"/>
                </a:lnTo>
                <a:lnTo>
                  <a:pt x="2816078" y="422968"/>
                </a:lnTo>
                <a:lnTo>
                  <a:pt x="2861197" y="406855"/>
                </a:lnTo>
                <a:lnTo>
                  <a:pt x="2901001" y="381568"/>
                </a:lnTo>
                <a:lnTo>
                  <a:pt x="2934204" y="348393"/>
                </a:lnTo>
                <a:lnTo>
                  <a:pt x="2959515" y="308613"/>
                </a:lnTo>
                <a:lnTo>
                  <a:pt x="2975646" y="263513"/>
                </a:lnTo>
                <a:lnTo>
                  <a:pt x="2981310" y="214375"/>
                </a:lnTo>
                <a:lnTo>
                  <a:pt x="2975653" y="165231"/>
                </a:lnTo>
                <a:lnTo>
                  <a:pt x="2959540" y="120113"/>
                </a:lnTo>
                <a:lnTo>
                  <a:pt x="2934254" y="80308"/>
                </a:lnTo>
                <a:lnTo>
                  <a:pt x="2901078" y="47106"/>
                </a:lnTo>
                <a:lnTo>
                  <a:pt x="2861299" y="21795"/>
                </a:lnTo>
                <a:lnTo>
                  <a:pt x="2816198" y="5663"/>
                </a:lnTo>
                <a:lnTo>
                  <a:pt x="276706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1169" y="1325562"/>
            <a:ext cx="9822815" cy="341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NÃO</a:t>
            </a:r>
            <a:r>
              <a:rPr sz="18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CUMULATIVIDADE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Century Gothic"/>
              <a:cs typeface="Century Gothic"/>
            </a:endParaRPr>
          </a:p>
          <a:p>
            <a:pPr marL="401955" marR="485140" indent="-342900">
              <a:lnSpc>
                <a:spcPct val="114700"/>
              </a:lnSpc>
              <a:buClr>
                <a:srgbClr val="173DFF"/>
              </a:buClr>
              <a:buFont typeface="Arial"/>
              <a:buChar char="•"/>
              <a:tabLst>
                <a:tab pos="40195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Contribuinte</a:t>
            </a:r>
            <a:r>
              <a:rPr sz="1800" spc="-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regime</a:t>
            </a:r>
            <a:r>
              <a:rPr sz="1800" spc="-1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regular</a:t>
            </a:r>
            <a:r>
              <a:rPr sz="1800" spc="-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pode</a:t>
            </a:r>
            <a:r>
              <a:rPr sz="180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apropriar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créditos</a:t>
            </a:r>
            <a:r>
              <a:rPr sz="1800" spc="-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quando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ocorrer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pagamento</a:t>
            </a:r>
            <a:r>
              <a:rPr sz="18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incidente</a:t>
            </a:r>
            <a:r>
              <a:rPr sz="1800" spc="-1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nas</a:t>
            </a:r>
            <a:r>
              <a:rPr sz="18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operações</a:t>
            </a:r>
            <a:r>
              <a:rPr sz="18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antecedentes</a:t>
            </a:r>
            <a:endParaRPr sz="1800">
              <a:latin typeface="Century Gothic"/>
              <a:cs typeface="Century Gothic"/>
            </a:endParaRPr>
          </a:p>
          <a:p>
            <a:pPr marL="859155" marR="5080" indent="-343535">
              <a:lnSpc>
                <a:spcPct val="114700"/>
              </a:lnSpc>
              <a:spcBef>
                <a:spcPts val="600"/>
              </a:spcBef>
              <a:tabLst>
                <a:tab pos="859155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Vedação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bens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uso</a:t>
            </a:r>
            <a:r>
              <a:rPr sz="180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consumo</a:t>
            </a:r>
            <a:r>
              <a:rPr sz="1800" spc="-25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pessoal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(joias,</a:t>
            </a:r>
            <a:r>
              <a:rPr sz="180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obras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arte,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bebidas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alcoólicas,</a:t>
            </a:r>
            <a:r>
              <a:rPr sz="1800" spc="-20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tabaco,</a:t>
            </a:r>
            <a:r>
              <a:rPr sz="1800" spc="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armas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munições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bens</a:t>
            </a:r>
            <a:r>
              <a:rPr sz="180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serviços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recreativos,</a:t>
            </a:r>
            <a:r>
              <a:rPr sz="1800" spc="-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esportivos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e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estéticos,</a:t>
            </a:r>
            <a:r>
              <a:rPr sz="1800" spc="-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exceto</a:t>
            </a:r>
            <a:r>
              <a:rPr sz="1800" spc="-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quando</a:t>
            </a:r>
            <a:r>
              <a:rPr sz="180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necessários</a:t>
            </a:r>
            <a:r>
              <a:rPr sz="1800" spc="-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suas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operações</a:t>
            </a:r>
            <a:endParaRPr sz="1800">
              <a:latin typeface="Century Gothic"/>
              <a:cs typeface="Century Gothic"/>
            </a:endParaRPr>
          </a:p>
          <a:p>
            <a:pPr marL="401320" indent="-342900">
              <a:lnSpc>
                <a:spcPct val="100000"/>
              </a:lnSpc>
              <a:spcBef>
                <a:spcPts val="919"/>
              </a:spcBef>
              <a:buClr>
                <a:srgbClr val="173DFF"/>
              </a:buClr>
              <a:buFont typeface="Arial"/>
              <a:buChar char="•"/>
              <a:tabLst>
                <a:tab pos="40132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Formas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utilização</a:t>
            </a:r>
            <a:r>
              <a:rPr sz="1800" spc="-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créditos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apropriados:</a:t>
            </a:r>
            <a:endParaRPr sz="1800">
              <a:latin typeface="Century Gothic"/>
              <a:cs typeface="Century Gothic"/>
            </a:endParaRPr>
          </a:p>
          <a:p>
            <a:pPr marL="516255">
              <a:lnSpc>
                <a:spcPct val="100000"/>
              </a:lnSpc>
              <a:spcBef>
                <a:spcPts val="994"/>
              </a:spcBef>
              <a:tabLst>
                <a:tab pos="859155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Compensação</a:t>
            </a:r>
            <a:r>
              <a:rPr sz="1800" spc="-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débitos</a:t>
            </a:r>
            <a:endParaRPr sz="1800">
              <a:latin typeface="Century Gothic"/>
              <a:cs typeface="Century Gothic"/>
            </a:endParaRPr>
          </a:p>
          <a:p>
            <a:pPr marL="516255">
              <a:lnSpc>
                <a:spcPct val="100000"/>
              </a:lnSpc>
              <a:spcBef>
                <a:spcPts val="919"/>
              </a:spcBef>
              <a:tabLst>
                <a:tab pos="859155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Ressarcimento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b="0" spc="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b="0" spc="-100" dirty="0">
                <a:latin typeface="Century Gothic"/>
                <a:cs typeface="Century Gothic"/>
              </a:rPr>
              <a:t> </a:t>
            </a:r>
            <a:r>
              <a:rPr spc="-10" dirty="0"/>
              <a:t>OPERACIONALIZAÇÃO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75" y="6248400"/>
            <a:ext cx="2028825" cy="6096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33375" y="1123950"/>
            <a:ext cx="2543175" cy="381000"/>
          </a:xfrm>
          <a:custGeom>
            <a:avLst/>
            <a:gdLst/>
            <a:ahLst/>
            <a:cxnLst/>
            <a:rect l="l" t="t" r="r" b="b"/>
            <a:pathLst>
              <a:path w="2543175" h="381000">
                <a:moveTo>
                  <a:pt x="2352675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52675" y="381000"/>
                </a:lnTo>
                <a:lnTo>
                  <a:pt x="2396337" y="375965"/>
                </a:lnTo>
                <a:lnTo>
                  <a:pt x="2436428" y="361627"/>
                </a:lnTo>
                <a:lnTo>
                  <a:pt x="2471800" y="339132"/>
                </a:lnTo>
                <a:lnTo>
                  <a:pt x="2501307" y="309625"/>
                </a:lnTo>
                <a:lnTo>
                  <a:pt x="2523802" y="274253"/>
                </a:lnTo>
                <a:lnTo>
                  <a:pt x="2538140" y="234162"/>
                </a:lnTo>
                <a:lnTo>
                  <a:pt x="2543175" y="190500"/>
                </a:lnTo>
                <a:lnTo>
                  <a:pt x="2538140" y="146837"/>
                </a:lnTo>
                <a:lnTo>
                  <a:pt x="2523802" y="106746"/>
                </a:lnTo>
                <a:lnTo>
                  <a:pt x="2501307" y="71374"/>
                </a:lnTo>
                <a:lnTo>
                  <a:pt x="2471800" y="41867"/>
                </a:lnTo>
                <a:lnTo>
                  <a:pt x="2436428" y="19372"/>
                </a:lnTo>
                <a:lnTo>
                  <a:pt x="2396337" y="5034"/>
                </a:lnTo>
                <a:lnTo>
                  <a:pt x="235267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3232" y="1166812"/>
            <a:ext cx="9766935" cy="4093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RESSARCIMENTO</a:t>
            </a:r>
            <a:endParaRPr sz="1800">
              <a:latin typeface="Century Gothic"/>
              <a:cs typeface="Century Gothic"/>
            </a:endParaRPr>
          </a:p>
          <a:p>
            <a:pPr marL="409575" marR="5080" indent="-342900">
              <a:lnSpc>
                <a:spcPct val="114700"/>
              </a:lnSpc>
              <a:spcBef>
                <a:spcPts val="2005"/>
              </a:spcBef>
              <a:buClr>
                <a:srgbClr val="173DFF"/>
              </a:buClr>
              <a:buFont typeface="Arial"/>
              <a:buChar char="•"/>
              <a:tabLst>
                <a:tab pos="40957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contribuinte</a:t>
            </a:r>
            <a:r>
              <a:rPr sz="1800" spc="-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que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apurar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saldo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credor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poderá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pedir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seu</a:t>
            </a:r>
            <a:r>
              <a:rPr sz="1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ressarcimento,</a:t>
            </a:r>
            <a:r>
              <a:rPr sz="1800" spc="-1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qual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será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processado</a:t>
            </a:r>
            <a:r>
              <a:rPr sz="18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nos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seguintes</a:t>
            </a:r>
            <a:r>
              <a:rPr sz="1800" spc="-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termos:</a:t>
            </a:r>
            <a:endParaRPr sz="1800">
              <a:latin typeface="Century Gothic"/>
              <a:cs typeface="Century Gothic"/>
            </a:endParaRPr>
          </a:p>
          <a:p>
            <a:pPr marL="867410" marR="1014094" indent="-343535">
              <a:lnSpc>
                <a:spcPct val="114700"/>
              </a:lnSpc>
              <a:spcBef>
                <a:spcPts val="605"/>
              </a:spcBef>
              <a:tabLst>
                <a:tab pos="86741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Apreciação</a:t>
            </a:r>
            <a:r>
              <a:rPr sz="1800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8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até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60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dias,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pedidos</a:t>
            </a:r>
            <a:r>
              <a:rPr sz="1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ressarcimento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que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sejam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compatíveis</a:t>
            </a:r>
            <a:r>
              <a:rPr sz="1800" spc="-2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padrão</a:t>
            </a:r>
            <a:r>
              <a:rPr sz="180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operações</a:t>
            </a:r>
            <a:r>
              <a:rPr sz="18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contribuinte</a:t>
            </a:r>
            <a:endParaRPr sz="1800">
              <a:latin typeface="Century Gothic"/>
              <a:cs typeface="Century Gothic"/>
            </a:endParaRPr>
          </a:p>
          <a:p>
            <a:pPr marL="1325245" marR="817244" indent="-343535">
              <a:lnSpc>
                <a:spcPct val="114700"/>
              </a:lnSpc>
              <a:spcBef>
                <a:spcPts val="600"/>
              </a:spcBef>
              <a:tabLst>
                <a:tab pos="1325245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Base:</a:t>
            </a:r>
            <a:r>
              <a:rPr sz="1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150%</a:t>
            </a:r>
            <a:r>
              <a:rPr sz="1800" spc="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média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saldos</a:t>
            </a:r>
            <a:r>
              <a:rPr sz="1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credores</a:t>
            </a:r>
            <a:r>
              <a:rPr sz="1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acumulados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nos</a:t>
            </a:r>
            <a:r>
              <a:rPr sz="1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24</a:t>
            </a:r>
            <a:r>
              <a:rPr sz="180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meses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anteriores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ao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período</a:t>
            </a:r>
            <a:r>
              <a:rPr sz="180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apuração,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</a:t>
            </a:r>
            <a:r>
              <a:rPr sz="1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ajuste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pela</a:t>
            </a:r>
            <a:r>
              <a:rPr sz="18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sazonalidade</a:t>
            </a:r>
            <a:endParaRPr sz="1800">
              <a:latin typeface="Century Gothic"/>
              <a:cs typeface="Century Gothic"/>
            </a:endParaRPr>
          </a:p>
          <a:p>
            <a:pPr marL="524510">
              <a:lnSpc>
                <a:spcPct val="100000"/>
              </a:lnSpc>
              <a:spcBef>
                <a:spcPts val="994"/>
              </a:spcBef>
              <a:tabLst>
                <a:tab pos="86741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Apreciação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até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270</a:t>
            </a:r>
            <a:r>
              <a:rPr sz="180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dias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nos</a:t>
            </a:r>
            <a:r>
              <a:rPr sz="18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demais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casos</a:t>
            </a:r>
            <a:endParaRPr sz="1800">
              <a:latin typeface="Century Gothic"/>
              <a:cs typeface="Century Gothic"/>
            </a:endParaRPr>
          </a:p>
          <a:p>
            <a:pPr marL="867410" marR="1043305" indent="-343535">
              <a:lnSpc>
                <a:spcPct val="114700"/>
              </a:lnSpc>
              <a:spcBef>
                <a:spcPts val="605"/>
              </a:spcBef>
              <a:tabLst>
                <a:tab pos="86741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Redução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prazo</a:t>
            </a:r>
            <a:r>
              <a:rPr sz="1800" spc="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apreciação</a:t>
            </a:r>
            <a:r>
              <a:rPr sz="18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pedidos</a:t>
            </a:r>
            <a:r>
              <a:rPr sz="1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ressarcimento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para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contribuintes</a:t>
            </a:r>
            <a:r>
              <a:rPr sz="1800" spc="-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elegíveis</a:t>
            </a:r>
            <a:r>
              <a:rPr sz="1800" spc="-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8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programas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conformidade</a:t>
            </a:r>
            <a:endParaRPr sz="1800">
              <a:latin typeface="Century Gothic"/>
              <a:cs typeface="Century Gothic"/>
            </a:endParaRPr>
          </a:p>
          <a:p>
            <a:pPr marL="524510">
              <a:lnSpc>
                <a:spcPct val="100000"/>
              </a:lnSpc>
              <a:spcBef>
                <a:spcPts val="920"/>
              </a:spcBef>
              <a:tabLst>
                <a:tab pos="86741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Ressarcimento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800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até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15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dias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após</a:t>
            </a:r>
            <a:r>
              <a:rPr sz="180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prazo</a:t>
            </a:r>
            <a:r>
              <a:rPr sz="1800" spc="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apreciação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pedido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b="0" spc="-5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b="0" spc="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b="0" spc="-100" dirty="0">
                <a:latin typeface="Century Gothic"/>
                <a:cs typeface="Century Gothic"/>
              </a:rPr>
              <a:t> </a:t>
            </a:r>
            <a:r>
              <a:rPr spc="-10" dirty="0"/>
              <a:t>OPERACIONALIZAÇÃO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75" y="6248400"/>
            <a:ext cx="2028825" cy="6096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33375" y="1123950"/>
            <a:ext cx="3571875" cy="381000"/>
          </a:xfrm>
          <a:custGeom>
            <a:avLst/>
            <a:gdLst/>
            <a:ahLst/>
            <a:cxnLst/>
            <a:rect l="l" t="t" r="r" b="b"/>
            <a:pathLst>
              <a:path w="3571875" h="381000">
                <a:moveTo>
                  <a:pt x="3381375" y="0"/>
                </a:moveTo>
                <a:lnTo>
                  <a:pt x="190500" y="0"/>
                </a:ln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3381375" y="381000"/>
                </a:lnTo>
                <a:lnTo>
                  <a:pt x="3425037" y="375965"/>
                </a:lnTo>
                <a:lnTo>
                  <a:pt x="3465128" y="361627"/>
                </a:lnTo>
                <a:lnTo>
                  <a:pt x="3500500" y="339132"/>
                </a:lnTo>
                <a:lnTo>
                  <a:pt x="3530007" y="309625"/>
                </a:lnTo>
                <a:lnTo>
                  <a:pt x="3552502" y="274253"/>
                </a:lnTo>
                <a:lnTo>
                  <a:pt x="3566840" y="234162"/>
                </a:lnTo>
                <a:lnTo>
                  <a:pt x="3571875" y="190500"/>
                </a:lnTo>
                <a:lnTo>
                  <a:pt x="3566840" y="146837"/>
                </a:lnTo>
                <a:lnTo>
                  <a:pt x="3552502" y="106746"/>
                </a:lnTo>
                <a:lnTo>
                  <a:pt x="3530007" y="71374"/>
                </a:lnTo>
                <a:lnTo>
                  <a:pt x="3500500" y="41867"/>
                </a:lnTo>
                <a:lnTo>
                  <a:pt x="3465128" y="19372"/>
                </a:lnTo>
                <a:lnTo>
                  <a:pt x="3425037" y="5034"/>
                </a:lnTo>
                <a:lnTo>
                  <a:pt x="338137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3232" y="1166812"/>
            <a:ext cx="9424035" cy="487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FORMAS</a:t>
            </a:r>
            <a:r>
              <a:rPr sz="18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RECOLHIMENTO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800">
              <a:latin typeface="Century Gothic"/>
              <a:cs typeface="Century Gothic"/>
            </a:endParaRPr>
          </a:p>
          <a:p>
            <a:pPr marL="409575" indent="-342900">
              <a:lnSpc>
                <a:spcPct val="100000"/>
              </a:lnSpc>
              <a:buClr>
                <a:srgbClr val="173DFF"/>
              </a:buClr>
              <a:buFont typeface="Arial"/>
              <a:buChar char="•"/>
              <a:tabLst>
                <a:tab pos="40957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Recolhimento</a:t>
            </a:r>
            <a:r>
              <a:rPr sz="1800" spc="-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liquidação</a:t>
            </a:r>
            <a:r>
              <a:rPr sz="1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financeira</a:t>
            </a:r>
            <a:r>
              <a:rPr sz="1800" spc="-1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(split</a:t>
            </a:r>
            <a:r>
              <a:rPr sz="1800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payment)</a:t>
            </a:r>
            <a:endParaRPr sz="1800">
              <a:latin typeface="Century Gothic"/>
              <a:cs typeface="Century Gothic"/>
            </a:endParaRPr>
          </a:p>
          <a:p>
            <a:pPr marL="867410" marR="5080" indent="-343535">
              <a:lnSpc>
                <a:spcPct val="114700"/>
              </a:lnSpc>
              <a:spcBef>
                <a:spcPts val="605"/>
              </a:spcBef>
              <a:tabLst>
                <a:tab pos="86741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Prestadores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serviços</a:t>
            </a:r>
            <a:r>
              <a:rPr sz="1800" spc="-2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pagamento</a:t>
            </a:r>
            <a:r>
              <a:rPr sz="180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receberão</a:t>
            </a:r>
            <a:r>
              <a:rPr sz="1800" spc="-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informação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que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permita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vinculação</a:t>
            </a:r>
            <a:r>
              <a:rPr sz="1800" spc="-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pagamento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aos</a:t>
            </a:r>
            <a:r>
              <a:rPr sz="180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documentos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fiscais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eletrônicos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informação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sobre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montante</a:t>
            </a:r>
            <a:r>
              <a:rPr sz="1800" spc="-1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ser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segregado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recolhido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aos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cofres</a:t>
            </a:r>
            <a:r>
              <a:rPr sz="1800" spc="-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públicos</a:t>
            </a:r>
            <a:endParaRPr sz="1800">
              <a:latin typeface="Century Gothic"/>
              <a:cs typeface="Century Gothic"/>
            </a:endParaRPr>
          </a:p>
          <a:p>
            <a:pPr marL="981710">
              <a:lnSpc>
                <a:spcPct val="100000"/>
              </a:lnSpc>
              <a:spcBef>
                <a:spcPts val="919"/>
              </a:spcBef>
              <a:tabLst>
                <a:tab pos="1325245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Possibilidade</a:t>
            </a:r>
            <a:r>
              <a:rPr sz="1800" spc="-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procedimento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simplificado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varejistas</a:t>
            </a:r>
            <a:endParaRPr sz="1800">
              <a:latin typeface="Century Gothic"/>
              <a:cs typeface="Century Gothic"/>
            </a:endParaRPr>
          </a:p>
          <a:p>
            <a:pPr marL="524510">
              <a:lnSpc>
                <a:spcPct val="100000"/>
              </a:lnSpc>
              <a:spcBef>
                <a:spcPts val="919"/>
              </a:spcBef>
              <a:tabLst>
                <a:tab pos="867410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Montante</a:t>
            </a:r>
            <a:r>
              <a:rPr sz="1800" spc="-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recolhido</a:t>
            </a:r>
            <a:r>
              <a:rPr sz="1800" spc="-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via</a:t>
            </a:r>
            <a:r>
              <a:rPr sz="1800" spc="-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split</a:t>
            </a:r>
            <a:r>
              <a:rPr sz="1800" spc="-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payment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será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utilizado:</a:t>
            </a:r>
            <a:endParaRPr sz="1800">
              <a:latin typeface="Century Gothic"/>
              <a:cs typeface="Century Gothic"/>
            </a:endParaRPr>
          </a:p>
          <a:p>
            <a:pPr marL="981710">
              <a:lnSpc>
                <a:spcPct val="100000"/>
              </a:lnSpc>
              <a:spcBef>
                <a:spcPts val="994"/>
              </a:spcBef>
              <a:tabLst>
                <a:tab pos="1325245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pagamento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das</a:t>
            </a:r>
            <a:r>
              <a:rPr sz="18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respectivas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operações</a:t>
            </a:r>
            <a:endParaRPr sz="1800">
              <a:latin typeface="Century Gothic"/>
              <a:cs typeface="Century Gothic"/>
            </a:endParaRPr>
          </a:p>
          <a:p>
            <a:pPr marL="1325245" marR="260350" indent="-343535">
              <a:lnSpc>
                <a:spcPct val="114799"/>
              </a:lnSpc>
              <a:spcBef>
                <a:spcPts val="595"/>
              </a:spcBef>
              <a:tabLst>
                <a:tab pos="1325245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excedente: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-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pagamento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débitos</a:t>
            </a:r>
            <a:r>
              <a:rPr sz="1800" spc="-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não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pagos</a:t>
            </a:r>
            <a:r>
              <a:rPr sz="180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período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de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apuração</a:t>
            </a:r>
            <a:r>
              <a:rPr sz="1800" spc="-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anterior</a:t>
            </a:r>
            <a:r>
              <a:rPr sz="1800" spc="-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ou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próprio</a:t>
            </a:r>
            <a:r>
              <a:rPr sz="180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período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apuração</a:t>
            </a:r>
            <a:endParaRPr sz="1800">
              <a:latin typeface="Century Gothic"/>
              <a:cs typeface="Century Gothic"/>
            </a:endParaRPr>
          </a:p>
          <a:p>
            <a:pPr marL="981710">
              <a:lnSpc>
                <a:spcPct val="100000"/>
              </a:lnSpc>
              <a:spcBef>
                <a:spcPts val="919"/>
              </a:spcBef>
              <a:tabLst>
                <a:tab pos="1325245" algn="l"/>
              </a:tabLst>
            </a:pPr>
            <a:r>
              <a:rPr sz="180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80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Se</a:t>
            </a:r>
            <a:r>
              <a:rPr sz="1800" spc="-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excedente:</a:t>
            </a:r>
            <a:r>
              <a:rPr sz="18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creditado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na</a:t>
            </a:r>
            <a:r>
              <a:rPr sz="1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conta</a:t>
            </a:r>
            <a:r>
              <a:rPr sz="1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contribuinte</a:t>
            </a:r>
            <a:r>
              <a:rPr sz="1800" spc="-2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até</a:t>
            </a:r>
            <a:r>
              <a:rPr sz="180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3 dias</a:t>
            </a:r>
            <a:r>
              <a:rPr sz="1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úteis</a:t>
            </a:r>
            <a:endParaRPr sz="1800">
              <a:latin typeface="Century Gothic"/>
              <a:cs typeface="Century Gothic"/>
            </a:endParaRPr>
          </a:p>
          <a:p>
            <a:pPr marL="409575" marR="78105" indent="-342900">
              <a:lnSpc>
                <a:spcPct val="114700"/>
              </a:lnSpc>
              <a:spcBef>
                <a:spcPts val="600"/>
              </a:spcBef>
              <a:buClr>
                <a:srgbClr val="173DFF"/>
              </a:buClr>
              <a:buFont typeface="Arial"/>
              <a:buChar char="•"/>
              <a:tabLst>
                <a:tab pos="40957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Recolhimento</a:t>
            </a:r>
            <a:r>
              <a:rPr sz="1800" spc="-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pelo</a:t>
            </a:r>
            <a:r>
              <a:rPr sz="1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adquirente</a:t>
            </a:r>
            <a:r>
              <a:rPr sz="1800" spc="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(quando</a:t>
            </a:r>
            <a:r>
              <a:rPr sz="180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não</a:t>
            </a:r>
            <a:r>
              <a:rPr sz="180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for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possível</a:t>
            </a:r>
            <a:r>
              <a:rPr sz="1800" spc="-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splt</a:t>
            </a:r>
            <a:r>
              <a:rPr sz="180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payment):</a:t>
            </a:r>
            <a:r>
              <a:rPr sz="1800" spc="-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opção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exercida</a:t>
            </a:r>
            <a:r>
              <a:rPr sz="1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pelo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recolhimento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F9B04B-C971-12D9-DFDD-1190435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839" y="10610"/>
            <a:ext cx="12192000" cy="6859344"/>
          </a:xfrm>
          <a:prstGeom prst="rect">
            <a:avLst/>
          </a:prstGeom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051F7767-26FC-1FB5-EABF-26E045DEA0E1}"/>
              </a:ext>
            </a:extLst>
          </p:cNvPr>
          <p:cNvSpPr/>
          <p:nvPr/>
        </p:nvSpPr>
        <p:spPr>
          <a:xfrm>
            <a:off x="3706" y="4899961"/>
            <a:ext cx="12200709" cy="196756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9989630-057E-FC06-1404-D6590CE2A798}"/>
              </a:ext>
            </a:extLst>
          </p:cNvPr>
          <p:cNvSpPr/>
          <p:nvPr/>
        </p:nvSpPr>
        <p:spPr>
          <a:xfrm>
            <a:off x="6621436" y="2982366"/>
            <a:ext cx="5379040" cy="3478305"/>
          </a:xfrm>
          <a:prstGeom prst="roundRect">
            <a:avLst>
              <a:gd name="adj" fmla="val 8634"/>
            </a:avLst>
          </a:prstGeom>
          <a:solidFill>
            <a:schemeClr val="bg1"/>
          </a:solidFill>
          <a:ln>
            <a:solidFill>
              <a:srgbClr val="00C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D1A1593E-9E9F-D4E5-F52A-4B9300996F38}"/>
              </a:ext>
            </a:extLst>
          </p:cNvPr>
          <p:cNvSpPr/>
          <p:nvPr/>
        </p:nvSpPr>
        <p:spPr>
          <a:xfrm>
            <a:off x="6925071" y="4661730"/>
            <a:ext cx="2307512" cy="941098"/>
          </a:xfrm>
          <a:prstGeom prst="roundRect">
            <a:avLst>
              <a:gd name="adj" fmla="val 8570"/>
            </a:avLst>
          </a:prstGeom>
          <a:solidFill>
            <a:srgbClr val="00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4B072A1-4C86-7D9F-D990-DCFA281C0E0D}"/>
              </a:ext>
            </a:extLst>
          </p:cNvPr>
          <p:cNvSpPr/>
          <p:nvPr/>
        </p:nvSpPr>
        <p:spPr>
          <a:xfrm>
            <a:off x="9375224" y="4661730"/>
            <a:ext cx="2307512" cy="941098"/>
          </a:xfrm>
          <a:prstGeom prst="roundRect">
            <a:avLst>
              <a:gd name="adj" fmla="val 8570"/>
            </a:avLst>
          </a:prstGeom>
          <a:solidFill>
            <a:srgbClr val="00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6A8E835-CD01-9714-F3FC-034E901AB543}"/>
              </a:ext>
            </a:extLst>
          </p:cNvPr>
          <p:cNvSpPr txBox="1"/>
          <p:nvPr/>
        </p:nvSpPr>
        <p:spPr>
          <a:xfrm>
            <a:off x="308429" y="1106395"/>
            <a:ext cx="4825546" cy="400110"/>
          </a:xfrm>
          <a:prstGeom prst="rect">
            <a:avLst/>
          </a:prstGeom>
          <a:solidFill>
            <a:srgbClr val="183EFF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CRIA O FUNDO NACIONAL DE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6B03C835-2B80-64FA-33AF-8DAE37A77348}"/>
              </a:ext>
            </a:extLst>
          </p:cNvPr>
          <p:cNvSpPr/>
          <p:nvPr/>
        </p:nvSpPr>
        <p:spPr>
          <a:xfrm>
            <a:off x="6932932" y="3598740"/>
            <a:ext cx="2307512" cy="941098"/>
          </a:xfrm>
          <a:prstGeom prst="roundRect">
            <a:avLst>
              <a:gd name="adj" fmla="val 8570"/>
            </a:avLst>
          </a:prstGeom>
          <a:solidFill>
            <a:srgbClr val="00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07CEBE5E-0736-0425-1759-A095D2F42CD9}"/>
              </a:ext>
            </a:extLst>
          </p:cNvPr>
          <p:cNvSpPr/>
          <p:nvPr/>
        </p:nvSpPr>
        <p:spPr>
          <a:xfrm>
            <a:off x="9375224" y="3603059"/>
            <a:ext cx="2307512" cy="941098"/>
          </a:xfrm>
          <a:prstGeom prst="roundRect">
            <a:avLst>
              <a:gd name="adj" fmla="val 8570"/>
            </a:avLst>
          </a:prstGeom>
          <a:solidFill>
            <a:srgbClr val="00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63B8913-6098-D9EF-3999-34C2CFBF5AF1}"/>
              </a:ext>
            </a:extLst>
          </p:cNvPr>
          <p:cNvSpPr txBox="1"/>
          <p:nvPr/>
        </p:nvSpPr>
        <p:spPr>
          <a:xfrm>
            <a:off x="6675954" y="3167283"/>
            <a:ext cx="5379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Os recursos do FNDR poderão ser destinados a: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E045DF1-5451-68A4-97E8-A6156805300E}"/>
              </a:ext>
            </a:extLst>
          </p:cNvPr>
          <p:cNvSpPr/>
          <p:nvPr/>
        </p:nvSpPr>
        <p:spPr>
          <a:xfrm>
            <a:off x="6974653" y="3564350"/>
            <a:ext cx="2307511" cy="941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pt-B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Fomento </a:t>
            </a:r>
          </a:p>
          <a:p>
            <a:pPr algn="ctr">
              <a:lnSpc>
                <a:spcPct val="110000"/>
              </a:lnSpc>
            </a:pPr>
            <a:r>
              <a:rPr lang="pt-B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a atividades produtivas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7A2D9CE-0879-74B5-9CEC-5A2C46D99289}"/>
              </a:ext>
            </a:extLst>
          </p:cNvPr>
          <p:cNvSpPr/>
          <p:nvPr/>
        </p:nvSpPr>
        <p:spPr>
          <a:xfrm>
            <a:off x="9612545" y="3599486"/>
            <a:ext cx="1834024" cy="941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pt-B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Infraestrutura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F87B32F-505D-3369-C403-3E3D609E6C57}"/>
              </a:ext>
            </a:extLst>
          </p:cNvPr>
          <p:cNvSpPr/>
          <p:nvPr/>
        </p:nvSpPr>
        <p:spPr>
          <a:xfrm>
            <a:off x="6936858" y="4674125"/>
            <a:ext cx="2307511" cy="941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pt-B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Inovação e difusão de tecnologias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A6A0F54-3697-459E-34D9-DAABA20A1FFC}"/>
              </a:ext>
            </a:extLst>
          </p:cNvPr>
          <p:cNvSpPr/>
          <p:nvPr/>
        </p:nvSpPr>
        <p:spPr>
          <a:xfrm>
            <a:off x="9282165" y="4647982"/>
            <a:ext cx="2452352" cy="941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pt-B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Desenvolvimento</a:t>
            </a:r>
            <a:r>
              <a:rPr lang="pt-B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científico e tecnológico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8A94BD9-6679-5468-CFAB-DCDD8283A659}"/>
              </a:ext>
            </a:extLst>
          </p:cNvPr>
          <p:cNvSpPr txBox="1"/>
          <p:nvPr/>
        </p:nvSpPr>
        <p:spPr>
          <a:xfrm>
            <a:off x="284642" y="2171472"/>
            <a:ext cx="6230457" cy="80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b="1" dirty="0">
                <a:solidFill>
                  <a:srgbClr val="183EFF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 FNDR será financiado com recursos orçamentários da União, da seguinte forma: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4DACDAA-87A0-E707-22AF-AE34A3F47AF7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DESENVOLVIMENTO REGIONAL</a:t>
            </a:r>
          </a:p>
        </p:txBody>
      </p:sp>
      <p:graphicFrame>
        <p:nvGraphicFramePr>
          <p:cNvPr id="11" name="Tabela 24">
            <a:extLst>
              <a:ext uri="{FF2B5EF4-FFF2-40B4-BE49-F238E27FC236}">
                <a16:creationId xmlns:a16="http://schemas.microsoft.com/office/drawing/2014/main" id="{2B6642EE-DBC6-941F-42E8-8971907FEBC3}"/>
              </a:ext>
            </a:extLst>
          </p:cNvPr>
          <p:cNvGraphicFramePr>
            <a:graphicFrameLocks noGrp="1"/>
          </p:cNvGraphicFramePr>
          <p:nvPr/>
        </p:nvGraphicFramePr>
        <p:xfrm>
          <a:off x="348553" y="3122515"/>
          <a:ext cx="5972854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482">
                  <a:extLst>
                    <a:ext uri="{9D8B030D-6E8A-4147-A177-3AD203B41FA5}">
                      <a16:colId xmlns:a16="http://schemas.microsoft.com/office/drawing/2014/main" val="3503232974"/>
                    </a:ext>
                  </a:extLst>
                </a:gridCol>
                <a:gridCol w="1214767">
                  <a:extLst>
                    <a:ext uri="{9D8B030D-6E8A-4147-A177-3AD203B41FA5}">
                      <a16:colId xmlns:a16="http://schemas.microsoft.com/office/drawing/2014/main" val="2434570478"/>
                    </a:ext>
                  </a:extLst>
                </a:gridCol>
                <a:gridCol w="1150832">
                  <a:extLst>
                    <a:ext uri="{9D8B030D-6E8A-4147-A177-3AD203B41FA5}">
                      <a16:colId xmlns:a16="http://schemas.microsoft.com/office/drawing/2014/main" val="1437580138"/>
                    </a:ext>
                  </a:extLst>
                </a:gridCol>
                <a:gridCol w="1198783">
                  <a:extLst>
                    <a:ext uri="{9D8B030D-6E8A-4147-A177-3AD203B41FA5}">
                      <a16:colId xmlns:a16="http://schemas.microsoft.com/office/drawing/2014/main" val="928413005"/>
                    </a:ext>
                  </a:extLst>
                </a:gridCol>
                <a:gridCol w="1369990">
                  <a:extLst>
                    <a:ext uri="{9D8B030D-6E8A-4147-A177-3AD203B41FA5}">
                      <a16:colId xmlns:a16="http://schemas.microsoft.com/office/drawing/2014/main" val="1152699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2029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2030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2031 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2032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2033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22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R$ 8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R$ 16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R$ 24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R$ 32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R$ 40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90567"/>
                  </a:ext>
                </a:extLst>
              </a:tr>
            </a:tbl>
          </a:graphicData>
        </a:graphic>
      </p:graphicFrame>
      <p:sp>
        <p:nvSpPr>
          <p:cNvPr id="33" name="CaixaDeTexto 32">
            <a:extLst>
              <a:ext uri="{FF2B5EF4-FFF2-40B4-BE49-F238E27FC236}">
                <a16:creationId xmlns:a16="http://schemas.microsoft.com/office/drawing/2014/main" id="{61572BFF-99CE-E7BD-A2D1-E245B0726F15}"/>
              </a:ext>
            </a:extLst>
          </p:cNvPr>
          <p:cNvSpPr txBox="1"/>
          <p:nvPr/>
        </p:nvSpPr>
        <p:spPr>
          <a:xfrm>
            <a:off x="307435" y="1538167"/>
            <a:ext cx="5579015" cy="400110"/>
          </a:xfrm>
          <a:prstGeom prst="rect">
            <a:avLst/>
          </a:prstGeom>
          <a:solidFill>
            <a:srgbClr val="183EFF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DESENVOLVIMENTO REGIONAL (FNDR)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B92074A0-972D-D571-EB71-41E1B787C62E}"/>
              </a:ext>
            </a:extLst>
          </p:cNvPr>
          <p:cNvSpPr txBox="1"/>
          <p:nvPr/>
        </p:nvSpPr>
        <p:spPr>
          <a:xfrm>
            <a:off x="6823374" y="1227826"/>
            <a:ext cx="5099498" cy="500778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 FNDR será um instrumento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8501C49C-3CEE-8C3D-2A59-1B6A0978ABB7}"/>
              </a:ext>
            </a:extLst>
          </p:cNvPr>
          <p:cNvSpPr txBox="1"/>
          <p:nvPr/>
        </p:nvSpPr>
        <p:spPr>
          <a:xfrm>
            <a:off x="7650803" y="2288112"/>
            <a:ext cx="4272068" cy="500778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desigualdades regionais 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0C52928D-8E64-A16F-85BE-545BAF030DE2}"/>
              </a:ext>
            </a:extLst>
          </p:cNvPr>
          <p:cNvSpPr txBox="1"/>
          <p:nvPr/>
        </p:nvSpPr>
        <p:spPr>
          <a:xfrm>
            <a:off x="-252186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 9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9E1EE1EB-01CF-E0E7-066A-C6514F6EEA25}"/>
              </a:ext>
            </a:extLst>
          </p:cNvPr>
          <p:cNvSpPr txBox="1"/>
          <p:nvPr/>
        </p:nvSpPr>
        <p:spPr>
          <a:xfrm>
            <a:off x="6952469" y="5708417"/>
            <a:ext cx="47285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C900"/>
                </a:solidFill>
                <a:latin typeface="Montserrat" panose="00000500000000000000" pitchFamily="2" charset="0"/>
              </a:rPr>
              <a:t>Prioridade a projetos com ações de preservação ambiental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D94358-20D0-AF26-B4DF-5F54F5750139}"/>
              </a:ext>
            </a:extLst>
          </p:cNvPr>
          <p:cNvSpPr txBox="1"/>
          <p:nvPr/>
        </p:nvSpPr>
        <p:spPr>
          <a:xfrm>
            <a:off x="7650803" y="1753206"/>
            <a:ext cx="4272068" cy="500778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efetivo para redução das</a:t>
            </a:r>
          </a:p>
        </p:txBody>
      </p:sp>
      <p:graphicFrame>
        <p:nvGraphicFramePr>
          <p:cNvPr id="13" name="Tabela 24">
            <a:extLst>
              <a:ext uri="{FF2B5EF4-FFF2-40B4-BE49-F238E27FC236}">
                <a16:creationId xmlns:a16="http://schemas.microsoft.com/office/drawing/2014/main" id="{94B0FD00-5AA9-0627-B831-ED904C083FD5}"/>
              </a:ext>
            </a:extLst>
          </p:cNvPr>
          <p:cNvGraphicFramePr>
            <a:graphicFrameLocks noGrp="1"/>
          </p:cNvGraphicFramePr>
          <p:nvPr/>
        </p:nvGraphicFramePr>
        <p:xfrm>
          <a:off x="338729" y="3980938"/>
          <a:ext cx="5952326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163">
                  <a:extLst>
                    <a:ext uri="{9D8B030D-6E8A-4147-A177-3AD203B41FA5}">
                      <a16:colId xmlns:a16="http://schemas.microsoft.com/office/drawing/2014/main" val="3503232974"/>
                    </a:ext>
                  </a:extLst>
                </a:gridCol>
                <a:gridCol w="2976163">
                  <a:extLst>
                    <a:ext uri="{9D8B030D-6E8A-4147-A177-3AD203B41FA5}">
                      <a16:colId xmlns:a16="http://schemas.microsoft.com/office/drawing/2014/main" val="3976803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De 2034 a 2042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A partir de 2043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22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+ R$ 2 bi por ano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R$ 60 bi por ano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90567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E342E8-9893-2879-4BDD-CA14764AB715}"/>
              </a:ext>
            </a:extLst>
          </p:cNvPr>
          <p:cNvSpPr txBox="1"/>
          <p:nvPr/>
        </p:nvSpPr>
        <p:spPr>
          <a:xfrm>
            <a:off x="294166" y="5091866"/>
            <a:ext cx="3468209" cy="4326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b="1" dirty="0">
                <a:latin typeface="Montserrat"/>
                <a:cs typeface="Times New Roman"/>
              </a:rPr>
              <a:t>Critérios de distribuição: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4CA913-536E-B13A-3D98-761D33D2F571}"/>
              </a:ext>
            </a:extLst>
          </p:cNvPr>
          <p:cNvSpPr txBox="1"/>
          <p:nvPr/>
        </p:nvSpPr>
        <p:spPr>
          <a:xfrm>
            <a:off x="316960" y="5549508"/>
            <a:ext cx="5889781" cy="7222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8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"/>
              </a:rPr>
              <a:t>70% de acordo com critérios do FPE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latin typeface="Montserrat"/>
              </a:rPr>
              <a:t>30% com base na população do estado</a:t>
            </a:r>
            <a:endParaRPr lang="pt-BR">
              <a:latin typeface="Montserra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20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375" y="1181100"/>
            <a:ext cx="1485900" cy="323850"/>
          </a:xfrm>
          <a:custGeom>
            <a:avLst/>
            <a:gdLst/>
            <a:ahLst/>
            <a:cxnLst/>
            <a:rect l="l" t="t" r="r" b="b"/>
            <a:pathLst>
              <a:path w="1485900" h="323850">
                <a:moveTo>
                  <a:pt x="1323975" y="0"/>
                </a:moveTo>
                <a:lnTo>
                  <a:pt x="161925" y="0"/>
                </a:lnTo>
                <a:lnTo>
                  <a:pt x="118877" y="5785"/>
                </a:lnTo>
                <a:lnTo>
                  <a:pt x="80196" y="22112"/>
                </a:lnTo>
                <a:lnTo>
                  <a:pt x="47424" y="47434"/>
                </a:lnTo>
                <a:lnTo>
                  <a:pt x="22106" y="80207"/>
                </a:lnTo>
                <a:lnTo>
                  <a:pt x="5783" y="118886"/>
                </a:lnTo>
                <a:lnTo>
                  <a:pt x="0" y="161925"/>
                </a:lnTo>
                <a:lnTo>
                  <a:pt x="5783" y="204963"/>
                </a:lnTo>
                <a:lnTo>
                  <a:pt x="22106" y="243642"/>
                </a:lnTo>
                <a:lnTo>
                  <a:pt x="47424" y="276415"/>
                </a:lnTo>
                <a:lnTo>
                  <a:pt x="80196" y="301737"/>
                </a:lnTo>
                <a:lnTo>
                  <a:pt x="118877" y="318064"/>
                </a:lnTo>
                <a:lnTo>
                  <a:pt x="161925" y="323850"/>
                </a:lnTo>
                <a:lnTo>
                  <a:pt x="1323975" y="323850"/>
                </a:lnTo>
                <a:lnTo>
                  <a:pt x="1367013" y="318064"/>
                </a:lnTo>
                <a:lnTo>
                  <a:pt x="1405692" y="301737"/>
                </a:lnTo>
                <a:lnTo>
                  <a:pt x="1438465" y="276415"/>
                </a:lnTo>
                <a:lnTo>
                  <a:pt x="1463787" y="243642"/>
                </a:lnTo>
                <a:lnTo>
                  <a:pt x="1480114" y="204963"/>
                </a:lnTo>
                <a:lnTo>
                  <a:pt x="1485900" y="161925"/>
                </a:lnTo>
                <a:lnTo>
                  <a:pt x="1480114" y="118886"/>
                </a:lnTo>
                <a:lnTo>
                  <a:pt x="1463787" y="80207"/>
                </a:lnTo>
                <a:lnTo>
                  <a:pt x="1438465" y="47434"/>
                </a:lnTo>
                <a:lnTo>
                  <a:pt x="1405692" y="22112"/>
                </a:lnTo>
                <a:lnTo>
                  <a:pt x="1367013" y="5785"/>
                </a:lnTo>
                <a:lnTo>
                  <a:pt x="132397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b="0" spc="-45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b="0" spc="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b="0" spc="-100" dirty="0">
                <a:latin typeface="Century Gothic"/>
                <a:cs typeface="Century Gothic"/>
              </a:rPr>
              <a:t> </a:t>
            </a:r>
            <a:r>
              <a:rPr dirty="0"/>
              <a:t>AVALIAÇÃO</a:t>
            </a:r>
            <a:r>
              <a:rPr spc="-90" dirty="0"/>
              <a:t> </a:t>
            </a:r>
            <a:r>
              <a:rPr spc="-10" dirty="0"/>
              <a:t>QUINQUENAL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9912" y="1198181"/>
            <a:ext cx="10074910" cy="5088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REVISÃO</a:t>
            </a:r>
            <a:endParaRPr sz="15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1550">
              <a:latin typeface="Century Gothic"/>
              <a:cs typeface="Century Gothic"/>
            </a:endParaRPr>
          </a:p>
          <a:p>
            <a:pPr marL="747395" marR="133350" indent="-342900">
              <a:lnSpc>
                <a:spcPct val="119100"/>
              </a:lnSpc>
              <a:spcBef>
                <a:spcPts val="5"/>
              </a:spcBef>
              <a:buClr>
                <a:srgbClr val="173DFF"/>
              </a:buClr>
              <a:buFont typeface="Arial"/>
              <a:buChar char="•"/>
              <a:tabLst>
                <a:tab pos="74739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Avaliação,</a:t>
            </a:r>
            <a:r>
              <a:rPr sz="1550" spc="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55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cada</a:t>
            </a:r>
            <a:r>
              <a:rPr sz="155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5</a:t>
            </a:r>
            <a:r>
              <a:rPr sz="155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anos,</a:t>
            </a:r>
            <a:r>
              <a:rPr sz="1550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55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eficiência,</a:t>
            </a:r>
            <a:r>
              <a:rPr sz="1550" spc="2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eficácia</a:t>
            </a:r>
            <a:r>
              <a:rPr sz="1550" spc="2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efetividade,</a:t>
            </a:r>
            <a:r>
              <a:rPr sz="1550" spc="2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enquanto</a:t>
            </a:r>
            <a:r>
              <a:rPr sz="1550" spc="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políticas</a:t>
            </a:r>
            <a:r>
              <a:rPr sz="1550" spc="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sociais, </a:t>
            </a:r>
            <a:r>
              <a:rPr sz="1550" spc="10" dirty="0">
                <a:solidFill>
                  <a:srgbClr val="585858"/>
                </a:solidFill>
                <a:latin typeface="Century Gothic"/>
                <a:cs typeface="Century Gothic"/>
              </a:rPr>
              <a:t>ambientais</a:t>
            </a:r>
            <a:r>
              <a:rPr sz="1550" spc="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desenvolvimento</a:t>
            </a:r>
            <a:r>
              <a:rPr sz="1550" spc="-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econômico,</a:t>
            </a:r>
            <a:r>
              <a:rPr sz="155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das</a:t>
            </a:r>
            <a:r>
              <a:rPr sz="155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regras</a:t>
            </a:r>
            <a:r>
              <a:rPr sz="155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10" dirty="0">
                <a:solidFill>
                  <a:srgbClr val="585858"/>
                </a:solidFill>
                <a:latin typeface="Century Gothic"/>
                <a:cs typeface="Century Gothic"/>
              </a:rPr>
              <a:t> incidência</a:t>
            </a:r>
            <a:r>
              <a:rPr sz="1550" spc="3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IBS e</a:t>
            </a:r>
            <a:r>
              <a:rPr sz="1550" spc="-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55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20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r>
              <a:rPr sz="155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que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não</a:t>
            </a:r>
            <a:r>
              <a:rPr sz="155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decorram</a:t>
            </a:r>
            <a:r>
              <a:rPr sz="1550" spc="2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das</a:t>
            </a:r>
            <a:r>
              <a:rPr sz="15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normas</a:t>
            </a:r>
            <a:r>
              <a:rPr sz="155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gerais:</a:t>
            </a:r>
            <a:endParaRPr sz="1550">
              <a:latin typeface="Century Gothic"/>
              <a:cs typeface="Century Gothic"/>
            </a:endParaRPr>
          </a:p>
          <a:p>
            <a:pPr marL="862330">
              <a:lnSpc>
                <a:spcPct val="100000"/>
              </a:lnSpc>
              <a:spcBef>
                <a:spcPts val="920"/>
              </a:spcBef>
              <a:tabLst>
                <a:tab pos="1205865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Regimes</a:t>
            </a:r>
            <a:r>
              <a:rPr sz="1550" spc="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diferenciados</a:t>
            </a:r>
            <a:endParaRPr sz="1550">
              <a:latin typeface="Century Gothic"/>
              <a:cs typeface="Century Gothic"/>
            </a:endParaRPr>
          </a:p>
          <a:p>
            <a:pPr marL="862330">
              <a:lnSpc>
                <a:spcPct val="100000"/>
              </a:lnSpc>
              <a:spcBef>
                <a:spcPts val="990"/>
              </a:spcBef>
              <a:tabLst>
                <a:tab pos="1205865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Regimes</a:t>
            </a:r>
            <a:r>
              <a:rPr sz="15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específicos</a:t>
            </a:r>
            <a:endParaRPr sz="1550">
              <a:latin typeface="Century Gothic"/>
              <a:cs typeface="Century Gothic"/>
            </a:endParaRPr>
          </a:p>
          <a:p>
            <a:pPr marL="1205865" marR="262890" indent="-343535">
              <a:lnSpc>
                <a:spcPct val="121100"/>
              </a:lnSpc>
              <a:spcBef>
                <a:spcPts val="530"/>
              </a:spcBef>
              <a:tabLst>
                <a:tab pos="1205865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Composição</a:t>
            </a:r>
            <a:r>
              <a:rPr sz="1550" spc="2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55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Cesta</a:t>
            </a:r>
            <a:r>
              <a:rPr sz="1550" spc="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Básica</a:t>
            </a:r>
            <a:r>
              <a:rPr sz="1550" spc="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Nacional,</a:t>
            </a:r>
            <a:r>
              <a:rPr sz="1550" spc="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privilegiando</a:t>
            </a:r>
            <a:r>
              <a:rPr sz="1550" spc="459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alimentos</a:t>
            </a:r>
            <a:r>
              <a:rPr sz="1550" spc="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in</a:t>
            </a:r>
            <a:r>
              <a:rPr sz="1550" b="1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natura</a:t>
            </a:r>
            <a:r>
              <a:rPr sz="1550" b="1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ou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minimamente</a:t>
            </a:r>
            <a:r>
              <a:rPr sz="155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processados</a:t>
            </a:r>
            <a:r>
              <a:rPr sz="1550" spc="2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consumidos</a:t>
            </a:r>
            <a:r>
              <a:rPr sz="1550" spc="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majoritariamente</a:t>
            </a:r>
            <a:r>
              <a:rPr sz="1550" spc="4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por</a:t>
            </a:r>
            <a:r>
              <a:rPr sz="155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famílias</a:t>
            </a:r>
            <a:r>
              <a:rPr sz="1550" spc="-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baixa</a:t>
            </a:r>
            <a:r>
              <a:rPr sz="1550" spc="2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renda</a:t>
            </a:r>
            <a:endParaRPr sz="1550">
              <a:latin typeface="Century Gothic"/>
              <a:cs typeface="Century Gothic"/>
            </a:endParaRPr>
          </a:p>
          <a:p>
            <a:pPr marL="862330">
              <a:lnSpc>
                <a:spcPct val="100000"/>
              </a:lnSpc>
              <a:spcBef>
                <a:spcPts val="915"/>
              </a:spcBef>
              <a:tabLst>
                <a:tab pos="1205865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Cashback</a:t>
            </a:r>
            <a:endParaRPr sz="1550">
              <a:latin typeface="Century Gothic"/>
              <a:cs typeface="Century Gothic"/>
            </a:endParaRPr>
          </a:p>
          <a:p>
            <a:pPr marL="862330">
              <a:lnSpc>
                <a:spcPct val="100000"/>
              </a:lnSpc>
              <a:spcBef>
                <a:spcPts val="994"/>
              </a:spcBef>
              <a:tabLst>
                <a:tab pos="1205865" algn="l"/>
              </a:tabLst>
            </a:pPr>
            <a:r>
              <a:rPr sz="1550" spc="-50" dirty="0">
                <a:solidFill>
                  <a:srgbClr val="173DFF"/>
                </a:solidFill>
                <a:latin typeface="Calibri"/>
                <a:cs typeface="Calibri"/>
              </a:rPr>
              <a:t>‐</a:t>
            </a:r>
            <a:r>
              <a:rPr sz="1550" dirty="0">
                <a:solidFill>
                  <a:srgbClr val="173DFF"/>
                </a:solidFill>
                <a:latin typeface="Calibri"/>
                <a:cs typeface="Calibri"/>
              </a:rPr>
              <a:t>	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Regimes</a:t>
            </a:r>
            <a:r>
              <a:rPr sz="155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aduaneiros</a:t>
            </a:r>
            <a:r>
              <a:rPr sz="1550" spc="3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especiais,</a:t>
            </a:r>
            <a:r>
              <a:rPr sz="1550" spc="3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zonas</a:t>
            </a:r>
            <a:r>
              <a:rPr sz="1550" spc="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processamento</a:t>
            </a:r>
            <a:r>
              <a:rPr sz="1550" spc="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exportações,</a:t>
            </a:r>
            <a:r>
              <a:rPr sz="1550" spc="3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Reporto,</a:t>
            </a:r>
            <a:r>
              <a:rPr sz="155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Reidi</a:t>
            </a:r>
            <a:endParaRPr sz="1550">
              <a:latin typeface="Century Gothic"/>
              <a:cs typeface="Century Gothic"/>
            </a:endParaRPr>
          </a:p>
          <a:p>
            <a:pPr marL="747395" indent="-342265">
              <a:lnSpc>
                <a:spcPct val="100000"/>
              </a:lnSpc>
              <a:spcBef>
                <a:spcPts val="919"/>
              </a:spcBef>
              <a:buClr>
                <a:srgbClr val="173DFF"/>
              </a:buClr>
              <a:buFont typeface="Arial"/>
              <a:buChar char="•"/>
              <a:tabLst>
                <a:tab pos="74739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Avaliação</a:t>
            </a:r>
            <a:r>
              <a:rPr sz="1550" spc="1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deverá</a:t>
            </a:r>
            <a:r>
              <a:rPr sz="1550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levar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55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consideração,</a:t>
            </a:r>
            <a:r>
              <a:rPr sz="1550" spc="3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inclusive,</a:t>
            </a:r>
            <a:r>
              <a:rPr sz="1550" spc="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5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promoção</a:t>
            </a:r>
            <a:r>
              <a:rPr sz="1550" spc="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5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igualdade</a:t>
            </a:r>
            <a:r>
              <a:rPr sz="1550" spc="3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entre</a:t>
            </a:r>
            <a:r>
              <a:rPr sz="155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homens</a:t>
            </a:r>
            <a:endParaRPr sz="1550">
              <a:latin typeface="Century Gothic"/>
              <a:cs typeface="Century Gothic"/>
            </a:endParaRPr>
          </a:p>
          <a:p>
            <a:pPr marL="747395">
              <a:lnSpc>
                <a:spcPct val="100000"/>
              </a:lnSpc>
              <a:spcBef>
                <a:spcPts val="320"/>
              </a:spcBef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mulheres</a:t>
            </a:r>
            <a:endParaRPr sz="1550">
              <a:latin typeface="Century Gothic"/>
              <a:cs typeface="Century Gothic"/>
            </a:endParaRPr>
          </a:p>
          <a:p>
            <a:pPr marL="747395" indent="-342265">
              <a:lnSpc>
                <a:spcPct val="100000"/>
              </a:lnSpc>
              <a:spcBef>
                <a:spcPts val="990"/>
              </a:spcBef>
              <a:buClr>
                <a:srgbClr val="173DFF"/>
              </a:buClr>
              <a:buFont typeface="Arial"/>
              <a:buChar char="•"/>
              <a:tabLst>
                <a:tab pos="74739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550" spc="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Imposto</a:t>
            </a:r>
            <a:r>
              <a:rPr sz="1550" spc="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Seletivo</a:t>
            </a:r>
            <a:r>
              <a:rPr sz="155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também</a:t>
            </a:r>
            <a:r>
              <a:rPr sz="155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será</a:t>
            </a:r>
            <a:r>
              <a:rPr sz="15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objeto</a:t>
            </a:r>
            <a:r>
              <a:rPr sz="1550" spc="1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550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avaliação</a:t>
            </a:r>
            <a:r>
              <a:rPr sz="1550" spc="1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quinquenal</a:t>
            </a:r>
            <a:endParaRPr sz="1550">
              <a:latin typeface="Century Gothic"/>
              <a:cs typeface="Century Gothic"/>
            </a:endParaRPr>
          </a:p>
          <a:p>
            <a:pPr marL="747395" marR="351790" indent="-342900">
              <a:lnSpc>
                <a:spcPct val="121100"/>
              </a:lnSpc>
              <a:spcBef>
                <a:spcPts val="530"/>
              </a:spcBef>
              <a:buClr>
                <a:srgbClr val="173DFF"/>
              </a:buClr>
              <a:buFont typeface="Arial"/>
              <a:buChar char="•"/>
              <a:tabLst>
                <a:tab pos="74739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Primeira</a:t>
            </a:r>
            <a:r>
              <a:rPr sz="1550" spc="2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avaliação</a:t>
            </a:r>
            <a:r>
              <a:rPr sz="1550" spc="229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com base</a:t>
            </a:r>
            <a:r>
              <a:rPr sz="1550" spc="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nos</a:t>
            </a:r>
            <a:r>
              <a:rPr sz="155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dados</a:t>
            </a:r>
            <a:r>
              <a:rPr sz="1550" spc="20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2033,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podendo</a:t>
            </a:r>
            <a:r>
              <a:rPr sz="1550" spc="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resultar</a:t>
            </a:r>
            <a:r>
              <a:rPr sz="155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em</a:t>
            </a:r>
            <a:r>
              <a:rPr sz="155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projeto</a:t>
            </a:r>
            <a:r>
              <a:rPr sz="1550" spc="229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lei</a:t>
            </a:r>
            <a:r>
              <a:rPr sz="155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até</a:t>
            </a:r>
            <a:r>
              <a:rPr sz="1550" spc="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50" dirty="0">
                <a:solidFill>
                  <a:srgbClr val="585858"/>
                </a:solidFill>
                <a:latin typeface="Century Gothic"/>
                <a:cs typeface="Century Gothic"/>
              </a:rPr>
              <a:t>o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início</a:t>
            </a:r>
            <a:r>
              <a:rPr sz="1550" spc="1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0" dirty="0">
                <a:solidFill>
                  <a:srgbClr val="585858"/>
                </a:solidFill>
                <a:latin typeface="Century Gothic"/>
                <a:cs typeface="Century Gothic"/>
              </a:rPr>
              <a:t>2035</a:t>
            </a:r>
            <a:endParaRPr sz="155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75" y="6248400"/>
            <a:ext cx="2028825" cy="6096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F9B04B-C971-12D9-DFDD-1190435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4190" y="0"/>
            <a:ext cx="12192000" cy="6859344"/>
          </a:xfrm>
          <a:prstGeom prst="rect">
            <a:avLst/>
          </a:prstGeom>
        </p:spPr>
      </p:pic>
      <p:sp>
        <p:nvSpPr>
          <p:cNvPr id="29" name="Lágrima 28">
            <a:extLst>
              <a:ext uri="{FF2B5EF4-FFF2-40B4-BE49-F238E27FC236}">
                <a16:creationId xmlns:a16="http://schemas.microsoft.com/office/drawing/2014/main" id="{B6AD7409-1E4C-3656-9090-45B78EF39EAC}"/>
              </a:ext>
            </a:extLst>
          </p:cNvPr>
          <p:cNvSpPr/>
          <p:nvPr/>
        </p:nvSpPr>
        <p:spPr>
          <a:xfrm flipV="1">
            <a:off x="5079999" y="271174"/>
            <a:ext cx="7107811" cy="6586826"/>
          </a:xfrm>
          <a:prstGeom prst="teardrop">
            <a:avLst>
              <a:gd name="adj" fmla="val 99974"/>
            </a:avLst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96D7C1-5653-0A99-F5D8-C3C484FA0044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FUNDO DE COMPENSAÇÃO DE BENEFÍCIOS FISCAIS 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C4E2C51-218A-CA3D-B81F-AD1155F85B00}"/>
              </a:ext>
            </a:extLst>
          </p:cNvPr>
          <p:cNvSpPr txBox="1"/>
          <p:nvPr/>
        </p:nvSpPr>
        <p:spPr>
          <a:xfrm>
            <a:off x="401328" y="1518478"/>
            <a:ext cx="4640572" cy="3671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800" b="1" dirty="0">
                <a:solidFill>
                  <a:srgbClr val="183EFF"/>
                </a:solidFill>
                <a:latin typeface="Montserrat" panose="00000500000000000000" pitchFamily="2" charset="0"/>
              </a:rPr>
              <a:t>A Reforma Tributária proporciona </a:t>
            </a:r>
          </a:p>
          <a:p>
            <a:pPr>
              <a:lnSpc>
                <a:spcPct val="120000"/>
              </a:lnSpc>
            </a:pPr>
            <a:r>
              <a:rPr lang="pt-BR" sz="2800" b="1" dirty="0">
                <a:solidFill>
                  <a:srgbClr val="183EFF"/>
                </a:solidFill>
                <a:latin typeface="Montserrat" panose="00000500000000000000" pitchFamily="2" charset="0"/>
              </a:rPr>
              <a:t>segurança jurídica </a:t>
            </a:r>
          </a:p>
          <a:p>
            <a:pPr>
              <a:lnSpc>
                <a:spcPct val="120000"/>
              </a:lnSpc>
            </a:pPr>
            <a:r>
              <a:rPr lang="pt-BR" sz="2800" b="1" dirty="0">
                <a:solidFill>
                  <a:srgbClr val="183EFF"/>
                </a:solidFill>
                <a:latin typeface="Montserrat" panose="00000500000000000000" pitchFamily="2" charset="0"/>
              </a:rPr>
              <a:t>para as empresas que receberam benefícios fiscais por prazo certo e sob condição onerosa.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E4CC9C4-324C-8195-EA19-602EA6E2AEB0}"/>
              </a:ext>
            </a:extLst>
          </p:cNvPr>
          <p:cNvSpPr txBox="1"/>
          <p:nvPr/>
        </p:nvSpPr>
        <p:spPr>
          <a:xfrm>
            <a:off x="-215974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10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5728E20-0ABB-041C-68C7-711B4AC26284}"/>
              </a:ext>
            </a:extLst>
          </p:cNvPr>
          <p:cNvSpPr txBox="1"/>
          <p:nvPr/>
        </p:nvSpPr>
        <p:spPr>
          <a:xfrm>
            <a:off x="5892800" y="1828075"/>
            <a:ext cx="5625816" cy="80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 Fundo será 100% financiado com recursos da União, da seguinte forma:</a:t>
            </a:r>
          </a:p>
        </p:txBody>
      </p:sp>
      <p:graphicFrame>
        <p:nvGraphicFramePr>
          <p:cNvPr id="43" name="Tabela 24">
            <a:extLst>
              <a:ext uri="{FF2B5EF4-FFF2-40B4-BE49-F238E27FC236}">
                <a16:creationId xmlns:a16="http://schemas.microsoft.com/office/drawing/2014/main" id="{68557C99-FE1A-07BD-5190-A0CD29F371DA}"/>
              </a:ext>
            </a:extLst>
          </p:cNvPr>
          <p:cNvGraphicFramePr>
            <a:graphicFrameLocks noGrp="1"/>
          </p:cNvGraphicFramePr>
          <p:nvPr/>
        </p:nvGraphicFramePr>
        <p:xfrm>
          <a:off x="5937208" y="2762476"/>
          <a:ext cx="5276892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223">
                  <a:extLst>
                    <a:ext uri="{9D8B030D-6E8A-4147-A177-3AD203B41FA5}">
                      <a16:colId xmlns:a16="http://schemas.microsoft.com/office/drawing/2014/main" val="3503232974"/>
                    </a:ext>
                  </a:extLst>
                </a:gridCol>
                <a:gridCol w="1319223">
                  <a:extLst>
                    <a:ext uri="{9D8B030D-6E8A-4147-A177-3AD203B41FA5}">
                      <a16:colId xmlns:a16="http://schemas.microsoft.com/office/drawing/2014/main" val="2434570478"/>
                    </a:ext>
                  </a:extLst>
                </a:gridCol>
                <a:gridCol w="1319223">
                  <a:extLst>
                    <a:ext uri="{9D8B030D-6E8A-4147-A177-3AD203B41FA5}">
                      <a16:colId xmlns:a16="http://schemas.microsoft.com/office/drawing/2014/main" val="1437580138"/>
                    </a:ext>
                  </a:extLst>
                </a:gridCol>
                <a:gridCol w="1319223">
                  <a:extLst>
                    <a:ext uri="{9D8B030D-6E8A-4147-A177-3AD203B41FA5}">
                      <a16:colId xmlns:a16="http://schemas.microsoft.com/office/drawing/2014/main" val="1152699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2" charset="0"/>
                        </a:rPr>
                        <a:t>2025</a:t>
                      </a:r>
                    </a:p>
                  </a:txBody>
                  <a:tcPr anchor="ctr"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2" charset="0"/>
                        </a:rPr>
                        <a:t>2026</a:t>
                      </a:r>
                    </a:p>
                  </a:txBody>
                  <a:tcPr anchor="ctr"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2" charset="0"/>
                        </a:rPr>
                        <a:t>2027 </a:t>
                      </a:r>
                    </a:p>
                  </a:txBody>
                  <a:tcPr anchor="ctr"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2" charset="0"/>
                        </a:rPr>
                        <a:t>2028</a:t>
                      </a:r>
                    </a:p>
                  </a:txBody>
                  <a:tcPr anchor="ctr">
                    <a:solidFill>
                      <a:srgbClr val="18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22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R$ 8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R$ 16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R$ 24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R$ 32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90567"/>
                  </a:ext>
                </a:extLst>
              </a:tr>
            </a:tbl>
          </a:graphicData>
        </a:graphic>
      </p:graphicFrame>
      <p:graphicFrame>
        <p:nvGraphicFramePr>
          <p:cNvPr id="51" name="Tabela 24">
            <a:extLst>
              <a:ext uri="{FF2B5EF4-FFF2-40B4-BE49-F238E27FC236}">
                <a16:creationId xmlns:a16="http://schemas.microsoft.com/office/drawing/2014/main" id="{C4326743-A648-C2B2-4524-47469779D079}"/>
              </a:ext>
            </a:extLst>
          </p:cNvPr>
          <p:cNvGraphicFramePr>
            <a:graphicFrameLocks noGrp="1"/>
          </p:cNvGraphicFramePr>
          <p:nvPr/>
        </p:nvGraphicFramePr>
        <p:xfrm>
          <a:off x="5937208" y="3618003"/>
          <a:ext cx="5276892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223">
                  <a:extLst>
                    <a:ext uri="{9D8B030D-6E8A-4147-A177-3AD203B41FA5}">
                      <a16:colId xmlns:a16="http://schemas.microsoft.com/office/drawing/2014/main" val="3503232974"/>
                    </a:ext>
                  </a:extLst>
                </a:gridCol>
                <a:gridCol w="1319223">
                  <a:extLst>
                    <a:ext uri="{9D8B030D-6E8A-4147-A177-3AD203B41FA5}">
                      <a16:colId xmlns:a16="http://schemas.microsoft.com/office/drawing/2014/main" val="2434570478"/>
                    </a:ext>
                  </a:extLst>
                </a:gridCol>
                <a:gridCol w="1319223">
                  <a:extLst>
                    <a:ext uri="{9D8B030D-6E8A-4147-A177-3AD203B41FA5}">
                      <a16:colId xmlns:a16="http://schemas.microsoft.com/office/drawing/2014/main" val="1437580138"/>
                    </a:ext>
                  </a:extLst>
                </a:gridCol>
                <a:gridCol w="1319223">
                  <a:extLst>
                    <a:ext uri="{9D8B030D-6E8A-4147-A177-3AD203B41FA5}">
                      <a16:colId xmlns:a16="http://schemas.microsoft.com/office/drawing/2014/main" val="1152699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2" charset="0"/>
                        </a:rPr>
                        <a:t>2029</a:t>
                      </a:r>
                    </a:p>
                  </a:txBody>
                  <a:tcPr anchor="ctr"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2" charset="0"/>
                        </a:rPr>
                        <a:t>2030</a:t>
                      </a:r>
                    </a:p>
                  </a:txBody>
                  <a:tcPr anchor="ctr"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2" charset="0"/>
                        </a:rPr>
                        <a:t>2031 </a:t>
                      </a:r>
                    </a:p>
                  </a:txBody>
                  <a:tcPr anchor="ctr">
                    <a:solidFill>
                      <a:srgbClr val="183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Montserrat" panose="00000500000000000000" pitchFamily="2" charset="0"/>
                        </a:rPr>
                        <a:t>2032</a:t>
                      </a:r>
                    </a:p>
                  </a:txBody>
                  <a:tcPr anchor="ctr">
                    <a:solidFill>
                      <a:srgbClr val="183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22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R$ 32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R$ 24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R$ 16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ontserrat" panose="00000500000000000000" pitchFamily="2" charset="0"/>
                        </a:rPr>
                        <a:t>R$ 8 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9056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C978E805-489D-593C-1C6E-5937627DF897}"/>
              </a:ext>
            </a:extLst>
          </p:cNvPr>
          <p:cNvSpPr txBox="1"/>
          <p:nvPr/>
        </p:nvSpPr>
        <p:spPr>
          <a:xfrm>
            <a:off x="6165808" y="4504499"/>
            <a:ext cx="5181262" cy="125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Os recursos  deste Fundo serão disponibilizados às empresas a partir de 2029, quando terá início a redução gradual dos incentivos em decorrência da redução das alíquotas do ICMS.</a:t>
            </a:r>
          </a:p>
        </p:txBody>
      </p:sp>
    </p:spTree>
    <p:extLst>
      <p:ext uri="{BB962C8B-B14F-4D97-AF65-F5344CB8AC3E}">
        <p14:creationId xmlns:p14="http://schemas.microsoft.com/office/powerpoint/2010/main" val="145669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D5930F5-E113-69AA-35A7-22D4B5D36F89}"/>
              </a:ext>
            </a:extLst>
          </p:cNvPr>
          <p:cNvSpPr txBox="1"/>
          <p:nvPr/>
        </p:nvSpPr>
        <p:spPr>
          <a:xfrm>
            <a:off x="1545103" y="2802646"/>
            <a:ext cx="948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>
                <a:solidFill>
                  <a:schemeClr val="accent5">
                    <a:lumMod val="50000"/>
                  </a:schemeClr>
                </a:solidFill>
                <a:latin typeface="Montserrat Bold" panose="00000800000000000000" pitchFamily="2" charset="0"/>
              </a:rPr>
              <a:t>Convergências</a:t>
            </a:r>
            <a:endParaRPr lang="pt-BR" sz="4000" b="1" dirty="0">
              <a:solidFill>
                <a:schemeClr val="accent5">
                  <a:lumMod val="50000"/>
                </a:schemeClr>
              </a:solidFill>
              <a:latin typeface="Montserrat Bold" panose="00000800000000000000" pitchFamily="2" charset="0"/>
            </a:endParaRPr>
          </a:p>
        </p:txBody>
      </p:sp>
      <p:pic>
        <p:nvPicPr>
          <p:cNvPr id="9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64" y="6032584"/>
            <a:ext cx="2812149" cy="8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BC5C43-0791-AA3F-2A2E-999DE472C4AE}"/>
              </a:ext>
            </a:extLst>
          </p:cNvPr>
          <p:cNvSpPr txBox="1"/>
          <p:nvPr/>
        </p:nvSpPr>
        <p:spPr>
          <a:xfrm>
            <a:off x="-1" y="2900356"/>
            <a:ext cx="5892801" cy="646331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600" dirty="0"/>
              <a:t>                                        </a:t>
            </a:r>
            <a:endParaRPr lang="pt-BR"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E6F70D-808B-53DF-EB9D-DF0D022D68A9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0302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718C06-A66B-6FCA-EC05-5BAFA0F68380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 11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306E2-438B-858F-8705-5677630B98FD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280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ZONA FRANCA DE MANAUS E SIMPLES NACIONAL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EDE209-535D-83E8-AD7E-3147AD8945DD}"/>
              </a:ext>
            </a:extLst>
          </p:cNvPr>
          <p:cNvSpPr txBox="1"/>
          <p:nvPr/>
        </p:nvSpPr>
        <p:spPr>
          <a:xfrm>
            <a:off x="461108" y="2152826"/>
            <a:ext cx="503799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Montserrat" panose="00000500000000000000" pitchFamily="2" charset="0"/>
              </a:rPr>
              <a:t>A PEC preserva 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CE93E0-79BC-3C3C-0FF5-77425F97E8D7}"/>
              </a:ext>
            </a:extLst>
          </p:cNvPr>
          <p:cNvSpPr txBox="1"/>
          <p:nvPr/>
        </p:nvSpPr>
        <p:spPr>
          <a:xfrm>
            <a:off x="461108" y="2717800"/>
            <a:ext cx="4771127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Zona Franca de Manaus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2ED974-7585-6F9C-C7D9-2EF0B77CA55B}"/>
              </a:ext>
            </a:extLst>
          </p:cNvPr>
          <p:cNvSpPr txBox="1"/>
          <p:nvPr/>
        </p:nvSpPr>
        <p:spPr>
          <a:xfrm>
            <a:off x="6038809" y="2049777"/>
            <a:ext cx="4546600" cy="375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O governo tem o compromisso de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manter os empregos e a renda gerados pela Zona Franca de Manaus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 de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construir em conjunto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com o governo e com a bancada do Amazonas um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modelo ainda mais eficiente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para o estado, bem como de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manter o regime do Simples Nacional.</a:t>
            </a:r>
            <a:endParaRPr lang="pt-BR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7B1083-D33B-C882-5D69-F1659F8171CC}"/>
              </a:ext>
            </a:extLst>
          </p:cNvPr>
          <p:cNvSpPr txBox="1"/>
          <p:nvPr/>
        </p:nvSpPr>
        <p:spPr>
          <a:xfrm>
            <a:off x="461732" y="3345066"/>
            <a:ext cx="4770503" cy="5366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e o SIMPLES Nacional</a:t>
            </a:r>
          </a:p>
        </p:txBody>
      </p:sp>
    </p:spTree>
    <p:extLst>
      <p:ext uri="{BB962C8B-B14F-4D97-AF65-F5344CB8AC3E}">
        <p14:creationId xmlns:p14="http://schemas.microsoft.com/office/powerpoint/2010/main" val="59600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718C06-A66B-6FCA-EC05-5BAFA0F68380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12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306E2-438B-858F-8705-5677630B98FD}"/>
              </a:ext>
            </a:extLst>
          </p:cNvPr>
          <p:cNvSpPr txBox="1"/>
          <p:nvPr/>
        </p:nvSpPr>
        <p:spPr>
          <a:xfrm>
            <a:off x="751299" y="309274"/>
            <a:ext cx="10350419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280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COTA PARTE MUNICIPAL, VINCULAÇÕES E PARTILHAS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C4A4C6-903E-FA6D-9009-0A0FCE1DC703}"/>
              </a:ext>
            </a:extLst>
          </p:cNvPr>
          <p:cNvSpPr txBox="1"/>
          <p:nvPr/>
        </p:nvSpPr>
        <p:spPr>
          <a:xfrm>
            <a:off x="7721600" y="3321400"/>
            <a:ext cx="3253512" cy="47307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São mantidas as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C03414-C592-ABBB-1E9E-0F820784A728}"/>
              </a:ext>
            </a:extLst>
          </p:cNvPr>
          <p:cNvSpPr txBox="1"/>
          <p:nvPr/>
        </p:nvSpPr>
        <p:spPr>
          <a:xfrm>
            <a:off x="512789" y="1120591"/>
            <a:ext cx="3741711" cy="47307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400" dirty="0">
                <a:solidFill>
                  <a:schemeClr val="bg1"/>
                </a:solidFill>
                <a:latin typeface="Montserrat" panose="00000500000000000000" pitchFamily="2" charset="0"/>
              </a:rPr>
              <a:t>A PEC </a:t>
            </a: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prevê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B33AD8-C479-3399-931C-A98C9B28853F}"/>
              </a:ext>
            </a:extLst>
          </p:cNvPr>
          <p:cNvSpPr txBox="1"/>
          <p:nvPr/>
        </p:nvSpPr>
        <p:spPr>
          <a:xfrm>
            <a:off x="-9047" y="3185603"/>
            <a:ext cx="67629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-342900" algn="just"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80%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 proporcionalmente à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população</a:t>
            </a:r>
          </a:p>
          <a:p>
            <a:pPr marL="800100" lvl="2" indent="-342900" algn="just"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10%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 com base 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indicadores de melhoria nos resultados de aprendizagem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 de aumento da equidade, considerado o nível socioeconômico dos educandos</a:t>
            </a:r>
          </a:p>
          <a:p>
            <a:pPr marL="800100" lvl="2" indent="-342900" algn="just"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5%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 com base 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indicadores de preservação ambiental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800100" lvl="2" indent="-342900" algn="just"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5%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 em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montantes iguais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 para os municípios do Estado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C47F66-127C-5530-685E-9E94BF93236E}"/>
              </a:ext>
            </a:extLst>
          </p:cNvPr>
          <p:cNvSpPr txBox="1"/>
          <p:nvPr/>
        </p:nvSpPr>
        <p:spPr>
          <a:xfrm>
            <a:off x="7104088" y="3823431"/>
            <a:ext cx="3871023" cy="47307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vinculações e partilhas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73001C5-0F55-DF45-8108-4FC7268FF640}"/>
              </a:ext>
            </a:extLst>
          </p:cNvPr>
          <p:cNvSpPr txBox="1"/>
          <p:nvPr/>
        </p:nvSpPr>
        <p:spPr>
          <a:xfrm>
            <a:off x="6946900" y="4325462"/>
            <a:ext cx="4028212" cy="47307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2400" dirty="0">
                <a:solidFill>
                  <a:schemeClr val="bg1"/>
                </a:solidFill>
                <a:latin typeface="Montserrat" panose="00000500000000000000" pitchFamily="2" charset="0"/>
              </a:rPr>
              <a:t>previstas na Constituição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1A9E3A1-686E-183F-16D4-432BE4C3008A}"/>
              </a:ext>
            </a:extLst>
          </p:cNvPr>
          <p:cNvSpPr txBox="1"/>
          <p:nvPr/>
        </p:nvSpPr>
        <p:spPr>
          <a:xfrm>
            <a:off x="10004612" y="5329523"/>
            <a:ext cx="970500" cy="4730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Montserrat" panose="00000500000000000000" pitchFamily="2" charset="0"/>
              </a:rPr>
              <a:t>etc.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795545-5960-6CFB-2292-4D3B7145AD49}"/>
              </a:ext>
            </a:extLst>
          </p:cNvPr>
          <p:cNvSpPr txBox="1"/>
          <p:nvPr/>
        </p:nvSpPr>
        <p:spPr>
          <a:xfrm>
            <a:off x="7251700" y="4827493"/>
            <a:ext cx="3723412" cy="47307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2400" dirty="0">
                <a:solidFill>
                  <a:schemeClr val="bg1"/>
                </a:solidFill>
                <a:latin typeface="Montserrat" panose="00000500000000000000" pitchFamily="2" charset="0"/>
              </a:rPr>
              <a:t>para </a:t>
            </a: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saúde, educação, 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361A7E3-667A-9381-C74C-4F049C47EF95}"/>
              </a:ext>
            </a:extLst>
          </p:cNvPr>
          <p:cNvSpPr txBox="1"/>
          <p:nvPr/>
        </p:nvSpPr>
        <p:spPr>
          <a:xfrm>
            <a:off x="512789" y="1615273"/>
            <a:ext cx="6591299" cy="47307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alterações na distribuição da cota-parte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B275B6D-4662-1CCF-8F01-A256C32EFE24}"/>
              </a:ext>
            </a:extLst>
          </p:cNvPr>
          <p:cNvSpPr txBox="1"/>
          <p:nvPr/>
        </p:nvSpPr>
        <p:spPr>
          <a:xfrm>
            <a:off x="520701" y="2103911"/>
            <a:ext cx="4423555" cy="47307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da parcela estadual do IBS:</a:t>
            </a:r>
          </a:p>
        </p:txBody>
      </p:sp>
    </p:spTree>
    <p:extLst>
      <p:ext uri="{BB962C8B-B14F-4D97-AF65-F5344CB8AC3E}">
        <p14:creationId xmlns:p14="http://schemas.microsoft.com/office/powerpoint/2010/main" val="1356757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718C06-A66B-6FCA-EC05-5BAFA0F68380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 13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306E2-438B-858F-8705-5677630B98FD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TRANSIÇÃO PARA O NOVO MODELO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C03414-C592-ABBB-1E9E-0F820784A728}"/>
              </a:ext>
            </a:extLst>
          </p:cNvPr>
          <p:cNvSpPr txBox="1"/>
          <p:nvPr/>
        </p:nvSpPr>
        <p:spPr>
          <a:xfrm>
            <a:off x="512789" y="1138697"/>
            <a:ext cx="3714966" cy="47301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pt-B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Estão previstas na PEC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61A7E3-667A-9381-C74C-4F049C47EF95}"/>
              </a:ext>
            </a:extLst>
          </p:cNvPr>
          <p:cNvSpPr txBox="1"/>
          <p:nvPr/>
        </p:nvSpPr>
        <p:spPr>
          <a:xfrm>
            <a:off x="512790" y="1660538"/>
            <a:ext cx="3941516" cy="47307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dois tipos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 de transição: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DAA1DFB-36B3-DF27-21FD-361E18A22C55}"/>
              </a:ext>
            </a:extLst>
          </p:cNvPr>
          <p:cNvSpPr txBox="1"/>
          <p:nvPr/>
        </p:nvSpPr>
        <p:spPr>
          <a:xfrm>
            <a:off x="521841" y="2602030"/>
            <a:ext cx="4611473" cy="227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Para a sociedade: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mais curta, permite um ajuste suave para as empresas e para os consumidores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DAA1DFB-36B3-DF27-21FD-361E18A22C55}"/>
              </a:ext>
            </a:extLst>
          </p:cNvPr>
          <p:cNvSpPr txBox="1"/>
          <p:nvPr/>
        </p:nvSpPr>
        <p:spPr>
          <a:xfrm>
            <a:off x="5109028" y="2602029"/>
            <a:ext cx="5210629" cy="271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Para os entes federativos: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mais longa, assegura uma transição ainda mais suave para os estados e municípios. Com o crescimento, todos ganham. É imperceptível para a sociedade </a:t>
            </a:r>
          </a:p>
        </p:txBody>
      </p:sp>
    </p:spTree>
    <p:extLst>
      <p:ext uri="{BB962C8B-B14F-4D97-AF65-F5344CB8AC3E}">
        <p14:creationId xmlns:p14="http://schemas.microsoft.com/office/powerpoint/2010/main" val="3767169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AF9B04B-C971-12D9-DFDD-1190435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4190" y="0"/>
            <a:ext cx="12192000" cy="6859344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596A758C-9D0C-5E17-F601-A57086379CF3}"/>
              </a:ext>
            </a:extLst>
          </p:cNvPr>
          <p:cNvSpPr txBox="1"/>
          <p:nvPr/>
        </p:nvSpPr>
        <p:spPr>
          <a:xfrm>
            <a:off x="8164431" y="2511419"/>
            <a:ext cx="2053626" cy="369332"/>
          </a:xfrm>
          <a:prstGeom prst="rect">
            <a:avLst/>
          </a:prstGeom>
          <a:solidFill>
            <a:srgbClr val="00C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2029 a 2032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96D7C1-5653-0A99-F5D8-C3C484FA0044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TRANSIÇÃO PARA O NOVO MODELO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5D61B96-E778-262F-6269-9BBD31CD2077}"/>
              </a:ext>
            </a:extLst>
          </p:cNvPr>
          <p:cNvSpPr txBox="1"/>
          <p:nvPr/>
        </p:nvSpPr>
        <p:spPr>
          <a:xfrm>
            <a:off x="285770" y="1142556"/>
            <a:ext cx="3018745" cy="400110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TRANSIÇÃO SEGURA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E86B92-B669-8176-55BB-F6583BBBDCC6}"/>
              </a:ext>
            </a:extLst>
          </p:cNvPr>
          <p:cNvSpPr txBox="1"/>
          <p:nvPr/>
        </p:nvSpPr>
        <p:spPr>
          <a:xfrm>
            <a:off x="285770" y="1570962"/>
            <a:ext cx="3511530" cy="400110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PARA O NOVO MODELO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6E2354DC-CFB4-C0CF-2806-33B9B6568926}"/>
              </a:ext>
            </a:extLst>
          </p:cNvPr>
          <p:cNvCxnSpPr>
            <a:cxnSpLocks/>
            <a:stCxn id="17" idx="6"/>
            <a:endCxn id="37" idx="6"/>
          </p:cNvCxnSpPr>
          <p:nvPr/>
        </p:nvCxnSpPr>
        <p:spPr>
          <a:xfrm>
            <a:off x="807366" y="2356067"/>
            <a:ext cx="10502311" cy="0"/>
          </a:xfrm>
          <a:prstGeom prst="line">
            <a:avLst/>
          </a:prstGeom>
          <a:ln w="19050">
            <a:solidFill>
              <a:srgbClr val="183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>
            <a:extLst>
              <a:ext uri="{FF2B5EF4-FFF2-40B4-BE49-F238E27FC236}">
                <a16:creationId xmlns:a16="http://schemas.microsoft.com/office/drawing/2014/main" id="{A5365AF1-314D-0E15-1A2B-8168910BEDE9}"/>
              </a:ext>
            </a:extLst>
          </p:cNvPr>
          <p:cNvSpPr/>
          <p:nvPr/>
        </p:nvSpPr>
        <p:spPr>
          <a:xfrm>
            <a:off x="684884" y="2289610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41277E9-0BB0-4407-6E61-49117C180BA2}"/>
              </a:ext>
            </a:extLst>
          </p:cNvPr>
          <p:cNvSpPr txBox="1"/>
          <p:nvPr/>
        </p:nvSpPr>
        <p:spPr>
          <a:xfrm>
            <a:off x="250825" y="2501898"/>
            <a:ext cx="990600" cy="369332"/>
          </a:xfrm>
          <a:prstGeom prst="rect">
            <a:avLst/>
          </a:prstGeom>
          <a:solidFill>
            <a:srgbClr val="00C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2023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3DCCF4B-76A7-A208-1A61-7300595B5D2B}"/>
              </a:ext>
            </a:extLst>
          </p:cNvPr>
          <p:cNvSpPr/>
          <p:nvPr/>
        </p:nvSpPr>
        <p:spPr>
          <a:xfrm>
            <a:off x="2780836" y="2289610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B4224CB-B1A5-37B1-10BB-66A22A9AE814}"/>
              </a:ext>
            </a:extLst>
          </p:cNvPr>
          <p:cNvSpPr txBox="1"/>
          <p:nvPr/>
        </p:nvSpPr>
        <p:spPr>
          <a:xfrm>
            <a:off x="1819496" y="2511423"/>
            <a:ext cx="2032697" cy="369332"/>
          </a:xfrm>
          <a:prstGeom prst="rect">
            <a:avLst/>
          </a:prstGeom>
          <a:solidFill>
            <a:srgbClr val="00C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2024 e 2025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FE2EDBEB-0F53-AAB6-8A7F-64C0B5AAD080}"/>
              </a:ext>
            </a:extLst>
          </p:cNvPr>
          <p:cNvSpPr/>
          <p:nvPr/>
        </p:nvSpPr>
        <p:spPr>
          <a:xfrm>
            <a:off x="5028733" y="2289610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A415D84-AE39-2461-C600-CCD35804DD8B}"/>
              </a:ext>
            </a:extLst>
          </p:cNvPr>
          <p:cNvSpPr txBox="1"/>
          <p:nvPr/>
        </p:nvSpPr>
        <p:spPr>
          <a:xfrm>
            <a:off x="4710786" y="2511423"/>
            <a:ext cx="990600" cy="369332"/>
          </a:xfrm>
          <a:prstGeom prst="rect">
            <a:avLst/>
          </a:prstGeom>
          <a:solidFill>
            <a:srgbClr val="00C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2026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BA335E2-8A0A-2A2F-EDAB-5698FAE507A3}"/>
              </a:ext>
            </a:extLst>
          </p:cNvPr>
          <p:cNvSpPr txBox="1"/>
          <p:nvPr/>
        </p:nvSpPr>
        <p:spPr>
          <a:xfrm>
            <a:off x="6472001" y="2512455"/>
            <a:ext cx="990600" cy="369332"/>
          </a:xfrm>
          <a:prstGeom prst="rect">
            <a:avLst/>
          </a:prstGeom>
          <a:solidFill>
            <a:srgbClr val="00C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2027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564A51BA-6EBB-35EB-56ED-280D602CA76B}"/>
              </a:ext>
            </a:extLst>
          </p:cNvPr>
          <p:cNvSpPr/>
          <p:nvPr/>
        </p:nvSpPr>
        <p:spPr>
          <a:xfrm>
            <a:off x="11187195" y="2289610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FC26F8A-177E-7CC8-D8B7-F5B509486C51}"/>
              </a:ext>
            </a:extLst>
          </p:cNvPr>
          <p:cNvSpPr txBox="1"/>
          <p:nvPr/>
        </p:nvSpPr>
        <p:spPr>
          <a:xfrm>
            <a:off x="10773102" y="2514598"/>
            <a:ext cx="990600" cy="369332"/>
          </a:xfrm>
          <a:prstGeom prst="rect">
            <a:avLst/>
          </a:prstGeom>
          <a:solidFill>
            <a:srgbClr val="00C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2033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DE5A316-30A6-1526-CA7C-DE2B7CE23805}"/>
              </a:ext>
            </a:extLst>
          </p:cNvPr>
          <p:cNvSpPr txBox="1"/>
          <p:nvPr/>
        </p:nvSpPr>
        <p:spPr>
          <a:xfrm>
            <a:off x="67214" y="3035297"/>
            <a:ext cx="155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Emenda Constitucional da Reforma Tributária</a:t>
            </a: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D252A80-DAA9-3A66-A287-AC46692105F0}"/>
              </a:ext>
            </a:extLst>
          </p:cNvPr>
          <p:cNvSpPr txBox="1"/>
          <p:nvPr/>
        </p:nvSpPr>
        <p:spPr>
          <a:xfrm>
            <a:off x="1677396" y="3035297"/>
            <a:ext cx="2624918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Leis Complementares que regulamentam: 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o IBS e a CBS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o Comitê Gestor do IBS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o Fundo de Desenvolvimento Regional</a:t>
            </a:r>
          </a:p>
          <a:p>
            <a:pPr marL="628650" lvl="1" indent="-171450">
              <a:spcAft>
                <a:spcPts val="12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o Imposto Seletivo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Desenvolvimento do sistema de cobrança da CBS e do IBS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3ADD28FE-E2D1-E229-1A7F-050F1F49DA9C}"/>
              </a:ext>
            </a:extLst>
          </p:cNvPr>
          <p:cNvSpPr txBox="1"/>
          <p:nvPr/>
        </p:nvSpPr>
        <p:spPr>
          <a:xfrm>
            <a:off x="4189335" y="3035297"/>
            <a:ext cx="201269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Ano teste da CBS, à alíquota de 0,9%, e do IBS, à alíquota de 0,1%, compensáveis com PIS/</a:t>
            </a:r>
            <a:r>
              <a:rPr lang="pt-B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Cofins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O recolhimento dos tributos pode ser dispensado caso o contribuinte cumpra as obrigações acessórias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F102A41-D483-6E85-0BA4-7AEAD72420A7}"/>
              </a:ext>
            </a:extLst>
          </p:cNvPr>
          <p:cNvSpPr txBox="1"/>
          <p:nvPr/>
        </p:nvSpPr>
        <p:spPr>
          <a:xfrm>
            <a:off x="6218731" y="3035297"/>
            <a:ext cx="1744919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Cobrança da CBS e extinção do  PIS e da </a:t>
            </a:r>
            <a:r>
              <a:rPr lang="pt-B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Cofins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Extinção do IPI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Instituição do Imposto Seletivo</a:t>
            </a:r>
          </a:p>
          <a:p>
            <a:pPr marL="171450" indent="-171450">
              <a:spcAft>
                <a:spcPts val="12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Instituição da “Cide ZFM”</a:t>
            </a:r>
          </a:p>
          <a:p>
            <a:pPr marL="171450" indent="-171450">
              <a:spcAft>
                <a:spcPts val="18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65E0F0F-CD8B-795C-6EE5-75129D21DCEB}"/>
              </a:ext>
            </a:extLst>
          </p:cNvPr>
          <p:cNvSpPr txBox="1"/>
          <p:nvPr/>
        </p:nvSpPr>
        <p:spPr>
          <a:xfrm>
            <a:off x="8039757" y="2933699"/>
            <a:ext cx="23538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Transição ICMS e do ISS para o IBS via aumento gradual da alíquota do IBS e redução gradual das alíquotas do ICMS e do ISS: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10% em 2029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20% em 2030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30% em 2031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40% em 2032</a:t>
            </a:r>
          </a:p>
          <a:p>
            <a:pPr marL="628650" lvl="1" indent="-171450">
              <a:spcAft>
                <a:spcPts val="600"/>
              </a:spcAft>
              <a:buClr>
                <a:srgbClr val="33CC33"/>
              </a:buClr>
              <a:buFont typeface="Montserrat" panose="00000500000000000000" pitchFamily="2" charset="0"/>
              <a:buChar char="‐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100% em 2033</a:t>
            </a: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FC71701-620A-6ED3-2981-CECFDCE4B972}"/>
              </a:ext>
            </a:extLst>
          </p:cNvPr>
          <p:cNvSpPr txBox="1"/>
          <p:nvPr/>
        </p:nvSpPr>
        <p:spPr>
          <a:xfrm>
            <a:off x="10553700" y="3035297"/>
            <a:ext cx="1474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Vigência integral do novo modelo e extinção do ICMS e do ISS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E4CC9C4-324C-8195-EA19-602EA6E2AEB0}"/>
              </a:ext>
            </a:extLst>
          </p:cNvPr>
          <p:cNvSpPr txBox="1"/>
          <p:nvPr/>
        </p:nvSpPr>
        <p:spPr>
          <a:xfrm>
            <a:off x="-252186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 14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7810DC60-68F6-7B8D-D5EF-0331E47FCC2C}"/>
              </a:ext>
            </a:extLst>
          </p:cNvPr>
          <p:cNvSpPr/>
          <p:nvPr/>
        </p:nvSpPr>
        <p:spPr>
          <a:xfrm>
            <a:off x="6906060" y="2289610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5904D83A-2C9C-C3B1-38FF-125F80609F60}"/>
              </a:ext>
            </a:extLst>
          </p:cNvPr>
          <p:cNvSpPr/>
          <p:nvPr/>
        </p:nvSpPr>
        <p:spPr>
          <a:xfrm>
            <a:off x="8965276" y="2289610"/>
            <a:ext cx="122482" cy="132913"/>
          </a:xfrm>
          <a:prstGeom prst="ellipse">
            <a:avLst/>
          </a:prstGeom>
          <a:solidFill>
            <a:srgbClr val="183EFF"/>
          </a:solidFill>
          <a:ln>
            <a:solidFill>
              <a:srgbClr val="183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358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85934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9A0FF118-E493-91BF-079A-328609EAC6D4}"/>
              </a:ext>
            </a:extLst>
          </p:cNvPr>
          <p:cNvSpPr/>
          <p:nvPr/>
        </p:nvSpPr>
        <p:spPr>
          <a:xfrm>
            <a:off x="7000875" y="2647950"/>
            <a:ext cx="5286375" cy="2247900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0729F3B-220B-77CC-40E8-271D2CCED003}"/>
              </a:ext>
            </a:extLst>
          </p:cNvPr>
          <p:cNvSpPr txBox="1"/>
          <p:nvPr/>
        </p:nvSpPr>
        <p:spPr>
          <a:xfrm>
            <a:off x="584654" y="2287080"/>
            <a:ext cx="4157271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33CC33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Em linha com as melhores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03D1D7D-F47B-DE2B-D946-610ADA8FC157}"/>
              </a:ext>
            </a:extLst>
          </p:cNvPr>
          <p:cNvSpPr txBox="1"/>
          <p:nvPr/>
        </p:nvSpPr>
        <p:spPr>
          <a:xfrm>
            <a:off x="473528" y="1244068"/>
            <a:ext cx="6819289" cy="40011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75"/>
              </a:spcAft>
            </a:pPr>
            <a:r>
              <a:rPr lang="pt-BR" sz="2000" b="1" cap="all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A PEC PREVÊ A CRIAÇÃO Do IMPOSTO SELETIVO,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56B578-35A7-EC7A-C699-FEE574CD0CE3}"/>
              </a:ext>
            </a:extLst>
          </p:cNvPr>
          <p:cNvSpPr txBox="1"/>
          <p:nvPr/>
        </p:nvSpPr>
        <p:spPr>
          <a:xfrm>
            <a:off x="7391624" y="2821721"/>
            <a:ext cx="4602762" cy="1728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33CC33"/>
              </a:buClr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O Imposto Seletivo terá </a:t>
            </a:r>
            <a:r>
              <a:rPr lang="pt-BR" dirty="0">
                <a:solidFill>
                  <a:srgbClr val="FF0000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caráter extrafiscal, incidência monofásica e será instituído por lei complementar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, a qual detalhará as mercadorias e os serviços sobre os quais incidirá.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73D745B-8975-F0BE-DFB6-2FA5BD4A7981}"/>
              </a:ext>
            </a:extLst>
          </p:cNvPr>
          <p:cNvSpPr txBox="1"/>
          <p:nvPr/>
        </p:nvSpPr>
        <p:spPr>
          <a:xfrm>
            <a:off x="584654" y="2639883"/>
            <a:ext cx="6609357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33CC33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práticas internacionais, a Reforma Tributária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EC18A33-2947-9AD5-E84B-AB86822BE35D}"/>
              </a:ext>
            </a:extLst>
          </p:cNvPr>
          <p:cNvSpPr txBox="1"/>
          <p:nvPr/>
        </p:nvSpPr>
        <p:spPr>
          <a:xfrm>
            <a:off x="584654" y="3911641"/>
            <a:ext cx="5383455" cy="400110"/>
          </a:xfrm>
          <a:prstGeom prst="rect">
            <a:avLst/>
          </a:prstGeom>
          <a:solidFill>
            <a:srgbClr val="00C900"/>
          </a:solidFill>
        </p:spPr>
        <p:txBody>
          <a:bodyPr wrap="square" rtlCol="0" anchor="ctr">
            <a:spAutoFit/>
          </a:bodyPr>
          <a:lstStyle/>
          <a:p>
            <a:pPr>
              <a:buClr>
                <a:srgbClr val="33CC33"/>
              </a:buClr>
            </a:pPr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de mercadorias e serviços prejudiciais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D282747-1A24-5A45-B409-3C111D418F8B}"/>
              </a:ext>
            </a:extLst>
          </p:cNvPr>
          <p:cNvSpPr txBox="1"/>
          <p:nvPr/>
        </p:nvSpPr>
        <p:spPr>
          <a:xfrm>
            <a:off x="584654" y="3021474"/>
            <a:ext cx="5114925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33CC33"/>
              </a:buClr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cria o Imposto Seletivo, federal, para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BB74A74-F49F-A9A4-61EC-C27F1133738C}"/>
              </a:ext>
            </a:extLst>
          </p:cNvPr>
          <p:cNvSpPr txBox="1"/>
          <p:nvPr/>
        </p:nvSpPr>
        <p:spPr>
          <a:xfrm>
            <a:off x="584655" y="3485813"/>
            <a:ext cx="3514724" cy="400110"/>
          </a:xfrm>
          <a:prstGeom prst="rect">
            <a:avLst/>
          </a:prstGeom>
          <a:solidFill>
            <a:srgbClr val="00C900"/>
          </a:solidFill>
        </p:spPr>
        <p:txBody>
          <a:bodyPr wrap="square" rtlCol="0" anchor="ctr">
            <a:spAutoFit/>
          </a:bodyPr>
          <a:lstStyle/>
          <a:p>
            <a:pPr>
              <a:buClr>
                <a:srgbClr val="33CC33"/>
              </a:buClr>
            </a:pPr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desestimular o consumo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19561F4-9BE8-49DB-29D1-28EC03034E83}"/>
              </a:ext>
            </a:extLst>
          </p:cNvPr>
          <p:cNvSpPr txBox="1"/>
          <p:nvPr/>
        </p:nvSpPr>
        <p:spPr>
          <a:xfrm>
            <a:off x="584655" y="4345037"/>
            <a:ext cx="4400549" cy="400110"/>
          </a:xfrm>
          <a:prstGeom prst="rect">
            <a:avLst/>
          </a:prstGeom>
          <a:solidFill>
            <a:srgbClr val="00C900"/>
          </a:solidFill>
        </p:spPr>
        <p:txBody>
          <a:bodyPr wrap="square" rtlCol="0" anchor="ctr">
            <a:spAutoFit/>
          </a:bodyPr>
          <a:lstStyle/>
          <a:p>
            <a:pPr>
              <a:buClr>
                <a:srgbClr val="33CC33"/>
              </a:buClr>
            </a:pPr>
            <a:r>
              <a:rPr lang="pt-BR" sz="2000" b="1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à SAÚDE e ao MEIO AMBIENTE.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5F1B81B-EB43-E896-B563-0A4241821E8E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IMPOSTO SELETIVO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00660AE-2BE4-25D9-5E30-D579D95B1FDE}"/>
              </a:ext>
            </a:extLst>
          </p:cNvPr>
          <p:cNvSpPr txBox="1"/>
          <p:nvPr/>
        </p:nvSpPr>
        <p:spPr>
          <a:xfrm>
            <a:off x="473530" y="1672239"/>
            <a:ext cx="3917401" cy="400110"/>
          </a:xfrm>
          <a:prstGeom prst="rect">
            <a:avLst/>
          </a:prstGeom>
          <a:solidFill>
            <a:srgbClr val="183E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75"/>
              </a:spcAft>
            </a:pPr>
            <a:r>
              <a:rPr lang="pt-BR" sz="2000" b="1" cap="all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De caráter EXTRAFISCAL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24758B-1214-8762-A787-869BABF3EBBC}"/>
              </a:ext>
            </a:extLst>
          </p:cNvPr>
          <p:cNvSpPr txBox="1"/>
          <p:nvPr/>
        </p:nvSpPr>
        <p:spPr>
          <a:xfrm>
            <a:off x="-252186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15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DAFE7F-70B3-5909-F5C7-7EED2898D2C9}"/>
              </a:ext>
            </a:extLst>
          </p:cNvPr>
          <p:cNvSpPr txBox="1"/>
          <p:nvPr/>
        </p:nvSpPr>
        <p:spPr>
          <a:xfrm>
            <a:off x="7292817" y="5010150"/>
            <a:ext cx="4800375" cy="9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33CC33"/>
              </a:buClr>
            </a:pPr>
            <a:r>
              <a:rPr lang="pt-BR" sz="1600" dirty="0">
                <a:solidFill>
                  <a:srgbClr val="FF0000"/>
                </a:solidFill>
                <a:latin typeface="Montserrat" panose="00000500000000000000" pitchFamily="2" charset="0"/>
              </a:rPr>
              <a:t>Quando incidir sobre a extração, o imposto poderá ser cobrado na exportação e terá alíquota máxima de 1%.</a:t>
            </a:r>
          </a:p>
        </p:txBody>
      </p:sp>
    </p:spTree>
    <p:extLst>
      <p:ext uri="{BB962C8B-B14F-4D97-AF65-F5344CB8AC3E}">
        <p14:creationId xmlns:p14="http://schemas.microsoft.com/office/powerpoint/2010/main" val="2218618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718C06-A66B-6FCA-EC05-5BAFA0F68380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 16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306E2-438B-858F-8705-5677630B98FD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2800" i="1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i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CARGA TRIBUTÁRIA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8D48D0-89DB-36D9-6357-B4FC965A3973}"/>
              </a:ext>
            </a:extLst>
          </p:cNvPr>
          <p:cNvSpPr txBox="1"/>
          <p:nvPr/>
        </p:nvSpPr>
        <p:spPr>
          <a:xfrm>
            <a:off x="787400" y="1397000"/>
            <a:ext cx="5414224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Montserrat" panose="00000500000000000000" pitchFamily="2" charset="0"/>
              </a:rPr>
              <a:t>A PEC  prevê 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FA83CBB-1D92-C25F-56BD-8DC809F24843}"/>
              </a:ext>
            </a:extLst>
          </p:cNvPr>
          <p:cNvSpPr txBox="1"/>
          <p:nvPr/>
        </p:nvSpPr>
        <p:spPr>
          <a:xfrm>
            <a:off x="787399" y="2034021"/>
            <a:ext cx="490695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manutenção da carga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0627BA-C064-EAC7-6732-41494DB2A076}"/>
              </a:ext>
            </a:extLst>
          </p:cNvPr>
          <p:cNvSpPr txBox="1"/>
          <p:nvPr/>
        </p:nvSpPr>
        <p:spPr>
          <a:xfrm>
            <a:off x="787399" y="2671042"/>
            <a:ext cx="5694882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Montserrat" panose="00000500000000000000" pitchFamily="2" charset="0"/>
              </a:rPr>
              <a:t>tributária global </a:t>
            </a:r>
            <a:r>
              <a:rPr lang="pt-BR" sz="3200" dirty="0">
                <a:solidFill>
                  <a:schemeClr val="bg1"/>
                </a:solidFill>
                <a:latin typeface="Montserrat" panose="00000500000000000000" pitchFamily="2" charset="0"/>
              </a:rPr>
              <a:t>incidente</a:t>
            </a:r>
            <a:endParaRPr lang="pt-BR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A67C62-BB27-D22E-DB3D-BFF8630EF479}"/>
              </a:ext>
            </a:extLst>
          </p:cNvPr>
          <p:cNvSpPr txBox="1"/>
          <p:nvPr/>
        </p:nvSpPr>
        <p:spPr>
          <a:xfrm>
            <a:off x="787399" y="3308062"/>
            <a:ext cx="4062106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Montserrat" panose="00000500000000000000" pitchFamily="2" charset="0"/>
              </a:rPr>
              <a:t>sobre o consumo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C175C48-658C-B66F-1655-F78BED3AF8AC}"/>
              </a:ext>
            </a:extLst>
          </p:cNvPr>
          <p:cNvSpPr/>
          <p:nvPr/>
        </p:nvSpPr>
        <p:spPr>
          <a:xfrm>
            <a:off x="841829" y="4438534"/>
            <a:ext cx="9798461" cy="1840323"/>
          </a:xfrm>
          <a:prstGeom prst="roundRect">
            <a:avLst>
              <a:gd name="adj" fmla="val 1285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t-BR" sz="2400" dirty="0">
                <a:solidFill>
                  <a:srgbClr val="FF0000"/>
                </a:solidFill>
                <a:latin typeface="Montserrat" panose="00000500000000000000" pitchFamily="2" charset="0"/>
              </a:rPr>
              <a:t>As alíquotas de referência serão reduzidas, caso a carga tributária como proporção do PIB exceda à média do período 2012-2021 (aferições em 2030 e 2035)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7D56F3E-9929-2BE1-6D72-CC100031A9D2}"/>
              </a:ext>
            </a:extLst>
          </p:cNvPr>
          <p:cNvSpPr txBox="1"/>
          <p:nvPr/>
        </p:nvSpPr>
        <p:spPr>
          <a:xfrm>
            <a:off x="6598247" y="1810411"/>
            <a:ext cx="41144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Montserrat" panose="00000500000000000000" pitchFamily="2" charset="0"/>
              </a:rPr>
              <a:t>O contribuinte vai pagar o que já paga hoje, só que agora de forma simples e transparente.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442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43F0261-FFE2-5C47-9F39-3C18E1106A5F}"/>
              </a:ext>
            </a:extLst>
          </p:cNvPr>
          <p:cNvSpPr txBox="1"/>
          <p:nvPr/>
        </p:nvSpPr>
        <p:spPr>
          <a:xfrm>
            <a:off x="297023" y="5480702"/>
            <a:ext cx="6103777" cy="51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Fonte: Domingues e Cardoso (2021), com base em Borges (2019).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Dados correspondem ao impacto direto em 15 anos.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85969" y="1298564"/>
            <a:ext cx="7247166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>
                <a:solidFill>
                  <a:srgbClr val="183EFF"/>
                </a:solidFill>
                <a:latin typeface="Montserrat" panose="00000500000000000000" pitchFamily="2" charset="0"/>
              </a:rPr>
              <a:t>Impacto da Reforma sobre a Economia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2E9E3A-BEB6-E232-7D32-DFA4C30E6416}"/>
              </a:ext>
            </a:extLst>
          </p:cNvPr>
          <p:cNvSpPr txBox="1"/>
          <p:nvPr/>
        </p:nvSpPr>
        <p:spPr>
          <a:xfrm>
            <a:off x="7523979" y="1391549"/>
            <a:ext cx="4385512" cy="1728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>
                <a:solidFill>
                  <a:srgbClr val="FF0000"/>
                </a:solidFill>
                <a:latin typeface="Montserrat" panose="00000500000000000000" pitchFamily="2" charset="0"/>
              </a:rPr>
              <a:t>A Reforma Tributária gerará o crescimento adicional da economia (PIB) de 12% ou mais em 15 anos. Hoje, isso representaria R$ 1,2 trilhão a mais no PIB a preços de 2022.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7330A3F-8974-69D1-FE93-8D2DE39746C5}"/>
              </a:ext>
            </a:extLst>
          </p:cNvPr>
          <p:cNvGraphicFramePr>
            <a:graphicFrameLocks noGrp="1"/>
          </p:cNvGraphicFramePr>
          <p:nvPr/>
        </p:nvGraphicFramePr>
        <p:xfrm>
          <a:off x="282509" y="1971675"/>
          <a:ext cx="6858520" cy="32980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3488">
                  <a:extLst>
                    <a:ext uri="{9D8B030D-6E8A-4147-A177-3AD203B41FA5}">
                      <a16:colId xmlns:a16="http://schemas.microsoft.com/office/drawing/2014/main" val="4262657803"/>
                    </a:ext>
                  </a:extLst>
                </a:gridCol>
                <a:gridCol w="1427014">
                  <a:extLst>
                    <a:ext uri="{9D8B030D-6E8A-4147-A177-3AD203B41FA5}">
                      <a16:colId xmlns:a16="http://schemas.microsoft.com/office/drawing/2014/main" val="1823930440"/>
                    </a:ext>
                  </a:extLst>
                </a:gridCol>
                <a:gridCol w="1664419">
                  <a:extLst>
                    <a:ext uri="{9D8B030D-6E8A-4147-A177-3AD203B41FA5}">
                      <a16:colId xmlns:a16="http://schemas.microsoft.com/office/drawing/2014/main" val="3514733273"/>
                    </a:ext>
                  </a:extLst>
                </a:gridCol>
                <a:gridCol w="1543599">
                  <a:extLst>
                    <a:ext uri="{9D8B030D-6E8A-4147-A177-3AD203B41FA5}">
                      <a16:colId xmlns:a16="http://schemas.microsoft.com/office/drawing/2014/main" val="2506477093"/>
                    </a:ext>
                  </a:extLst>
                </a:gridCol>
              </a:tblGrid>
              <a:tr h="4381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Variáveis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Conservador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Otimista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95370"/>
                  </a:ext>
                </a:extLst>
              </a:tr>
              <a:tr h="4169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PIB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var. % real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12,0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20,0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4148931"/>
                  </a:ext>
                </a:extLst>
              </a:tr>
              <a:tr h="75458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Consumo Famílias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var. % real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12,6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24,2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848417"/>
                  </a:ext>
                </a:extLst>
              </a:tr>
              <a:tr h="4169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Investimento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var. % real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20,3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25,0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798997"/>
                  </a:ext>
                </a:extLst>
              </a:tr>
              <a:tr h="4169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Exportações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var. % real</a:t>
                      </a:r>
                      <a:endParaRPr lang="pt-BR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11,7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17,4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2071443"/>
                  </a:ext>
                </a:extLst>
              </a:tr>
              <a:tr h="416900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Importações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var. % real</a:t>
                      </a:r>
                      <a:endParaRPr lang="pt-BR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9,5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15,6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5062885"/>
                  </a:ext>
                </a:extLst>
              </a:tr>
              <a:tr h="437745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Trabalho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var. % real</a:t>
                      </a:r>
                      <a:endParaRPr lang="pt-BR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7,5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12,6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9158915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C58E9E-18CA-F64D-4175-1719710BE815}"/>
              </a:ext>
            </a:extLst>
          </p:cNvPr>
          <p:cNvSpPr txBox="1"/>
          <p:nvPr/>
        </p:nvSpPr>
        <p:spPr>
          <a:xfrm>
            <a:off x="7567522" y="3239364"/>
            <a:ext cx="3858129" cy="50077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Ou seja, se a Reforma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0693CAF-C508-4392-8AE0-9264CB4CB580}"/>
              </a:ext>
            </a:extLst>
          </p:cNvPr>
          <p:cNvSpPr txBox="1"/>
          <p:nvPr/>
        </p:nvSpPr>
        <p:spPr>
          <a:xfrm>
            <a:off x="7567521" y="3764626"/>
            <a:ext cx="4341970" cy="50077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tivesse sido aprovada há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5DEFC79-B796-07D2-117B-B5666B67454E}"/>
              </a:ext>
            </a:extLst>
          </p:cNvPr>
          <p:cNvSpPr txBox="1"/>
          <p:nvPr/>
        </p:nvSpPr>
        <p:spPr>
          <a:xfrm>
            <a:off x="7567522" y="4289888"/>
            <a:ext cx="4185302" cy="50077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15 anos, cada brasileiro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6EBE0E8-2495-CDE8-24C6-C760A2FA25DC}"/>
              </a:ext>
            </a:extLst>
          </p:cNvPr>
          <p:cNvSpPr txBox="1"/>
          <p:nvPr/>
        </p:nvSpPr>
        <p:spPr>
          <a:xfrm>
            <a:off x="7567522" y="4815150"/>
            <a:ext cx="4409260" cy="50077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teria hoje, em média, mais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659A314-6A87-5ED3-C15E-0E62F3AE3BA6}"/>
              </a:ext>
            </a:extLst>
          </p:cNvPr>
          <p:cNvSpPr txBox="1"/>
          <p:nvPr/>
        </p:nvSpPr>
        <p:spPr>
          <a:xfrm>
            <a:off x="7567521" y="5340412"/>
            <a:ext cx="4409261" cy="500778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R$ 490 por mês de renda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89AD35-61B9-749B-AFA4-6B1B86670F13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TODOS GANHAM COM A REFORMA TRIBUTÁRIA</a:t>
            </a:r>
          </a:p>
        </p:txBody>
      </p:sp>
      <p:pic>
        <p:nvPicPr>
          <p:cNvPr id="12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67DBA418-3C7D-8188-0DD7-F2D83DA4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5" y="6193646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7C51044-44D0-9977-9B04-8279EBCC9547}"/>
              </a:ext>
            </a:extLst>
          </p:cNvPr>
          <p:cNvSpPr txBox="1"/>
          <p:nvPr/>
        </p:nvSpPr>
        <p:spPr>
          <a:xfrm>
            <a:off x="-252186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2606530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9670" y="1285017"/>
            <a:ext cx="5999843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>
                <a:solidFill>
                  <a:srgbClr val="183EFF"/>
                </a:solidFill>
                <a:latin typeface="Montserrat" panose="00000500000000000000" pitchFamily="2" charset="0"/>
              </a:rPr>
              <a:t>Impacto da Reforma sobre o PIB Setorial</a:t>
            </a:r>
            <a:endParaRPr lang="pt-BR" sz="1400" b="1" dirty="0">
              <a:solidFill>
                <a:srgbClr val="183EFF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F0261-FFE2-5C47-9F39-3C18E1106A5F}"/>
              </a:ext>
            </a:extLst>
          </p:cNvPr>
          <p:cNvSpPr txBox="1"/>
          <p:nvPr/>
        </p:nvSpPr>
        <p:spPr>
          <a:xfrm>
            <a:off x="545466" y="4779797"/>
            <a:ext cx="6269263" cy="51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Fonte: Domingues e Cardoso (2021), com base em Borges (2019).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Dados correspondem ao impacto direto em 15 anos.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57F48C-1F5E-A360-9A5B-7C8F93C7B8D3}"/>
              </a:ext>
            </a:extLst>
          </p:cNvPr>
          <p:cNvSpPr txBox="1"/>
          <p:nvPr/>
        </p:nvSpPr>
        <p:spPr>
          <a:xfrm>
            <a:off x="7707086" y="1975203"/>
            <a:ext cx="3808196" cy="500778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rgbClr val="0000FF"/>
                </a:solidFill>
                <a:latin typeface="Montserrat" panose="00000500000000000000" pitchFamily="2" charset="0"/>
              </a:rPr>
              <a:t>Mesmo se a alíquota 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793ADA8-D5E5-492D-223F-EC2BCC6D07F2}"/>
              </a:ext>
            </a:extLst>
          </p:cNvPr>
          <p:cNvGraphicFramePr>
            <a:graphicFrameLocks noGrp="1"/>
          </p:cNvGraphicFramePr>
          <p:nvPr/>
        </p:nvGraphicFramePr>
        <p:xfrm>
          <a:off x="589645" y="1829172"/>
          <a:ext cx="6754585" cy="2819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6700">
                  <a:extLst>
                    <a:ext uri="{9D8B030D-6E8A-4147-A177-3AD203B41FA5}">
                      <a16:colId xmlns:a16="http://schemas.microsoft.com/office/drawing/2014/main" val="3227762374"/>
                    </a:ext>
                  </a:extLst>
                </a:gridCol>
                <a:gridCol w="2017486">
                  <a:extLst>
                    <a:ext uri="{9D8B030D-6E8A-4147-A177-3AD203B41FA5}">
                      <a16:colId xmlns:a16="http://schemas.microsoft.com/office/drawing/2014/main" val="2491072181"/>
                    </a:ext>
                  </a:extLst>
                </a:gridCol>
                <a:gridCol w="1930399">
                  <a:extLst>
                    <a:ext uri="{9D8B030D-6E8A-4147-A177-3AD203B41FA5}">
                      <a16:colId xmlns:a16="http://schemas.microsoft.com/office/drawing/2014/main" val="3572620"/>
                    </a:ext>
                  </a:extLst>
                </a:gridCol>
              </a:tblGrid>
              <a:tr h="4027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 Setor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Conservador 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Otimista 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90991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Agropecuária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10,6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18,2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3398909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Indústria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16,6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25,7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4099947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Serviços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10,1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18,0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2448047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Construção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19,5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24,3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3685046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Educação Privada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5,2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17,9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0948778"/>
                  </a:ext>
                </a:extLst>
              </a:tr>
              <a:tr h="402725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Saúde Privada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6,2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17,6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321177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BBE6A09A-62A6-0EB9-1D16-0C42E634FA99}"/>
              </a:ext>
            </a:extLst>
          </p:cNvPr>
          <p:cNvSpPr txBox="1"/>
          <p:nvPr/>
        </p:nvSpPr>
        <p:spPr>
          <a:xfrm>
            <a:off x="7707085" y="2492420"/>
            <a:ext cx="4256315" cy="500778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rgbClr val="0000FF"/>
                </a:solidFill>
                <a:latin typeface="Montserrat" panose="00000500000000000000" pitchFamily="2" charset="0"/>
              </a:rPr>
              <a:t>fosse igual para todos 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084BEC-54A5-DD8A-1A91-5CE25B115619}"/>
              </a:ext>
            </a:extLst>
          </p:cNvPr>
          <p:cNvSpPr txBox="1"/>
          <p:nvPr/>
        </p:nvSpPr>
        <p:spPr>
          <a:xfrm>
            <a:off x="7707085" y="3536687"/>
            <a:ext cx="2957814" cy="500778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rgbClr val="0000FF"/>
                </a:solidFill>
                <a:latin typeface="Montserrat" panose="00000500000000000000" pitchFamily="2" charset="0"/>
              </a:rPr>
              <a:t>todos os setores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B35C405-D32F-5F5E-AC1E-A3C90A178225}"/>
              </a:ext>
            </a:extLst>
          </p:cNvPr>
          <p:cNvSpPr txBox="1"/>
          <p:nvPr/>
        </p:nvSpPr>
        <p:spPr>
          <a:xfrm>
            <a:off x="7707086" y="4060254"/>
            <a:ext cx="3623916" cy="500778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rgbClr val="0000FF"/>
                </a:solidFill>
                <a:latin typeface="Montserrat" panose="00000500000000000000" pitchFamily="2" charset="0"/>
              </a:rPr>
              <a:t>seriam beneficiados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FE70505-78B5-D77A-4563-C217411A983C}"/>
              </a:ext>
            </a:extLst>
          </p:cNvPr>
          <p:cNvSpPr txBox="1"/>
          <p:nvPr/>
        </p:nvSpPr>
        <p:spPr>
          <a:xfrm>
            <a:off x="7707085" y="4580644"/>
            <a:ext cx="2489955" cy="500778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rgbClr val="0000FF"/>
                </a:solidFill>
                <a:latin typeface="Montserrat" panose="00000500000000000000" pitchFamily="2" charset="0"/>
              </a:rPr>
              <a:t>pela Reforma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0C05ED-32AC-F545-F5D0-9037F0246345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TODOS GANHAM COM A REFORMA TRIBUTÁRIA</a:t>
            </a:r>
          </a:p>
        </p:txBody>
      </p:sp>
      <p:pic>
        <p:nvPicPr>
          <p:cNvPr id="12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AFF2CDF3-4DCC-C9BF-E205-E17F9A4C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5" y="6193646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4943498-9C38-594F-1098-AD16A7A2A64F}"/>
              </a:ext>
            </a:extLst>
          </p:cNvPr>
          <p:cNvSpPr txBox="1"/>
          <p:nvPr/>
        </p:nvSpPr>
        <p:spPr>
          <a:xfrm>
            <a:off x="-246744" y="142199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 18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F528E0-F9A7-352C-DC2F-B0EB7381FA77}"/>
              </a:ext>
            </a:extLst>
          </p:cNvPr>
          <p:cNvSpPr txBox="1"/>
          <p:nvPr/>
        </p:nvSpPr>
        <p:spPr>
          <a:xfrm>
            <a:off x="7707085" y="3013120"/>
            <a:ext cx="2957814" cy="500778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rgbClr val="0000FF"/>
                </a:solidFill>
                <a:latin typeface="Montserrat" panose="00000500000000000000" pitchFamily="2" charset="0"/>
              </a:rPr>
              <a:t>bens e serviços,</a:t>
            </a:r>
          </a:p>
        </p:txBody>
      </p:sp>
    </p:spTree>
    <p:extLst>
      <p:ext uri="{BB962C8B-B14F-4D97-AF65-F5344CB8AC3E}">
        <p14:creationId xmlns:p14="http://schemas.microsoft.com/office/powerpoint/2010/main" val="1722632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B53E001-FA0F-299A-D18D-63FA0A2B61E6}"/>
              </a:ext>
            </a:extLst>
          </p:cNvPr>
          <p:cNvSpPr txBox="1"/>
          <p:nvPr/>
        </p:nvSpPr>
        <p:spPr>
          <a:xfrm>
            <a:off x="221468" y="1073745"/>
            <a:ext cx="5874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>
                <a:solidFill>
                  <a:srgbClr val="183EFF"/>
                </a:solidFill>
                <a:latin typeface="Montserrat" panose="00000500000000000000" pitchFamily="2" charset="0"/>
              </a:rPr>
              <a:t>Evolução do Poder de Compra </a:t>
            </a:r>
          </a:p>
          <a:p>
            <a:pPr algn="ctr"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>
                <a:solidFill>
                  <a:srgbClr val="183EFF"/>
                </a:solidFill>
                <a:latin typeface="Montserrat" panose="00000500000000000000" pitchFamily="2" charset="0"/>
              </a:rPr>
              <a:t>por Faixa de Renda</a:t>
            </a:r>
            <a:endParaRPr lang="pt-BR" sz="1400" b="1" dirty="0">
              <a:solidFill>
                <a:srgbClr val="183EFF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CBEC9E3-D7D8-72D9-6502-F1ECD595992B}"/>
              </a:ext>
            </a:extLst>
          </p:cNvPr>
          <p:cNvSpPr txBox="1"/>
          <p:nvPr/>
        </p:nvSpPr>
        <p:spPr>
          <a:xfrm>
            <a:off x="6217919" y="2308966"/>
            <a:ext cx="356108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 Reforma amplia 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8CEB3C9-B58A-E8F8-8AB1-B13A4BB2F32C}"/>
              </a:ext>
            </a:extLst>
          </p:cNvPr>
          <p:cNvSpPr txBox="1"/>
          <p:nvPr/>
        </p:nvSpPr>
        <p:spPr>
          <a:xfrm>
            <a:off x="6217918" y="2796347"/>
            <a:ext cx="349630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poder de compra de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248D3D9-18D0-FE51-52E8-C806BB33385A}"/>
              </a:ext>
            </a:extLst>
          </p:cNvPr>
          <p:cNvSpPr txBox="1"/>
          <p:nvPr/>
        </p:nvSpPr>
        <p:spPr>
          <a:xfrm>
            <a:off x="6223460" y="4258491"/>
            <a:ext cx="227441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mais pobres</a:t>
            </a:r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F6F1A402-1F65-3A5E-0293-C7FD1687AD47}"/>
              </a:ext>
            </a:extLst>
          </p:cNvPr>
          <p:cNvGraphicFramePr>
            <a:graphicFrameLocks noGrp="1"/>
          </p:cNvGraphicFramePr>
          <p:nvPr/>
        </p:nvGraphicFramePr>
        <p:xfrm>
          <a:off x="978945" y="1753025"/>
          <a:ext cx="4738250" cy="365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434">
                  <a:extLst>
                    <a:ext uri="{9D8B030D-6E8A-4147-A177-3AD203B41FA5}">
                      <a16:colId xmlns:a16="http://schemas.microsoft.com/office/drawing/2014/main" val="3212452947"/>
                    </a:ext>
                  </a:extLst>
                </a:gridCol>
                <a:gridCol w="1732434">
                  <a:extLst>
                    <a:ext uri="{9D8B030D-6E8A-4147-A177-3AD203B41FA5}">
                      <a16:colId xmlns:a16="http://schemas.microsoft.com/office/drawing/2014/main" val="446780976"/>
                    </a:ext>
                  </a:extLst>
                </a:gridCol>
                <a:gridCol w="1273382">
                  <a:extLst>
                    <a:ext uri="{9D8B030D-6E8A-4147-A177-3AD203B41FA5}">
                      <a16:colId xmlns:a16="http://schemas.microsoft.com/office/drawing/2014/main" val="3990960339"/>
                    </a:ext>
                  </a:extLst>
                </a:gridCol>
              </a:tblGrid>
              <a:tr h="4472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Faixa de Renda</a:t>
                      </a: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Conservador</a:t>
                      </a: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Otimista</a:t>
                      </a: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512116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0-1 s.m.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78698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1-2 s.m.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53841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2-3 s.m.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282947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3-5 s.m.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44296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5-6 s.m.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312996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6-8 s.m.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17,0%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78882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8-10 s.m.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672839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10-15 s.m.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451866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15-20 s.m.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35442"/>
                  </a:ext>
                </a:extLst>
              </a:tr>
              <a:tr h="290416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20-30 s.m. 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16,3%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344158"/>
                  </a:ext>
                </a:extLst>
              </a:tr>
              <a:tr h="306927"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  maior 30 s.m.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16,1%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748830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DFD6A2BB-0031-B736-37CD-350CC1F1D9B0}"/>
              </a:ext>
            </a:extLst>
          </p:cNvPr>
          <p:cNvSpPr txBox="1"/>
          <p:nvPr/>
        </p:nvSpPr>
        <p:spPr>
          <a:xfrm>
            <a:off x="6217919" y="3283728"/>
            <a:ext cx="335788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todos os brasileiros,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AEB5BB8-EBAA-FD49-49A1-AB0E84D9ADFF}"/>
              </a:ext>
            </a:extLst>
          </p:cNvPr>
          <p:cNvSpPr txBox="1"/>
          <p:nvPr/>
        </p:nvSpPr>
        <p:spPr>
          <a:xfrm>
            <a:off x="6217917" y="3771109"/>
            <a:ext cx="286258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em especial dos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B67A150-78CB-1456-6B3E-8AB8E7877843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TODOS GANHAM COM A REFORMA TRIBUTÁRIA</a:t>
            </a:r>
          </a:p>
        </p:txBody>
      </p:sp>
      <p:pic>
        <p:nvPicPr>
          <p:cNvPr id="14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D11A9A27-B3CE-16A4-A858-6DAC764B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5" y="6193646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17CBB95-96EC-849D-EF76-CE71C3C6E9F9}"/>
              </a:ext>
            </a:extLst>
          </p:cNvPr>
          <p:cNvSpPr txBox="1"/>
          <p:nvPr/>
        </p:nvSpPr>
        <p:spPr>
          <a:xfrm>
            <a:off x="-252186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 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1B625D-4C92-C6B0-67A8-BD506EE89DC2}"/>
              </a:ext>
            </a:extLst>
          </p:cNvPr>
          <p:cNvSpPr txBox="1"/>
          <p:nvPr/>
        </p:nvSpPr>
        <p:spPr>
          <a:xfrm>
            <a:off x="888366" y="5741822"/>
            <a:ext cx="6269263" cy="51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Fonte: Domingues e Cardoso (2021), com base em Borges (2019). 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Dados correspondem ao impacto direto em 15 anos.</a:t>
            </a:r>
          </a:p>
        </p:txBody>
      </p:sp>
    </p:spTree>
    <p:extLst>
      <p:ext uri="{BB962C8B-B14F-4D97-AF65-F5344CB8AC3E}">
        <p14:creationId xmlns:p14="http://schemas.microsoft.com/office/powerpoint/2010/main" val="1299042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B6B22AD-1FF4-30EE-AE8E-16E6E78E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1344"/>
            <a:ext cx="12192000" cy="68593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FFA8246-C70A-F311-9213-172950220205}"/>
              </a:ext>
            </a:extLst>
          </p:cNvPr>
          <p:cNvSpPr txBox="1"/>
          <p:nvPr/>
        </p:nvSpPr>
        <p:spPr>
          <a:xfrm>
            <a:off x="1392722" y="1639412"/>
            <a:ext cx="4648200" cy="40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b="1" dirty="0">
                <a:solidFill>
                  <a:srgbClr val="183EFF"/>
                </a:solidFill>
                <a:latin typeface="Montserrat" panose="00000500000000000000" pitchFamily="2" charset="0"/>
              </a:rPr>
              <a:t>Receita </a:t>
            </a:r>
            <a:r>
              <a:rPr lang="pt-BR" b="1" i="1" dirty="0">
                <a:solidFill>
                  <a:srgbClr val="183EFF"/>
                </a:solidFill>
                <a:latin typeface="Montserrat" panose="00000500000000000000" pitchFamily="2" charset="0"/>
              </a:rPr>
              <a:t>per capita </a:t>
            </a:r>
            <a:r>
              <a:rPr lang="pt-BR" b="1" dirty="0">
                <a:solidFill>
                  <a:srgbClr val="183EFF"/>
                </a:solidFill>
                <a:latin typeface="Montserrat" panose="00000500000000000000" pitchFamily="2" charset="0"/>
              </a:rPr>
              <a:t>dos municípios</a:t>
            </a:r>
            <a:endParaRPr lang="pt-BR" sz="1400" b="1" dirty="0">
              <a:solidFill>
                <a:srgbClr val="183EFF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8F5452-1138-E208-CEFA-EC0671C6644D}"/>
              </a:ext>
            </a:extLst>
          </p:cNvPr>
          <p:cNvSpPr txBox="1"/>
          <p:nvPr/>
        </p:nvSpPr>
        <p:spPr>
          <a:xfrm>
            <a:off x="1321769" y="4539230"/>
            <a:ext cx="4847711" cy="520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Fonte: Gobetti, Sérgio (2023).</a:t>
            </a:r>
          </a:p>
          <a:p>
            <a:pPr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Receita de ISS e cota-parte. Dados relativos a 2021. Exclui DF.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16F99BA-2745-3C81-A4D1-632699E9BD95}"/>
              </a:ext>
            </a:extLst>
          </p:cNvPr>
          <p:cNvGraphicFramePr>
            <a:graphicFrameLocks noGrp="1"/>
          </p:cNvGraphicFramePr>
          <p:nvPr/>
        </p:nvGraphicFramePr>
        <p:xfrm>
          <a:off x="1283669" y="2242396"/>
          <a:ext cx="5069506" cy="20241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9397">
                  <a:extLst>
                    <a:ext uri="{9D8B030D-6E8A-4147-A177-3AD203B41FA5}">
                      <a16:colId xmlns:a16="http://schemas.microsoft.com/office/drawing/2014/main" val="3227762374"/>
                    </a:ext>
                  </a:extLst>
                </a:gridCol>
                <a:gridCol w="1771176">
                  <a:extLst>
                    <a:ext uri="{9D8B030D-6E8A-4147-A177-3AD203B41FA5}">
                      <a16:colId xmlns:a16="http://schemas.microsoft.com/office/drawing/2014/main" val="2491072181"/>
                    </a:ext>
                  </a:extLst>
                </a:gridCol>
                <a:gridCol w="1728933">
                  <a:extLst>
                    <a:ext uri="{9D8B030D-6E8A-4147-A177-3AD203B41FA5}">
                      <a16:colId xmlns:a16="http://schemas.microsoft.com/office/drawing/2014/main" val="3572620"/>
                    </a:ext>
                  </a:extLst>
                </a:gridCol>
              </a:tblGrid>
              <a:tr h="4341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Atual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Pós-reforma</a:t>
                      </a:r>
                    </a:p>
                  </a:txBody>
                  <a:tcPr marL="9525" marR="9525" marT="9525" marB="0" anchor="ctr">
                    <a:solidFill>
                      <a:srgbClr val="FF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90991"/>
                  </a:ext>
                </a:extLst>
              </a:tr>
              <a:tr h="530014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Máximo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R$ 14.815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R$ 6.493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3398909"/>
                  </a:ext>
                </a:extLst>
              </a:tr>
              <a:tr h="530014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Mínimo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R$ 74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R$ 429</a:t>
                      </a:r>
                      <a:endParaRPr lang="pt-BR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4099947"/>
                  </a:ext>
                </a:extLst>
              </a:tr>
              <a:tr h="530014">
                <a:tc>
                  <a:txBody>
                    <a:bodyPr/>
                    <a:lstStyle/>
                    <a:p>
                      <a:pPr lvl="0" algn="l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</a:t>
                      </a:r>
                      <a:r>
                        <a:rPr lang="pt-BR" sz="1600" b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Máx</a:t>
                      </a:r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/</a:t>
                      </a:r>
                      <a:r>
                        <a:rPr lang="pt-BR" sz="1600" b="1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Mín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200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15</a:t>
                      </a:r>
                      <a:endParaRPr lang="pt-BR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244804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0271DAF-206A-CD7E-BB99-B1A53123FCE3}"/>
              </a:ext>
            </a:extLst>
          </p:cNvPr>
          <p:cNvSpPr txBox="1"/>
          <p:nvPr/>
        </p:nvSpPr>
        <p:spPr>
          <a:xfrm>
            <a:off x="6902905" y="1602692"/>
            <a:ext cx="2964995" cy="50077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 Reforma reduz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C53D21-10D0-9390-8B90-45D08D693C27}"/>
              </a:ext>
            </a:extLst>
          </p:cNvPr>
          <p:cNvSpPr txBox="1"/>
          <p:nvPr/>
        </p:nvSpPr>
        <p:spPr>
          <a:xfrm>
            <a:off x="6902906" y="2128857"/>
            <a:ext cx="3215819" cy="50077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significativamente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1A43D7-56FA-BA0D-40EE-6417B77087C4}"/>
              </a:ext>
            </a:extLst>
          </p:cNvPr>
          <p:cNvSpPr txBox="1"/>
          <p:nvPr/>
        </p:nvSpPr>
        <p:spPr>
          <a:xfrm>
            <a:off x="6902905" y="2655022"/>
            <a:ext cx="3130095" cy="50077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as desigualdades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B7D050-7A60-1FD6-2915-F9AD8329D1BC}"/>
              </a:ext>
            </a:extLst>
          </p:cNvPr>
          <p:cNvSpPr txBox="1"/>
          <p:nvPr/>
        </p:nvSpPr>
        <p:spPr>
          <a:xfrm>
            <a:off x="6902906" y="3181187"/>
            <a:ext cx="1815644" cy="50077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regionais</a:t>
            </a:r>
            <a:endParaRPr lang="pt-BR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BC5B43-6786-1BF6-972C-387FA1130C68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TODOS GANHAM COM A REFORMA TRIBUTÁRIA</a:t>
            </a:r>
          </a:p>
        </p:txBody>
      </p:sp>
      <p:pic>
        <p:nvPicPr>
          <p:cNvPr id="17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9AEC421B-0D26-E3DD-3FC1-65DCB081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5" y="6193646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3B7194-8BE9-E1F7-DF44-EE9F2A3AECEB}"/>
              </a:ext>
            </a:extLst>
          </p:cNvPr>
          <p:cNvSpPr txBox="1"/>
          <p:nvPr/>
        </p:nvSpPr>
        <p:spPr>
          <a:xfrm>
            <a:off x="-252186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20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D373E9-6FD9-5EA2-1AD3-A8F4579D5D03}"/>
              </a:ext>
            </a:extLst>
          </p:cNvPr>
          <p:cNvSpPr txBox="1"/>
          <p:nvPr/>
        </p:nvSpPr>
        <p:spPr>
          <a:xfrm>
            <a:off x="6902905" y="3859203"/>
            <a:ext cx="4555670" cy="1728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dirty="0">
                <a:solidFill>
                  <a:srgbClr val="183EFF"/>
                </a:solidFill>
                <a:latin typeface="Montserrat" panose="00000500000000000000" pitchFamily="2" charset="0"/>
              </a:rPr>
              <a:t>Considerando os tributos abarcados pela Reforma, a diferença de receitas entre os municípios mais ricos e os mais pobres, que hoje é de 200 vezes, será reduzida para 15 vezes.</a:t>
            </a:r>
          </a:p>
        </p:txBody>
      </p:sp>
    </p:spTree>
    <p:extLst>
      <p:ext uri="{BB962C8B-B14F-4D97-AF65-F5344CB8AC3E}">
        <p14:creationId xmlns:p14="http://schemas.microsoft.com/office/powerpoint/2010/main" val="59580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790348"/>
            <a:ext cx="1219200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anose="00000500000000000000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9035" y="1254393"/>
            <a:ext cx="2902389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1300" dirty="0">
                <a:latin typeface="Montserrat"/>
              </a:rPr>
              <a:t>     </a:t>
            </a:r>
            <a:r>
              <a:rPr lang="pt-BR" sz="1300" b="1" dirty="0">
                <a:latin typeface="Montserrat"/>
              </a:rPr>
              <a:t>Substituição de PIS, COFINS, IPI, ICMS e ISS por IVA Dual + Imposto Seletivo</a:t>
            </a:r>
            <a:endParaRPr lang="pt-BR" sz="1300" b="1" dirty="0">
              <a:latin typeface="Montserrat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33673" y="1278041"/>
            <a:ext cx="2110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Não cumulatividade plena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6416" y="2513763"/>
            <a:ext cx="21895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Desoneração dos investimentos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728244" y="1256177"/>
            <a:ext cx="16934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Princípio do destino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2295" y="3636359"/>
            <a:ext cx="2671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300" b="1" dirty="0">
                <a:latin typeface="Montserrat" panose="00000500000000000000" pitchFamily="2" charset="0"/>
              </a:rPr>
              <a:t>Incidência </a:t>
            </a:r>
          </a:p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“por fora”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395141" y="3654234"/>
            <a:ext cx="2469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Sistema operacional extremamente simples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473588" y="3649763"/>
            <a:ext cx="2199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Instituição do </a:t>
            </a:r>
            <a:r>
              <a:rPr lang="pt-BR" sz="1300" b="1" i="1" dirty="0" err="1">
                <a:latin typeface="Montserrat" panose="00000500000000000000" pitchFamily="2" charset="0"/>
              </a:rPr>
              <a:t>Cashback</a:t>
            </a:r>
            <a:endParaRPr lang="pt-BR" sz="1300" b="1" i="1" dirty="0">
              <a:latin typeface="Montserrat" panose="00000500000000000000" pitchFamily="2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1058" y="4761196"/>
            <a:ext cx="2613649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Instituição do FNDR e do “Fundos de Compensação” com recursos da União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249333" y="4748865"/>
            <a:ext cx="26711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Ressarcimento dos saldos credores dos tributos atuais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224505" y="2493302"/>
            <a:ext cx="26376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Legislação nacionalmente uniforme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403275" y="3609664"/>
            <a:ext cx="233869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Previsão de regimes específicos e favorecidos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516628" y="5912971"/>
            <a:ext cx="1952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Manutenção da carga tributária global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536610" y="1319548"/>
            <a:ext cx="2173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Base ampla de incidência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132905" y="5918614"/>
            <a:ext cx="266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Aperfeiçoa a legislação do ITCMD, IPVA e IPTU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391747" y="4669958"/>
            <a:ext cx="22526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Previsão de período de transição para a sociedade e para os entes federativos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403275" y="4793107"/>
            <a:ext cx="22510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Manutenção das vinculações e partilhas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209998" y="5959236"/>
            <a:ext cx="26018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Manutenção da Zona Franca de Manaus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47014" y="5940926"/>
            <a:ext cx="25616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Manutenção do Simples Nacional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09035" y="1001644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156951" y="1001644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04867" y="1001644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9052783" y="1000592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09035" y="2180371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3156951" y="2180371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104867" y="2180371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9052783" y="2179319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209035" y="3337044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156951" y="3337044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6104867" y="3337044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052783" y="3335992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209035" y="4504891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156951" y="4504891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6104867" y="4504891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9052783" y="4503839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209035" y="5671686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156951" y="5671686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6104867" y="5671686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9052783" y="5670634"/>
            <a:ext cx="2777267" cy="10696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9684" y="1000592"/>
            <a:ext cx="344963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162153" y="1005580"/>
            <a:ext cx="344963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6113660" y="1012836"/>
            <a:ext cx="359928" cy="2014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9060916" y="1005581"/>
            <a:ext cx="399748" cy="208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199693" y="2188495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3157151" y="2178969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6115720" y="2190763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7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9053675" y="2190762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8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205149" y="3338845"/>
            <a:ext cx="344963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9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3161023" y="3338845"/>
            <a:ext cx="362580" cy="204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10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6104926" y="3346102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11</a:t>
            </a:r>
          </a:p>
        </p:txBody>
      </p:sp>
      <p:sp>
        <p:nvSpPr>
          <p:cNvPr id="60" name="Retângulo 59"/>
          <p:cNvSpPr/>
          <p:nvPr/>
        </p:nvSpPr>
        <p:spPr>
          <a:xfrm>
            <a:off x="9059482" y="3346101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12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199695" y="4510783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13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3163292" y="4510783"/>
            <a:ext cx="362580" cy="204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14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114271" y="4513051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15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9061751" y="4513050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16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221469" y="5679657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17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3161499" y="5679657"/>
            <a:ext cx="362580" cy="204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18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6108468" y="5672400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19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9059958" y="5672399"/>
            <a:ext cx="379459" cy="2086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Montserrat" panose="00000500000000000000" pitchFamily="2" charset="0"/>
              </a:rPr>
              <a:t>20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3764666" y="2508702"/>
            <a:ext cx="162331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Desoneração das exportações</a:t>
            </a:r>
          </a:p>
          <a:p>
            <a:pPr algn="ctr">
              <a:spcAft>
                <a:spcPts val="1200"/>
              </a:spcAft>
            </a:pPr>
            <a:r>
              <a:rPr lang="pt-BR" sz="1300" b="1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9177000" y="2394769"/>
            <a:ext cx="26711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1300" b="1" dirty="0">
                <a:latin typeface="Montserrat"/>
              </a:rPr>
              <a:t>Autonomia dos Entes Federativos para definição da alíquota local</a:t>
            </a:r>
            <a:endParaRPr lang="pt-BR" sz="1300" b="1" dirty="0">
              <a:latin typeface="Montserrat" panose="00000500000000000000" pitchFamily="2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BC718C06-A66B-6FCA-EC05-5BAFA0F68380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3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EBD306E2-438B-858F-8705-5677630B98FD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SÍNTESE: REFORMA DA TRIBUTAÇÃO DO CONSUMO</a:t>
            </a:r>
          </a:p>
        </p:txBody>
      </p:sp>
    </p:spTree>
    <p:extLst>
      <p:ext uri="{BB962C8B-B14F-4D97-AF65-F5344CB8AC3E}">
        <p14:creationId xmlns:p14="http://schemas.microsoft.com/office/powerpoint/2010/main" val="495108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Century Gothic"/>
                <a:cs typeface="Century Gothic"/>
              </a:rPr>
              <a:t>Lei</a:t>
            </a:r>
            <a:r>
              <a:rPr b="0" spc="-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Geral</a:t>
            </a:r>
            <a:r>
              <a:rPr b="0" spc="40" dirty="0">
                <a:latin typeface="Century Gothic"/>
                <a:cs typeface="Century Gothic"/>
              </a:rPr>
              <a:t> </a:t>
            </a:r>
            <a:r>
              <a:rPr b="0" dirty="0">
                <a:latin typeface="Century Gothic"/>
                <a:cs typeface="Century Gothic"/>
              </a:rPr>
              <a:t>|</a:t>
            </a:r>
            <a:r>
              <a:rPr b="0" spc="-100" dirty="0">
                <a:latin typeface="Century Gothic"/>
                <a:cs typeface="Century Gothic"/>
              </a:rPr>
              <a:t> </a:t>
            </a:r>
            <a:r>
              <a:rPr dirty="0"/>
              <a:t>ADMINISTRAÇÃO</a:t>
            </a:r>
            <a:r>
              <a:rPr spc="-85" dirty="0"/>
              <a:t> </a:t>
            </a:r>
            <a:r>
              <a:rPr dirty="0"/>
              <a:t>DO</a:t>
            </a:r>
            <a:r>
              <a:rPr spc="-15" dirty="0"/>
              <a:t> </a:t>
            </a:r>
            <a:r>
              <a:rPr dirty="0"/>
              <a:t>IBS</a:t>
            </a:r>
            <a:r>
              <a:rPr spc="-35" dirty="0"/>
              <a:t> </a:t>
            </a:r>
            <a:r>
              <a:rPr dirty="0"/>
              <a:t>E</a:t>
            </a:r>
            <a:r>
              <a:rPr spc="-30" dirty="0"/>
              <a:t> </a:t>
            </a:r>
            <a:r>
              <a:rPr dirty="0"/>
              <a:t>DA</a:t>
            </a:r>
            <a:r>
              <a:rPr spc="-15" dirty="0"/>
              <a:t> </a:t>
            </a:r>
            <a:r>
              <a:rPr spc="-25" dirty="0"/>
              <a:t>CBS</a:t>
            </a:r>
          </a:p>
        </p:txBody>
      </p:sp>
      <p:sp>
        <p:nvSpPr>
          <p:cNvPr id="3" name="object 3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173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375" y="6248400"/>
            <a:ext cx="2028825" cy="609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23850" y="1181100"/>
            <a:ext cx="2190750" cy="342900"/>
          </a:xfrm>
          <a:custGeom>
            <a:avLst/>
            <a:gdLst/>
            <a:ahLst/>
            <a:cxnLst/>
            <a:rect l="l" t="t" r="r" b="b"/>
            <a:pathLst>
              <a:path w="2190750" h="342900">
                <a:moveTo>
                  <a:pt x="2019300" y="0"/>
                </a:moveTo>
                <a:lnTo>
                  <a:pt x="171450" y="0"/>
                </a:lnTo>
                <a:lnTo>
                  <a:pt x="125871" y="6120"/>
                </a:lnTo>
                <a:lnTo>
                  <a:pt x="84915" y="23396"/>
                </a:lnTo>
                <a:lnTo>
                  <a:pt x="50215" y="50196"/>
                </a:lnTo>
                <a:lnTo>
                  <a:pt x="23407" y="84892"/>
                </a:lnTo>
                <a:lnTo>
                  <a:pt x="6124" y="125853"/>
                </a:lnTo>
                <a:lnTo>
                  <a:pt x="0" y="171450"/>
                </a:lnTo>
                <a:lnTo>
                  <a:pt x="6124" y="217046"/>
                </a:lnTo>
                <a:lnTo>
                  <a:pt x="23407" y="258007"/>
                </a:lnTo>
                <a:lnTo>
                  <a:pt x="50215" y="292703"/>
                </a:lnTo>
                <a:lnTo>
                  <a:pt x="84915" y="319503"/>
                </a:lnTo>
                <a:lnTo>
                  <a:pt x="125871" y="336779"/>
                </a:lnTo>
                <a:lnTo>
                  <a:pt x="171450" y="342900"/>
                </a:lnTo>
                <a:lnTo>
                  <a:pt x="2019300" y="342900"/>
                </a:lnTo>
                <a:lnTo>
                  <a:pt x="2064896" y="336779"/>
                </a:lnTo>
                <a:lnTo>
                  <a:pt x="2105857" y="319503"/>
                </a:lnTo>
                <a:lnTo>
                  <a:pt x="2140553" y="292703"/>
                </a:lnTo>
                <a:lnTo>
                  <a:pt x="2167353" y="258007"/>
                </a:lnTo>
                <a:lnTo>
                  <a:pt x="2184629" y="217046"/>
                </a:lnTo>
                <a:lnTo>
                  <a:pt x="2190750" y="171450"/>
                </a:lnTo>
                <a:lnTo>
                  <a:pt x="2184629" y="125853"/>
                </a:lnTo>
                <a:lnTo>
                  <a:pt x="2167353" y="84892"/>
                </a:lnTo>
                <a:lnTo>
                  <a:pt x="2140553" y="50196"/>
                </a:lnTo>
                <a:lnTo>
                  <a:pt x="2105857" y="23396"/>
                </a:lnTo>
                <a:lnTo>
                  <a:pt x="2064896" y="6120"/>
                </a:lnTo>
                <a:lnTo>
                  <a:pt x="20193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7525" y="1203261"/>
            <a:ext cx="9671685" cy="481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Integração</a:t>
            </a:r>
            <a:endParaRPr sz="1800" dirty="0">
              <a:latin typeface="Century Gothic"/>
              <a:cs typeface="Century Gothic"/>
            </a:endParaRPr>
          </a:p>
          <a:p>
            <a:pPr marL="355600" marR="84455" indent="-342900">
              <a:lnSpc>
                <a:spcPct val="114700"/>
              </a:lnSpc>
              <a:spcBef>
                <a:spcPts val="1845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Harmonização</a:t>
            </a:r>
            <a:r>
              <a:rPr sz="1800" spc="-1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normas,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interpretações,</a:t>
            </a:r>
            <a:r>
              <a:rPr sz="1800" spc="-1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obrigações</a:t>
            </a:r>
            <a:r>
              <a:rPr sz="18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acessórias</a:t>
            </a:r>
            <a:r>
              <a:rPr sz="1800" spc="-1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procedimentos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relativos</a:t>
            </a:r>
            <a:r>
              <a:rPr sz="1800" spc="-2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ao</a:t>
            </a:r>
            <a:r>
              <a:rPr sz="180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à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endParaRPr sz="1800" dirty="0">
              <a:latin typeface="Century Gothic"/>
              <a:cs typeface="Century Gothic"/>
            </a:endParaRPr>
          </a:p>
          <a:p>
            <a:pPr marL="355600" marR="410845" indent="-342900">
              <a:lnSpc>
                <a:spcPct val="114700"/>
              </a:lnSpc>
              <a:spcBef>
                <a:spcPts val="600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Regulamento:</a:t>
            </a:r>
            <a:r>
              <a:rPr sz="1800" spc="-1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conteúdo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único</a:t>
            </a:r>
            <a:r>
              <a:rPr sz="1800" spc="-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20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as</a:t>
            </a:r>
            <a:r>
              <a:rPr sz="1800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disposições</a:t>
            </a:r>
            <a:r>
              <a:rPr sz="1800" spc="-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comuns,</a:t>
            </a:r>
            <a:r>
              <a:rPr sz="18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refletido</a:t>
            </a:r>
            <a:r>
              <a:rPr sz="1800" spc="-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no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regulamento</a:t>
            </a:r>
            <a:r>
              <a:rPr sz="1800" spc="-2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80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IBS,</a:t>
            </a:r>
            <a:r>
              <a:rPr sz="1800" spc="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editado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pelo</a:t>
            </a:r>
            <a:r>
              <a:rPr sz="1800" spc="-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Comitê</a:t>
            </a:r>
            <a:r>
              <a:rPr sz="1800" spc="-229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Gestor,</a:t>
            </a:r>
            <a:r>
              <a:rPr sz="1800" spc="-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800" spc="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CBS,</a:t>
            </a:r>
            <a:r>
              <a:rPr sz="1800" spc="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editado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pela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União</a:t>
            </a:r>
            <a:endParaRPr sz="1800" dirty="0">
              <a:latin typeface="Century Gothic"/>
              <a:cs typeface="Century Gothic"/>
            </a:endParaRPr>
          </a:p>
          <a:p>
            <a:pPr marL="355600" marR="24130" indent="-342900">
              <a:lnSpc>
                <a:spcPct val="116500"/>
              </a:lnSpc>
              <a:spcBef>
                <a:spcPts val="565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Comitê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9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Harmonização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das</a:t>
            </a:r>
            <a:r>
              <a:rPr sz="180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Administrações</a:t>
            </a:r>
            <a:r>
              <a:rPr sz="1800" spc="-20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Tributárias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interpretação,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como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soluções</a:t>
            </a:r>
            <a:r>
              <a:rPr sz="18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consulta,</a:t>
            </a:r>
            <a:r>
              <a:rPr sz="1800" spc="-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</a:t>
            </a:r>
            <a:r>
              <a:rPr sz="1800" spc="-1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vinculação</a:t>
            </a:r>
            <a:r>
              <a:rPr sz="1800" spc="-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as</a:t>
            </a:r>
            <a:r>
              <a:rPr sz="180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administrações</a:t>
            </a:r>
            <a:r>
              <a:rPr sz="1800" spc="-1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tributárias</a:t>
            </a:r>
            <a:r>
              <a:rPr sz="1800" spc="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Century Gothic"/>
                <a:cs typeface="Century Gothic"/>
              </a:rPr>
              <a:t>dos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entes</a:t>
            </a:r>
            <a:r>
              <a:rPr sz="18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federativos</a:t>
            </a:r>
            <a:endParaRPr sz="180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14700"/>
              </a:lnSpc>
              <a:spcBef>
                <a:spcPts val="600"/>
              </a:spcBef>
              <a:buClr>
                <a:srgbClr val="173DFF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Fórum</a:t>
            </a:r>
            <a:r>
              <a:rPr sz="18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Harmonização</a:t>
            </a:r>
            <a:r>
              <a:rPr sz="1800" spc="-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Jurídica,</a:t>
            </a:r>
            <a:r>
              <a:rPr sz="1800" spc="-1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com</a:t>
            </a:r>
            <a:r>
              <a:rPr sz="18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vinculação</a:t>
            </a:r>
            <a:r>
              <a:rPr sz="1800" spc="-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para</a:t>
            </a:r>
            <a:r>
              <a:rPr sz="180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as</a:t>
            </a:r>
            <a:r>
              <a:rPr sz="1800" spc="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procuradorias</a:t>
            </a:r>
            <a:r>
              <a:rPr sz="1800" spc="-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800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entes federativos</a:t>
            </a:r>
            <a:endParaRPr sz="18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19"/>
              </a:spcBef>
              <a:buClr>
                <a:srgbClr val="173DFF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Atos</a:t>
            </a:r>
            <a:r>
              <a:rPr sz="1800" spc="1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conjuntos</a:t>
            </a:r>
            <a:r>
              <a:rPr sz="1800" spc="-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vinculam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Century Gothic"/>
                <a:cs typeface="Century Gothic"/>
              </a:rPr>
              <a:t>todos</a:t>
            </a:r>
            <a:endParaRPr sz="18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19"/>
              </a:spcBef>
              <a:buClr>
                <a:srgbClr val="173DFF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Fiscalização</a:t>
            </a:r>
            <a:r>
              <a:rPr sz="1800" spc="-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800" spc="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lançamento</a:t>
            </a:r>
            <a:r>
              <a:rPr sz="1800" spc="-1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80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800" spc="-10" dirty="0" err="1">
                <a:solidFill>
                  <a:srgbClr val="585858"/>
                </a:solidFill>
                <a:latin typeface="Century Gothic"/>
                <a:cs typeface="Century Gothic"/>
              </a:rPr>
              <a:t>ofício</a:t>
            </a:r>
            <a:endParaRPr lang="pt-BR" sz="1800" spc="-10" dirty="0">
              <a:solidFill>
                <a:srgbClr val="585858"/>
              </a:solidFill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19"/>
              </a:spcBef>
              <a:buClr>
                <a:srgbClr val="173DFF"/>
              </a:buClr>
              <a:buFont typeface="Arial"/>
              <a:buChar char="•"/>
              <a:tabLst>
                <a:tab pos="354965" algn="l"/>
              </a:tabLst>
            </a:pPr>
            <a:r>
              <a:rPr lang="pt-BR" b="1" spc="-10" dirty="0">
                <a:solidFill>
                  <a:srgbClr val="585858"/>
                </a:solidFill>
                <a:latin typeface="Century Gothic"/>
                <a:cs typeface="Century Gothic"/>
              </a:rPr>
              <a:t>PLP 108/24</a:t>
            </a:r>
            <a:endParaRPr sz="1800" b="1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B6B22AD-1FF4-30EE-AE8E-16E6E78E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7191" y="-1344"/>
            <a:ext cx="12192000" cy="68593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BC5B43-6786-1BF6-972C-387FA1130C68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TODOS GANHAM COM A REFORMA TRIBUTÁRIA	</a:t>
            </a:r>
          </a:p>
        </p:txBody>
      </p:sp>
      <p:pic>
        <p:nvPicPr>
          <p:cNvPr id="17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9AEC421B-0D26-E3DD-3FC1-65DCB081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5" y="6193646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3B7194-8BE9-E1F7-DF44-EE9F2A3AECEB}"/>
              </a:ext>
            </a:extLst>
          </p:cNvPr>
          <p:cNvSpPr txBox="1"/>
          <p:nvPr/>
        </p:nvSpPr>
        <p:spPr>
          <a:xfrm>
            <a:off x="-166458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22    </a:t>
            </a:r>
          </a:p>
        </p:txBody>
      </p:sp>
      <p:pic>
        <p:nvPicPr>
          <p:cNvPr id="14" name="Imagem 13" descr="Texto&#10;&#10;Descrição gerada automaticamente">
            <a:extLst>
              <a:ext uri="{FF2B5EF4-FFF2-40B4-BE49-F238E27FC236}">
                <a16:creationId xmlns:a16="http://schemas.microsoft.com/office/drawing/2014/main" id="{F5CA4920-710A-E896-D19A-3D3209AB5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969558"/>
            <a:ext cx="7715249" cy="51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9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B6B22AD-1FF4-30EE-AE8E-16E6E78E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7191" y="-1344"/>
            <a:ext cx="12192000" cy="68593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BC5B43-6786-1BF6-972C-387FA1130C68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TODOS GANHAM COM A REFORMA TRIBUTÁRIA	</a:t>
            </a:r>
          </a:p>
        </p:txBody>
      </p:sp>
      <p:pic>
        <p:nvPicPr>
          <p:cNvPr id="17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9AEC421B-0D26-E3DD-3FC1-65DCB081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5" y="6193646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3B7194-8BE9-E1F7-DF44-EE9F2A3AECEB}"/>
              </a:ext>
            </a:extLst>
          </p:cNvPr>
          <p:cNvSpPr txBox="1"/>
          <p:nvPr/>
        </p:nvSpPr>
        <p:spPr>
          <a:xfrm>
            <a:off x="-166458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22    </a:t>
            </a: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C8EC4AC5-2903-8D1D-5F9E-4F3E4842B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3" y="1080760"/>
            <a:ext cx="7558087" cy="500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B6B22AD-1FF4-30EE-AE8E-16E6E78E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7191" y="-1344"/>
            <a:ext cx="12192000" cy="68593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BC5B43-6786-1BF6-972C-387FA1130C68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TODOS GANHAM COM A REFORMA TRIBUTÁRIA	</a:t>
            </a:r>
          </a:p>
        </p:txBody>
      </p:sp>
      <p:pic>
        <p:nvPicPr>
          <p:cNvPr id="17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9AEC421B-0D26-E3DD-3FC1-65DCB081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5" y="6193646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3B7194-8BE9-E1F7-DF44-EE9F2A3AECEB}"/>
              </a:ext>
            </a:extLst>
          </p:cNvPr>
          <p:cNvSpPr txBox="1"/>
          <p:nvPr/>
        </p:nvSpPr>
        <p:spPr>
          <a:xfrm>
            <a:off x="-166458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23    </a:t>
            </a:r>
          </a:p>
        </p:txBody>
      </p:sp>
      <p:pic>
        <p:nvPicPr>
          <p:cNvPr id="5" name="Imagem 4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9C3B313-682D-B478-ECF1-CF2475F1A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1800225"/>
            <a:ext cx="7715249" cy="25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3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rena, objeto, relógio&#10;&#10;Descrição gerada automaticamente">
            <a:extLst>
              <a:ext uri="{FF2B5EF4-FFF2-40B4-BE49-F238E27FC236}">
                <a16:creationId xmlns:a16="http://schemas.microsoft.com/office/drawing/2014/main" id="{C0571620-8336-46E8-BD50-BB01A5FE84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7" r="1" b="11998"/>
          <a:stretch/>
        </p:blipFill>
        <p:spPr>
          <a:xfrm>
            <a:off x="0" y="1"/>
            <a:ext cx="12109709" cy="685799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BD9F9E-93D2-4B72-9897-8D7B8B6F4A2A}"/>
              </a:ext>
            </a:extLst>
          </p:cNvPr>
          <p:cNvSpPr txBox="1"/>
          <p:nvPr/>
        </p:nvSpPr>
        <p:spPr>
          <a:xfrm>
            <a:off x="1052945" y="762000"/>
            <a:ext cx="9157856" cy="2057400"/>
          </a:xfrm>
          <a:prstGeom prst="rect">
            <a:avLst/>
          </a:prstGeom>
        </p:spPr>
        <p:txBody>
          <a:bodyPr vert="horz" lIns="60960" tIns="30480" rIns="60960" bIns="30480" rtlCol="0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933" b="1" dirty="0">
                <a:solidFill>
                  <a:srgbClr val="FFFFFF"/>
                </a:solidFill>
              </a:rPr>
              <a:t>                        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2000" b="1" dirty="0">
                <a:solidFill>
                  <a:srgbClr val="FFFFFF"/>
                </a:solidFill>
              </a:rPr>
              <a:t> </a:t>
            </a:r>
            <a:endParaRPr lang="en-US" sz="2000" b="1" i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16000" b="1" i="1" dirty="0">
                <a:solidFill>
                  <a:srgbClr val="FF0000"/>
                </a:solidFill>
                <a:latin typeface="+mj-lt"/>
              </a:rPr>
              <a:t>REFORMA TRIBUTÁRIA</a:t>
            </a:r>
          </a:p>
        </p:txBody>
      </p:sp>
    </p:spTree>
    <p:extLst>
      <p:ext uri="{BB962C8B-B14F-4D97-AF65-F5344CB8AC3E}">
        <p14:creationId xmlns:p14="http://schemas.microsoft.com/office/powerpoint/2010/main" val="2655161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773609"/>
            <a:ext cx="4173764" cy="12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F38E0F6-D548-4C98-C3AF-6508DAF6109A}"/>
              </a:ext>
            </a:extLst>
          </p:cNvPr>
          <p:cNvSpPr txBox="1"/>
          <p:nvPr/>
        </p:nvSpPr>
        <p:spPr>
          <a:xfrm>
            <a:off x="694063" y="5256931"/>
            <a:ext cx="3443371" cy="50077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MUITO OBRIGADO! 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6B8F77-9D05-FC86-145A-8E7446139942}"/>
              </a:ext>
            </a:extLst>
          </p:cNvPr>
          <p:cNvSpPr txBox="1"/>
          <p:nvPr/>
        </p:nvSpPr>
        <p:spPr>
          <a:xfrm>
            <a:off x="775580" y="5757709"/>
            <a:ext cx="6530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Dep. Mauro Benevides Filho e Manoel Procópio Júnior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Prof. e Deputado Federal PDT-CE  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Diretor da Secretaria Extraordinária da Reforma Tributária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Ministério da Fazenda</a:t>
            </a:r>
          </a:p>
        </p:txBody>
      </p:sp>
    </p:spTree>
    <p:extLst>
      <p:ext uri="{BB962C8B-B14F-4D97-AF65-F5344CB8AC3E}">
        <p14:creationId xmlns:p14="http://schemas.microsoft.com/office/powerpoint/2010/main" val="193317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92000" cy="68593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D825FDA-D410-9484-6572-CD9CCFAE67FA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CONSOLIDAÇÃO DA TRIBUTAÇÃO SOBRE O CONSUMO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C44B9B7-1751-A0C1-3E7F-1E4D28902ED7}"/>
              </a:ext>
            </a:extLst>
          </p:cNvPr>
          <p:cNvGrpSpPr/>
          <p:nvPr/>
        </p:nvGrpSpPr>
        <p:grpSpPr>
          <a:xfrm>
            <a:off x="330356" y="3262589"/>
            <a:ext cx="1345062" cy="853341"/>
            <a:chOff x="711199" y="3791230"/>
            <a:chExt cx="1494971" cy="853341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61BFB779-49E3-5498-AE52-6AB0C8E21164}"/>
                </a:ext>
              </a:extLst>
            </p:cNvPr>
            <p:cNvSpPr/>
            <p:nvPr/>
          </p:nvSpPr>
          <p:spPr>
            <a:xfrm>
              <a:off x="711199" y="3791230"/>
              <a:ext cx="1494971" cy="8533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83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F078D0E-FB79-D2E2-20C7-100861FA71CB}"/>
                </a:ext>
              </a:extLst>
            </p:cNvPr>
            <p:cNvSpPr txBox="1"/>
            <p:nvPr/>
          </p:nvSpPr>
          <p:spPr>
            <a:xfrm>
              <a:off x="711199" y="4012303"/>
              <a:ext cx="1494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183EFF"/>
                  </a:solidFill>
                  <a:latin typeface="Montserrat" panose="00000500000000000000" pitchFamily="2" charset="0"/>
                </a:rPr>
                <a:t>IVA Dual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1482499-2A31-B7AD-A7A5-667DD7BEAA0E}"/>
              </a:ext>
            </a:extLst>
          </p:cNvPr>
          <p:cNvGrpSpPr/>
          <p:nvPr/>
        </p:nvGrpSpPr>
        <p:grpSpPr>
          <a:xfrm>
            <a:off x="1978428" y="2460524"/>
            <a:ext cx="1782362" cy="1052166"/>
            <a:chOff x="37888" y="7192891"/>
            <a:chExt cx="1782362" cy="1052166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90B2B73D-A985-848C-E091-BB88910A0854}"/>
                </a:ext>
              </a:extLst>
            </p:cNvPr>
            <p:cNvSpPr/>
            <p:nvPr/>
          </p:nvSpPr>
          <p:spPr>
            <a:xfrm>
              <a:off x="37888" y="7192891"/>
              <a:ext cx="1782362" cy="1052166"/>
            </a:xfrm>
            <a:prstGeom prst="roundRect">
              <a:avLst/>
            </a:prstGeom>
            <a:solidFill>
              <a:srgbClr val="183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anose="00000500000000000000" pitchFamily="2" charset="0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0BB1BBE-97F4-033D-1D01-CA1D91E2E844}"/>
                </a:ext>
              </a:extLst>
            </p:cNvPr>
            <p:cNvSpPr txBox="1"/>
            <p:nvPr/>
          </p:nvSpPr>
          <p:spPr>
            <a:xfrm>
              <a:off x="95946" y="7216519"/>
              <a:ext cx="16456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CBS</a:t>
              </a:r>
            </a:p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FEDERAL</a:t>
              </a:r>
            </a:p>
            <a:p>
              <a:pPr algn="ctr"/>
              <a:r>
                <a:rPr lang="pt-BR" sz="14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(</a:t>
              </a:r>
              <a:r>
                <a:rPr lang="pt-BR" sz="1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substitui IPI, PIS e </a:t>
              </a:r>
              <a:r>
                <a:rPr lang="pt-BR" sz="1400" b="1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Cofins</a:t>
              </a:r>
              <a:r>
                <a:rPr lang="pt-BR" sz="14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)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CCF66C7-2221-C3DC-64C5-461C3FA858B8}"/>
              </a:ext>
            </a:extLst>
          </p:cNvPr>
          <p:cNvGrpSpPr/>
          <p:nvPr/>
        </p:nvGrpSpPr>
        <p:grpSpPr>
          <a:xfrm>
            <a:off x="1978428" y="3737780"/>
            <a:ext cx="1782362" cy="1050078"/>
            <a:chOff x="2206170" y="7213155"/>
            <a:chExt cx="1494971" cy="1050078"/>
          </a:xfrm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2599B79F-46D4-EE43-BFF3-F0D99CE298DD}"/>
                </a:ext>
              </a:extLst>
            </p:cNvPr>
            <p:cNvSpPr/>
            <p:nvPr/>
          </p:nvSpPr>
          <p:spPr>
            <a:xfrm>
              <a:off x="2206170" y="7213155"/>
              <a:ext cx="1494971" cy="1050078"/>
            </a:xfrm>
            <a:prstGeom prst="roundRect">
              <a:avLst/>
            </a:prstGeom>
            <a:solidFill>
              <a:srgbClr val="183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anose="00000500000000000000" pitchFamily="2" charset="0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C819801-E3E5-379E-B32B-A0BD7833B600}"/>
                </a:ext>
              </a:extLst>
            </p:cNvPr>
            <p:cNvSpPr txBox="1"/>
            <p:nvPr/>
          </p:nvSpPr>
          <p:spPr>
            <a:xfrm>
              <a:off x="2206170" y="7231032"/>
              <a:ext cx="14949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IBS</a:t>
              </a:r>
            </a:p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SUBNACIONAL</a:t>
              </a:r>
              <a:endParaRPr lang="pt-BR" sz="12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(substitui </a:t>
              </a:r>
            </a:p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ICMS e ISS)</a:t>
              </a:r>
            </a:p>
          </p:txBody>
        </p:sp>
      </p:grp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80500CD4-7341-F06B-1E66-AF21BA69F667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1675418" y="2986607"/>
            <a:ext cx="303010" cy="681721"/>
          </a:xfrm>
          <a:prstGeom prst="bentConnector3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229659E1-6324-4FD5-2892-D5C24771CF7F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1675418" y="3668328"/>
            <a:ext cx="303010" cy="595161"/>
          </a:xfrm>
          <a:prstGeom prst="bentConnector3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CDAB17B-0099-35B7-6886-2B9F5A012126}"/>
              </a:ext>
            </a:extLst>
          </p:cNvPr>
          <p:cNvSpPr txBox="1"/>
          <p:nvPr/>
        </p:nvSpPr>
        <p:spPr>
          <a:xfrm>
            <a:off x="733747" y="1883756"/>
            <a:ext cx="271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00FF"/>
                </a:solidFill>
                <a:latin typeface="Montserrat" panose="00000500000000000000" pitchFamily="2" charset="0"/>
              </a:rPr>
              <a:t>APÓS A REFORMA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010597B-DA51-FCCB-2782-CA2923B35A7B}"/>
              </a:ext>
            </a:extLst>
          </p:cNvPr>
          <p:cNvSpPr txBox="1"/>
          <p:nvPr/>
        </p:nvSpPr>
        <p:spPr>
          <a:xfrm>
            <a:off x="4053634" y="1935817"/>
            <a:ext cx="6911137" cy="365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33CC33"/>
              </a:buClr>
            </a:pPr>
            <a:r>
              <a:rPr lang="pt-B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A CBS e o IBS terão os mesmos: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Fatos geradores, bases de cálculo, hipóteses de não incidência e sujeitos passivos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Imunidades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Regimes específicos, diferenciados ou favorecidos de tributação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Clr>
                <a:srgbClr val="33CC33"/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Regras de não cumulatividade e creditamento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33CC33"/>
              </a:buClr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Picture 2" descr="D:\OneDrive - mtegovbr\Materiais de uso comum\ID Visual Novo Governo - 2023\Marca dos Ministérios\Logo Ministérios -_Horizontal - MF e Gov.png">
            <a:extLst>
              <a:ext uri="{FF2B5EF4-FFF2-40B4-BE49-F238E27FC236}">
                <a16:creationId xmlns:a16="http://schemas.microsoft.com/office/drawing/2014/main" id="{449E1463-7EFF-4533-4A21-E5409DE0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35" y="6193646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C2302A8-D08A-C2C6-9EBA-B6C1C4F1DF6E}"/>
              </a:ext>
            </a:extLst>
          </p:cNvPr>
          <p:cNvSpPr txBox="1"/>
          <p:nvPr/>
        </p:nvSpPr>
        <p:spPr>
          <a:xfrm>
            <a:off x="-252186" y="20557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4 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D3D35A-E6E0-6A3A-AF74-75D968BB2980}"/>
              </a:ext>
            </a:extLst>
          </p:cNvPr>
          <p:cNvSpPr txBox="1"/>
          <p:nvPr/>
        </p:nvSpPr>
        <p:spPr>
          <a:xfrm>
            <a:off x="402945" y="5294080"/>
            <a:ext cx="10701334" cy="830997"/>
          </a:xfrm>
          <a:prstGeom prst="rect">
            <a:avLst/>
          </a:prstGeom>
          <a:solidFill>
            <a:srgbClr val="FFD3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Imposto Seletivo (federal, em substituição ao IPI)</a:t>
            </a:r>
          </a:p>
          <a:p>
            <a:r>
              <a:rPr lang="pt-BR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Exclui o IOF seguros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5F25A07-3DD8-C07F-2F93-DB5E9B413AD2}"/>
              </a:ext>
            </a:extLst>
          </p:cNvPr>
          <p:cNvSpPr txBox="1"/>
          <p:nvPr/>
        </p:nvSpPr>
        <p:spPr>
          <a:xfrm>
            <a:off x="498927" y="1067034"/>
            <a:ext cx="11098562" cy="400110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75"/>
              </a:spcAft>
            </a:pPr>
            <a:r>
              <a:rPr lang="pt-BR" sz="2000" b="1" cap="all" dirty="0" err="1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SubstituiÇÃO</a:t>
            </a:r>
            <a:r>
              <a:rPr lang="pt-BR" sz="2000" b="1" cap="all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 DE 5 TRIBUTOS POR UM IVA DUAL DE PADRÃO INTERNACIONAL </a:t>
            </a:r>
          </a:p>
        </p:txBody>
      </p:sp>
    </p:spTree>
    <p:extLst>
      <p:ext uri="{BB962C8B-B14F-4D97-AF65-F5344CB8AC3E}">
        <p14:creationId xmlns:p14="http://schemas.microsoft.com/office/powerpoint/2010/main" val="304252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885825" cy="590550"/>
          </a:xfrm>
          <a:custGeom>
            <a:avLst/>
            <a:gdLst/>
            <a:ahLst/>
            <a:cxnLst/>
            <a:rect l="l" t="t" r="r" b="b"/>
            <a:pathLst>
              <a:path w="885825" h="590550">
                <a:moveTo>
                  <a:pt x="885825" y="0"/>
                </a:moveTo>
                <a:lnTo>
                  <a:pt x="0" y="0"/>
                </a:lnTo>
                <a:lnTo>
                  <a:pt x="0" y="590550"/>
                </a:lnTo>
                <a:lnTo>
                  <a:pt x="885825" y="590550"/>
                </a:lnTo>
                <a:lnTo>
                  <a:pt x="8858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06225" y="6391275"/>
            <a:ext cx="485775" cy="466725"/>
          </a:xfrm>
          <a:custGeom>
            <a:avLst/>
            <a:gdLst/>
            <a:ahLst/>
            <a:cxnLst/>
            <a:rect l="l" t="t" r="r" b="b"/>
            <a:pathLst>
              <a:path w="485775" h="466725">
                <a:moveTo>
                  <a:pt x="242950" y="0"/>
                </a:moveTo>
                <a:lnTo>
                  <a:pt x="193970" y="4741"/>
                </a:lnTo>
                <a:lnTo>
                  <a:pt x="148357" y="18339"/>
                </a:lnTo>
                <a:lnTo>
                  <a:pt x="107088" y="39855"/>
                </a:lnTo>
                <a:lnTo>
                  <a:pt x="71135" y="68351"/>
                </a:lnTo>
                <a:lnTo>
                  <a:pt x="41476" y="102888"/>
                </a:lnTo>
                <a:lnTo>
                  <a:pt x="19083" y="142528"/>
                </a:lnTo>
                <a:lnTo>
                  <a:pt x="4933" y="186332"/>
                </a:lnTo>
                <a:lnTo>
                  <a:pt x="0" y="233362"/>
                </a:lnTo>
                <a:lnTo>
                  <a:pt x="4933" y="280393"/>
                </a:lnTo>
                <a:lnTo>
                  <a:pt x="19083" y="324198"/>
                </a:lnTo>
                <a:lnTo>
                  <a:pt x="41476" y="363838"/>
                </a:lnTo>
                <a:lnTo>
                  <a:pt x="71135" y="398375"/>
                </a:lnTo>
                <a:lnTo>
                  <a:pt x="107088" y="426870"/>
                </a:lnTo>
                <a:lnTo>
                  <a:pt x="148357" y="448386"/>
                </a:lnTo>
                <a:lnTo>
                  <a:pt x="193970" y="461983"/>
                </a:lnTo>
                <a:lnTo>
                  <a:pt x="242950" y="466725"/>
                </a:lnTo>
                <a:lnTo>
                  <a:pt x="485775" y="466725"/>
                </a:lnTo>
                <a:lnTo>
                  <a:pt x="485775" y="233362"/>
                </a:lnTo>
                <a:lnTo>
                  <a:pt x="480841" y="186332"/>
                </a:lnTo>
                <a:lnTo>
                  <a:pt x="466693" y="142528"/>
                </a:lnTo>
                <a:lnTo>
                  <a:pt x="444305" y="102888"/>
                </a:lnTo>
                <a:lnTo>
                  <a:pt x="414654" y="68351"/>
                </a:lnTo>
                <a:lnTo>
                  <a:pt x="378717" y="39855"/>
                </a:lnTo>
                <a:lnTo>
                  <a:pt x="337470" y="18339"/>
                </a:lnTo>
                <a:lnTo>
                  <a:pt x="291889" y="4741"/>
                </a:lnTo>
                <a:lnTo>
                  <a:pt x="2429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038225"/>
            <a:ext cx="7696200" cy="847725"/>
          </a:xfrm>
          <a:custGeom>
            <a:avLst/>
            <a:gdLst/>
            <a:ahLst/>
            <a:cxnLst/>
            <a:rect l="l" t="t" r="r" b="b"/>
            <a:pathLst>
              <a:path w="7696200" h="847725">
                <a:moveTo>
                  <a:pt x="7696200" y="0"/>
                </a:moveTo>
                <a:lnTo>
                  <a:pt x="0" y="0"/>
                </a:lnTo>
                <a:lnTo>
                  <a:pt x="0" y="847725"/>
                </a:lnTo>
                <a:lnTo>
                  <a:pt x="7696200" y="847725"/>
                </a:lnTo>
                <a:lnTo>
                  <a:pt x="769620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765" y="1283652"/>
            <a:ext cx="672401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LEI</a:t>
            </a:r>
            <a:r>
              <a:rPr sz="215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GERAL</a:t>
            </a:r>
            <a:r>
              <a:rPr sz="2150" b="1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2150" b="1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IBS,</a:t>
            </a:r>
            <a:r>
              <a:rPr sz="215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DA</a:t>
            </a:r>
            <a:r>
              <a:rPr sz="2150" b="1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CBS E</a:t>
            </a:r>
            <a:r>
              <a:rPr sz="2150" b="1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2150" b="1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IMPOSTO</a:t>
            </a:r>
            <a:r>
              <a:rPr sz="2150" b="1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SELETIVO</a:t>
            </a:r>
            <a:endParaRPr sz="21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365" y="2048065"/>
            <a:ext cx="2515235" cy="377444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97815" algn="l"/>
              </a:tabLst>
            </a:pP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550" b="1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b="1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spc="-25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endParaRPr sz="1550" dirty="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620"/>
              </a:spcBef>
              <a:buClr>
                <a:srgbClr val="FFFFFF"/>
              </a:buClr>
              <a:buFont typeface="Arial"/>
              <a:buChar char="•"/>
              <a:tabLst>
                <a:tab pos="29781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Normas</a:t>
            </a:r>
            <a:r>
              <a:rPr sz="1550" spc="1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gerais</a:t>
            </a:r>
            <a:endParaRPr sz="1550" dirty="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915"/>
              </a:spcBef>
              <a:buClr>
                <a:srgbClr val="FFFFFF"/>
              </a:buClr>
              <a:buFont typeface="Arial"/>
              <a:buChar char="•"/>
              <a:tabLst>
                <a:tab pos="29781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Modelo</a:t>
            </a:r>
            <a:r>
              <a:rPr sz="1550" spc="15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operacional</a:t>
            </a:r>
            <a:endParaRPr sz="1550" dirty="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Clr>
                <a:srgbClr val="FFFFFF"/>
              </a:buClr>
              <a:buFont typeface="Arial"/>
              <a:buChar char="•"/>
              <a:tabLst>
                <a:tab pos="297815" algn="l"/>
              </a:tabLst>
            </a:pP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Importações</a:t>
            </a:r>
            <a:endParaRPr sz="1550" dirty="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Clr>
                <a:srgbClr val="FFFFFF"/>
              </a:buClr>
              <a:buFont typeface="Arial"/>
              <a:buChar char="•"/>
              <a:tabLst>
                <a:tab pos="297815" algn="l"/>
              </a:tabLst>
            </a:pP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Exportações</a:t>
            </a:r>
            <a:endParaRPr sz="1550" dirty="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919"/>
              </a:spcBef>
              <a:buClr>
                <a:srgbClr val="FFFFFF"/>
              </a:buClr>
              <a:buFont typeface="Arial"/>
              <a:buChar char="•"/>
              <a:tabLst>
                <a:tab pos="297815" algn="l"/>
              </a:tabLst>
            </a:pP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Cashback</a:t>
            </a:r>
            <a:endParaRPr sz="1550" dirty="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Clr>
                <a:srgbClr val="FFFFFF"/>
              </a:buClr>
              <a:buFont typeface="Arial"/>
              <a:buChar char="•"/>
              <a:tabLst>
                <a:tab pos="29781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Cesta</a:t>
            </a:r>
            <a:r>
              <a:rPr sz="1550" spc="1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Básica</a:t>
            </a:r>
            <a:endParaRPr sz="1550" dirty="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Clr>
                <a:srgbClr val="FFFFFF"/>
              </a:buClr>
              <a:buFont typeface="Arial"/>
              <a:buChar char="•"/>
              <a:tabLst>
                <a:tab pos="29781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Regimes</a:t>
            </a:r>
            <a:r>
              <a:rPr sz="1550" spc="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diferenciados</a:t>
            </a:r>
            <a:endParaRPr sz="1550" dirty="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Clr>
                <a:srgbClr val="FFFFFF"/>
              </a:buClr>
              <a:buFont typeface="Arial"/>
              <a:buChar char="•"/>
              <a:tabLst>
                <a:tab pos="29781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Regimes</a:t>
            </a:r>
            <a:r>
              <a:rPr sz="1550" spc="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específicos</a:t>
            </a:r>
            <a:endParaRPr sz="1550" dirty="0">
              <a:latin typeface="Century Gothic"/>
              <a:cs typeface="Century Gothic"/>
            </a:endParaRPr>
          </a:p>
          <a:p>
            <a:pPr marL="298450" marR="818515" indent="-285750">
              <a:lnSpc>
                <a:spcPct val="145300"/>
              </a:lnSpc>
              <a:spcBef>
                <a:spcPts val="75"/>
              </a:spcBef>
              <a:buClr>
                <a:srgbClr val="FFFFFF"/>
              </a:buClr>
              <a:buFont typeface="Arial"/>
              <a:buChar char="•"/>
              <a:tabLst>
                <a:tab pos="298450" algn="l"/>
              </a:tabLst>
            </a:pP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Administração Transição</a:t>
            </a:r>
            <a:endParaRPr sz="155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5340" y="2122741"/>
            <a:ext cx="3510915" cy="294067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8450" algn="l"/>
              </a:tabLst>
            </a:pP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Regimes</a:t>
            </a:r>
            <a:r>
              <a:rPr sz="1550" b="1" spc="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próprios</a:t>
            </a:r>
            <a:r>
              <a:rPr sz="1550" b="1" spc="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da</a:t>
            </a:r>
            <a:r>
              <a:rPr sz="1550" b="1" spc="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spc="-25" dirty="0">
                <a:solidFill>
                  <a:srgbClr val="585858"/>
                </a:solidFill>
                <a:latin typeface="Century Gothic"/>
                <a:cs typeface="Century Gothic"/>
              </a:rPr>
              <a:t>CBS</a:t>
            </a:r>
            <a:endParaRPr sz="1550" dirty="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295"/>
              </a:spcBef>
              <a:buFont typeface="Arial"/>
              <a:buChar char="•"/>
              <a:tabLst>
                <a:tab pos="298450" algn="l"/>
              </a:tabLst>
            </a:pP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Imposto</a:t>
            </a:r>
            <a:r>
              <a:rPr sz="1550" b="1" spc="1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Seletivo</a:t>
            </a:r>
            <a:endParaRPr sz="1550" dirty="0">
              <a:latin typeface="Century Gothic"/>
              <a:cs typeface="Century Gothic"/>
            </a:endParaRPr>
          </a:p>
          <a:p>
            <a:pPr marL="298450" marR="5080" indent="-286385">
              <a:lnSpc>
                <a:spcPct val="104900"/>
              </a:lnSpc>
              <a:spcBef>
                <a:spcPts val="1130"/>
              </a:spcBef>
              <a:buFont typeface="Arial"/>
              <a:buChar char="•"/>
              <a:tabLst>
                <a:tab pos="298450" algn="l"/>
              </a:tabLst>
            </a:pP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Zona</a:t>
            </a:r>
            <a:r>
              <a:rPr sz="1550" b="1" spc="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Franca</a:t>
            </a:r>
            <a:r>
              <a:rPr sz="1550" b="1" spc="1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b="1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Manaus</a:t>
            </a:r>
            <a:r>
              <a:rPr sz="1550" b="1" spc="5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b="1" spc="12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spc="-20" dirty="0">
                <a:solidFill>
                  <a:srgbClr val="585858"/>
                </a:solidFill>
                <a:latin typeface="Century Gothic"/>
                <a:cs typeface="Century Gothic"/>
              </a:rPr>
              <a:t>Áreas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b="1" spc="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dirty="0">
                <a:solidFill>
                  <a:srgbClr val="585858"/>
                </a:solidFill>
                <a:latin typeface="Century Gothic"/>
                <a:cs typeface="Century Gothic"/>
              </a:rPr>
              <a:t>Livre</a:t>
            </a:r>
            <a:r>
              <a:rPr sz="1550" b="1" spc="9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Comércio</a:t>
            </a:r>
            <a:endParaRPr sz="1550" dirty="0"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298450" algn="l"/>
              </a:tabLst>
            </a:pPr>
            <a:r>
              <a:rPr sz="1550" b="1" dirty="0" err="1">
                <a:solidFill>
                  <a:srgbClr val="585858"/>
                </a:solidFill>
                <a:latin typeface="Century Gothic"/>
                <a:cs typeface="Century Gothic"/>
              </a:rPr>
              <a:t>Avaliação</a:t>
            </a:r>
            <a:r>
              <a:rPr sz="1550" b="1" spc="23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b="1" spc="-10" dirty="0" err="1">
                <a:solidFill>
                  <a:srgbClr val="585858"/>
                </a:solidFill>
                <a:latin typeface="Century Gothic"/>
                <a:cs typeface="Century Gothic"/>
              </a:rPr>
              <a:t>quinquenal</a:t>
            </a:r>
            <a:endParaRPr lang="pt-BR" sz="1550" b="1" spc="-10" dirty="0">
              <a:solidFill>
                <a:srgbClr val="585858"/>
              </a:solidFill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298450" algn="l"/>
              </a:tabLst>
            </a:pPr>
            <a:endParaRPr lang="pt-BR" sz="1550" b="1" spc="-10" dirty="0">
              <a:solidFill>
                <a:srgbClr val="585858"/>
              </a:solidFill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298450" algn="l"/>
              </a:tabLst>
            </a:pPr>
            <a:endParaRPr lang="pt-BR" sz="1550" b="1" spc="-10" dirty="0">
              <a:solidFill>
                <a:srgbClr val="585858"/>
              </a:solidFill>
              <a:latin typeface="Century Gothic"/>
              <a:cs typeface="Century Gothic"/>
            </a:endParaRPr>
          </a:p>
          <a:p>
            <a:pPr marL="298450" indent="-28575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298450" algn="l"/>
              </a:tabLst>
            </a:pPr>
            <a:r>
              <a:rPr lang="pt-BR" sz="20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PLP 68/2024</a:t>
            </a:r>
            <a:endParaRPr sz="2000" b="1" dirty="0">
              <a:latin typeface="Century Gothic"/>
              <a:cs typeface="Century Goth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7012" y="1903412"/>
            <a:ext cx="7708900" cy="4935855"/>
            <a:chOff x="227012" y="1903412"/>
            <a:chExt cx="7708900" cy="4935855"/>
          </a:xfrm>
        </p:grpSpPr>
        <p:sp>
          <p:nvSpPr>
            <p:cNvPr id="9" name="object 9"/>
            <p:cNvSpPr/>
            <p:nvPr/>
          </p:nvSpPr>
          <p:spPr>
            <a:xfrm>
              <a:off x="233362" y="1909762"/>
              <a:ext cx="7696200" cy="4410075"/>
            </a:xfrm>
            <a:custGeom>
              <a:avLst/>
              <a:gdLst/>
              <a:ahLst/>
              <a:cxnLst/>
              <a:rect l="l" t="t" r="r" b="b"/>
              <a:pathLst>
                <a:path w="7696200" h="4410075">
                  <a:moveTo>
                    <a:pt x="0" y="4410075"/>
                  </a:moveTo>
                  <a:lnTo>
                    <a:pt x="7696200" y="4410075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4410075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05300" y="6229350"/>
              <a:ext cx="2038350" cy="609600"/>
            </a:xfrm>
            <a:custGeom>
              <a:avLst/>
              <a:gdLst/>
              <a:ahLst/>
              <a:cxnLst/>
              <a:rect l="l" t="t" r="r" b="b"/>
              <a:pathLst>
                <a:path w="2038350" h="609600">
                  <a:moveTo>
                    <a:pt x="1936750" y="0"/>
                  </a:moveTo>
                  <a:lnTo>
                    <a:pt x="101600" y="0"/>
                  </a:lnTo>
                  <a:lnTo>
                    <a:pt x="62043" y="7984"/>
                  </a:lnTo>
                  <a:lnTo>
                    <a:pt x="29749" y="29759"/>
                  </a:lnTo>
                  <a:lnTo>
                    <a:pt x="7981" y="62054"/>
                  </a:lnTo>
                  <a:lnTo>
                    <a:pt x="0" y="101600"/>
                  </a:lnTo>
                  <a:lnTo>
                    <a:pt x="0" y="507998"/>
                  </a:lnTo>
                  <a:lnTo>
                    <a:pt x="7981" y="547546"/>
                  </a:lnTo>
                  <a:lnTo>
                    <a:pt x="29749" y="579841"/>
                  </a:lnTo>
                  <a:lnTo>
                    <a:pt x="62043" y="601615"/>
                  </a:lnTo>
                  <a:lnTo>
                    <a:pt x="101600" y="609600"/>
                  </a:lnTo>
                  <a:lnTo>
                    <a:pt x="1936750" y="609600"/>
                  </a:lnTo>
                  <a:lnTo>
                    <a:pt x="1976306" y="601615"/>
                  </a:lnTo>
                  <a:lnTo>
                    <a:pt x="2008600" y="579841"/>
                  </a:lnTo>
                  <a:lnTo>
                    <a:pt x="2030368" y="547546"/>
                  </a:lnTo>
                  <a:lnTo>
                    <a:pt x="2038350" y="507998"/>
                  </a:lnTo>
                  <a:lnTo>
                    <a:pt x="2038350" y="101600"/>
                  </a:lnTo>
                  <a:lnTo>
                    <a:pt x="2030368" y="62054"/>
                  </a:lnTo>
                  <a:lnTo>
                    <a:pt x="2008600" y="29759"/>
                  </a:lnTo>
                  <a:lnTo>
                    <a:pt x="1976306" y="7984"/>
                  </a:lnTo>
                  <a:lnTo>
                    <a:pt x="1936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1975" y="6257923"/>
              <a:ext cx="1905000" cy="5524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020050" y="1038225"/>
            <a:ext cx="3648075" cy="847725"/>
          </a:xfrm>
          <a:prstGeom prst="rect">
            <a:avLst/>
          </a:prstGeom>
          <a:solidFill>
            <a:srgbClr val="173DFF"/>
          </a:solidFill>
        </p:spPr>
        <p:txBody>
          <a:bodyPr vert="horz" wrap="square" lIns="0" tIns="9334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735"/>
              </a:spcBef>
            </a:pP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LEI</a:t>
            </a:r>
            <a:r>
              <a:rPr sz="215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2150" b="1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GESTÃO</a:t>
            </a:r>
            <a:r>
              <a:rPr sz="2150" b="1" spc="2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2150">
              <a:latin typeface="Century Gothic"/>
              <a:cs typeface="Century Gothic"/>
            </a:endParaRPr>
          </a:p>
          <a:p>
            <a:pPr marL="95250">
              <a:lnSpc>
                <a:spcPct val="100000"/>
              </a:lnSpc>
              <a:spcBef>
                <a:spcPts val="50"/>
              </a:spcBef>
            </a:pP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ADMINISTRAÇÃO</a:t>
            </a:r>
            <a:r>
              <a:rPr sz="2150" b="1" spc="3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dirty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2150" b="1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5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IBS</a:t>
            </a:r>
            <a:endParaRPr sz="21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1829415" y="6538835"/>
            <a:ext cx="260350" cy="23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85725">
              <a:lnSpc>
                <a:spcPct val="100000"/>
              </a:lnSpc>
              <a:spcBef>
                <a:spcPts val="90"/>
              </a:spcBef>
            </a:pPr>
            <a:fld id="{81D60167-4931-47E6-BA6A-407CBD079E47}" type="slidenum">
              <a:rPr lang="pt-BR" spc="-50" smtClean="0"/>
              <a:pPr marL="85725">
                <a:lnSpc>
                  <a:spcPct val="100000"/>
                </a:lnSpc>
                <a:spcBef>
                  <a:spcPts val="90"/>
                </a:spcBef>
              </a:pPr>
              <a:t>6</a:t>
            </a:fld>
            <a:endParaRPr spc="-50" dirty="0"/>
          </a:p>
        </p:txBody>
      </p:sp>
      <p:sp>
        <p:nvSpPr>
          <p:cNvPr id="13" name="object 13"/>
          <p:cNvSpPr txBox="1"/>
          <p:nvPr/>
        </p:nvSpPr>
        <p:spPr>
          <a:xfrm>
            <a:off x="8024876" y="1909762"/>
            <a:ext cx="3648075" cy="3735895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481965" indent="-285750">
              <a:lnSpc>
                <a:spcPct val="100000"/>
              </a:lnSpc>
              <a:buFont typeface="Arial"/>
              <a:buChar char="•"/>
              <a:tabLst>
                <a:tab pos="481965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Comitê</a:t>
            </a:r>
            <a:r>
              <a:rPr sz="155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Gestor</a:t>
            </a:r>
            <a:r>
              <a:rPr sz="1550" spc="1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550" spc="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endParaRPr sz="1550" dirty="0">
              <a:latin typeface="Century Gothic"/>
              <a:cs typeface="Century Gothic"/>
            </a:endParaRPr>
          </a:p>
          <a:p>
            <a:pPr marL="482600" marR="503555" indent="-286385">
              <a:lnSpc>
                <a:spcPct val="104900"/>
              </a:lnSpc>
              <a:spcBef>
                <a:spcPts val="1130"/>
              </a:spcBef>
              <a:buFont typeface="Arial"/>
              <a:buChar char="•"/>
              <a:tabLst>
                <a:tab pos="482600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Contencioso</a:t>
            </a:r>
            <a:r>
              <a:rPr sz="1550" spc="2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administrativo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do</a:t>
            </a:r>
            <a:r>
              <a:rPr sz="155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endParaRPr sz="1550" dirty="0">
              <a:latin typeface="Century Gothic"/>
              <a:cs typeface="Century Gothic"/>
            </a:endParaRPr>
          </a:p>
          <a:p>
            <a:pPr marL="482600" marR="436880" indent="-286385">
              <a:lnSpc>
                <a:spcPct val="103000"/>
              </a:lnSpc>
              <a:spcBef>
                <a:spcPts val="1240"/>
              </a:spcBef>
              <a:buFont typeface="Arial"/>
              <a:buChar char="•"/>
              <a:tabLst>
                <a:tab pos="482600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Distribuição</a:t>
            </a:r>
            <a:r>
              <a:rPr sz="1550" spc="2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das</a:t>
            </a:r>
            <a:r>
              <a:rPr sz="155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receitas</a:t>
            </a:r>
            <a:r>
              <a:rPr sz="1550" spc="1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do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IBS</a:t>
            </a:r>
            <a:r>
              <a:rPr sz="1550" spc="7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entre</a:t>
            </a:r>
            <a:r>
              <a:rPr sz="1550" spc="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os</a:t>
            </a:r>
            <a:r>
              <a:rPr sz="1550" spc="3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Estados,</a:t>
            </a:r>
            <a:r>
              <a:rPr sz="1550" spc="21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os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Municípios</a:t>
            </a:r>
            <a:r>
              <a:rPr sz="1550" spc="22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e</a:t>
            </a:r>
            <a:r>
              <a:rPr sz="1550" spc="4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o</a:t>
            </a:r>
            <a:r>
              <a:rPr sz="1550" spc="4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5" dirty="0">
                <a:solidFill>
                  <a:srgbClr val="585858"/>
                </a:solidFill>
                <a:latin typeface="Century Gothic"/>
                <a:cs typeface="Century Gothic"/>
              </a:rPr>
              <a:t>DF</a:t>
            </a:r>
            <a:endParaRPr sz="1550" dirty="0">
              <a:latin typeface="Century Gothic"/>
              <a:cs typeface="Century Gothic"/>
            </a:endParaRPr>
          </a:p>
          <a:p>
            <a:pPr marL="482600" marR="662305" indent="-286385">
              <a:lnSpc>
                <a:spcPct val="105000"/>
              </a:lnSpc>
              <a:spcBef>
                <a:spcPts val="1125"/>
              </a:spcBef>
              <a:buFont typeface="Arial"/>
              <a:buChar char="•"/>
              <a:tabLst>
                <a:tab pos="482600" algn="l"/>
              </a:tabLst>
            </a:pP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Ressarcimento</a:t>
            </a:r>
            <a:r>
              <a:rPr sz="1550" spc="2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dos</a:t>
            </a:r>
            <a:r>
              <a:rPr sz="1550" spc="17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10" dirty="0">
                <a:solidFill>
                  <a:srgbClr val="585858"/>
                </a:solidFill>
                <a:latin typeface="Century Gothic"/>
                <a:cs typeface="Century Gothic"/>
              </a:rPr>
              <a:t>saldos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credores</a:t>
            </a:r>
            <a:r>
              <a:rPr sz="1550" spc="114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dirty="0">
                <a:solidFill>
                  <a:srgbClr val="585858"/>
                </a:solidFill>
                <a:latin typeface="Century Gothic"/>
                <a:cs typeface="Century Gothic"/>
              </a:rPr>
              <a:t>de</a:t>
            </a:r>
            <a:r>
              <a:rPr sz="1550" spc="1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550" spc="-20" dirty="0">
                <a:solidFill>
                  <a:srgbClr val="585858"/>
                </a:solidFill>
                <a:latin typeface="Century Gothic"/>
                <a:cs typeface="Century Gothic"/>
              </a:rPr>
              <a:t>ICMS </a:t>
            </a:r>
            <a:r>
              <a:rPr sz="1550" spc="-10" dirty="0" err="1">
                <a:solidFill>
                  <a:srgbClr val="585858"/>
                </a:solidFill>
                <a:latin typeface="Century Gothic"/>
                <a:cs typeface="Century Gothic"/>
              </a:rPr>
              <a:t>acumulados</a:t>
            </a:r>
            <a:endParaRPr lang="pt-BR" sz="1550" spc="-10" dirty="0">
              <a:solidFill>
                <a:srgbClr val="585858"/>
              </a:solidFill>
              <a:latin typeface="Century Gothic"/>
              <a:cs typeface="Century Gothic"/>
            </a:endParaRPr>
          </a:p>
          <a:p>
            <a:pPr marL="482600" marR="662305" indent="-286385">
              <a:lnSpc>
                <a:spcPct val="105000"/>
              </a:lnSpc>
              <a:spcBef>
                <a:spcPts val="1125"/>
              </a:spcBef>
              <a:buFont typeface="Arial"/>
              <a:buChar char="•"/>
              <a:tabLst>
                <a:tab pos="482600" algn="l"/>
              </a:tabLst>
            </a:pPr>
            <a:endParaRPr lang="pt-BR" sz="1550" spc="-10" dirty="0">
              <a:solidFill>
                <a:srgbClr val="585858"/>
              </a:solidFill>
              <a:latin typeface="Century Gothic"/>
              <a:cs typeface="Century Gothic"/>
            </a:endParaRPr>
          </a:p>
          <a:p>
            <a:pPr marL="482600" marR="662305" indent="-286385">
              <a:lnSpc>
                <a:spcPct val="105000"/>
              </a:lnSpc>
              <a:spcBef>
                <a:spcPts val="1125"/>
              </a:spcBef>
              <a:buFont typeface="Arial"/>
              <a:buChar char="•"/>
              <a:tabLst>
                <a:tab pos="482600" algn="l"/>
              </a:tabLst>
            </a:pPr>
            <a:r>
              <a:rPr lang="pt-BR" sz="2000" b="1" spc="-10" dirty="0">
                <a:solidFill>
                  <a:srgbClr val="585858"/>
                </a:solidFill>
                <a:latin typeface="Century Gothic"/>
                <a:cs typeface="Century Gothic"/>
              </a:rPr>
              <a:t>PLP 108/2024</a:t>
            </a:r>
            <a:endParaRPr sz="2000" b="1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0" dirty="0">
                <a:solidFill>
                  <a:srgbClr val="585858"/>
                </a:solidFill>
                <a:latin typeface="Century Gothic"/>
                <a:cs typeface="Century Gothic"/>
              </a:rPr>
              <a:t>Contextualização</a:t>
            </a:r>
            <a:r>
              <a:rPr sz="2750" b="0" spc="40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2750" dirty="0">
                <a:solidFill>
                  <a:srgbClr val="585858"/>
                </a:solidFill>
              </a:rPr>
              <a:t>|</a:t>
            </a:r>
            <a:r>
              <a:rPr sz="2750" spc="75" dirty="0">
                <a:solidFill>
                  <a:srgbClr val="585858"/>
                </a:solidFill>
              </a:rPr>
              <a:t> </a:t>
            </a:r>
            <a:r>
              <a:rPr sz="2750" dirty="0">
                <a:solidFill>
                  <a:srgbClr val="585858"/>
                </a:solidFill>
              </a:rPr>
              <a:t>Projetos</a:t>
            </a:r>
            <a:r>
              <a:rPr sz="2750" spc="-15" dirty="0">
                <a:solidFill>
                  <a:srgbClr val="585858"/>
                </a:solidFill>
              </a:rPr>
              <a:t> </a:t>
            </a:r>
            <a:r>
              <a:rPr sz="2750" spc="-10" dirty="0">
                <a:solidFill>
                  <a:srgbClr val="585858"/>
                </a:solidFill>
              </a:rPr>
              <a:t>elaborados</a:t>
            </a:r>
            <a:endParaRPr sz="275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CC78BE-BDEC-B44E-51B3-8729F09B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-61025"/>
            <a:ext cx="12192000" cy="6859344"/>
          </a:xfrm>
          <a:prstGeom prst="rect">
            <a:avLst/>
          </a:prstGeom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D991BC17-D144-07C2-826C-2F3D93A36EFE}"/>
              </a:ext>
            </a:extLst>
          </p:cNvPr>
          <p:cNvSpPr/>
          <p:nvPr/>
        </p:nvSpPr>
        <p:spPr>
          <a:xfrm>
            <a:off x="279399" y="1777998"/>
            <a:ext cx="7071099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183EFF"/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F577068C-B7EA-DDE3-7E6B-1C8759CF3761}"/>
              </a:ext>
            </a:extLst>
          </p:cNvPr>
          <p:cNvSpPr/>
          <p:nvPr/>
        </p:nvSpPr>
        <p:spPr>
          <a:xfrm>
            <a:off x="279399" y="2378141"/>
            <a:ext cx="5906527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183EFF"/>
              </a:solidFill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FD469360-F843-5DAB-B471-A0C53871577E}"/>
              </a:ext>
            </a:extLst>
          </p:cNvPr>
          <p:cNvSpPr/>
          <p:nvPr/>
        </p:nvSpPr>
        <p:spPr>
          <a:xfrm>
            <a:off x="279399" y="2968691"/>
            <a:ext cx="7830287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solidFill>
                <a:srgbClr val="183EFF"/>
              </a:solidFill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931F1BF-044C-BDE1-366D-556ED87ECF75}"/>
              </a:ext>
            </a:extLst>
          </p:cNvPr>
          <p:cNvSpPr txBox="1"/>
          <p:nvPr/>
        </p:nvSpPr>
        <p:spPr>
          <a:xfrm>
            <a:off x="585508" y="1781336"/>
            <a:ext cx="8616951" cy="117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2000" b="1" dirty="0">
                <a:solidFill>
                  <a:srgbClr val="183EFF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CBS e o IBS terão as características de um IVA de padrão internacional, </a:t>
            </a:r>
            <a:r>
              <a:rPr lang="pt-BR" sz="2000" b="1" dirty="0">
                <a:solidFill>
                  <a:srgbClr val="183EFF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recomendado pela OCDE e pelo Banco Mundial e utilizado na maioria absoluta dos países: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D825FDA-D410-9484-6572-CD9CCFAE67FA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CARACTERÍSTICAS DO NOVO MODELO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03D1D7D-F47B-DE2B-D946-610ADA8FC157}"/>
              </a:ext>
            </a:extLst>
          </p:cNvPr>
          <p:cNvSpPr txBox="1"/>
          <p:nvPr/>
        </p:nvSpPr>
        <p:spPr>
          <a:xfrm>
            <a:off x="498927" y="1067034"/>
            <a:ext cx="10073823" cy="400110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75"/>
              </a:spcAft>
            </a:pPr>
            <a:r>
              <a:rPr lang="pt-BR" sz="2000" b="1" cap="all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Substitui 5 TRIBUTOS POR UM IVA DUAL DE PADRÃO INTERNACIONAL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FC3F615-4C07-A2DC-C342-2D608E6BDB6E}"/>
              </a:ext>
            </a:extLst>
          </p:cNvPr>
          <p:cNvSpPr txBox="1"/>
          <p:nvPr/>
        </p:nvSpPr>
        <p:spPr>
          <a:xfrm>
            <a:off x="585508" y="3473591"/>
            <a:ext cx="3960579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B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ase ampla de incidência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EA9A6A2-0BB4-3EF9-FBEE-D6C34B775888}"/>
              </a:ext>
            </a:extLst>
          </p:cNvPr>
          <p:cNvSpPr txBox="1"/>
          <p:nvPr/>
        </p:nvSpPr>
        <p:spPr>
          <a:xfrm>
            <a:off x="585508" y="3971737"/>
            <a:ext cx="3827465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panose="020B0604020202020204" pitchFamily="34" charset="0"/>
              </a:rPr>
              <a:t>Não cumulatividade plena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F85658E-0D90-C0C2-DB04-3064BC3512D3}"/>
              </a:ext>
            </a:extLst>
          </p:cNvPr>
          <p:cNvSpPr txBox="1"/>
          <p:nvPr/>
        </p:nvSpPr>
        <p:spPr>
          <a:xfrm>
            <a:off x="585509" y="4469883"/>
            <a:ext cx="4346290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panose="020B0604020202020204" pitchFamily="34" charset="0"/>
              </a:rPr>
              <a:t>Tributação no destino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2ED7CACF-2E55-1836-F933-CDBC71B344BB}"/>
              </a:ext>
            </a:extLst>
          </p:cNvPr>
          <p:cNvSpPr/>
          <p:nvPr/>
        </p:nvSpPr>
        <p:spPr>
          <a:xfrm>
            <a:off x="8986362" y="2800487"/>
            <a:ext cx="2823329" cy="1743143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FFD3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A0A06B55-6DC9-7AD6-79B7-32D922007810}"/>
              </a:ext>
            </a:extLst>
          </p:cNvPr>
          <p:cNvSpPr/>
          <p:nvPr/>
        </p:nvSpPr>
        <p:spPr>
          <a:xfrm>
            <a:off x="8888071" y="2689223"/>
            <a:ext cx="2783315" cy="174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C9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65DEDFB-0034-62E6-75F8-9358DF7600A5}"/>
              </a:ext>
            </a:extLst>
          </p:cNvPr>
          <p:cNvSpPr txBox="1"/>
          <p:nvPr/>
        </p:nvSpPr>
        <p:spPr>
          <a:xfrm>
            <a:off x="9060532" y="2857370"/>
            <a:ext cx="2415235" cy="1475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pt-BR" sz="6000" b="1" dirty="0">
                <a:solidFill>
                  <a:srgbClr val="183EFF"/>
                </a:solidFill>
                <a:latin typeface="Montserrat" charset="0"/>
                <a:ea typeface="Montserrat" charset="0"/>
                <a:cs typeface="Montserrat" charset="0"/>
              </a:rPr>
              <a:t>174</a:t>
            </a:r>
          </a:p>
          <a:p>
            <a:pPr algn="ctr">
              <a:lnSpc>
                <a:spcPct val="70000"/>
              </a:lnSpc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países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usam o IVA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212246A-AC30-A708-977C-778B41A06EB4}"/>
              </a:ext>
            </a:extLst>
          </p:cNvPr>
          <p:cNvSpPr txBox="1"/>
          <p:nvPr/>
        </p:nvSpPr>
        <p:spPr>
          <a:xfrm>
            <a:off x="-246744" y="178413"/>
            <a:ext cx="1132115" cy="584775"/>
          </a:xfrm>
          <a:prstGeom prst="rect">
            <a:avLst/>
          </a:prstGeom>
          <a:solidFill>
            <a:srgbClr val="00C9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sz="3200" dirty="0"/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8B9AF3-B874-0B71-0F88-1769B2C3B8B3}"/>
              </a:ext>
            </a:extLst>
          </p:cNvPr>
          <p:cNvSpPr txBox="1"/>
          <p:nvPr/>
        </p:nvSpPr>
        <p:spPr>
          <a:xfrm>
            <a:off x="585509" y="4968029"/>
            <a:ext cx="4235876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Desonera investimentos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872170-AFA8-D046-088E-1E55EF52E51F}"/>
              </a:ext>
            </a:extLst>
          </p:cNvPr>
          <p:cNvSpPr txBox="1"/>
          <p:nvPr/>
        </p:nvSpPr>
        <p:spPr>
          <a:xfrm>
            <a:off x="585509" y="5466175"/>
            <a:ext cx="4125013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Desonera exportações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9A1CDA-685F-A254-6F25-C309B09E83E9}"/>
              </a:ext>
            </a:extLst>
          </p:cNvPr>
          <p:cNvSpPr txBox="1"/>
          <p:nvPr/>
        </p:nvSpPr>
        <p:spPr>
          <a:xfrm>
            <a:off x="4313531" y="3468988"/>
            <a:ext cx="4090446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panose="020B0604020202020204" pitchFamily="34" charset="0"/>
              </a:rPr>
              <a:t>Legislação nacionalmente uniforme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4955B64-543F-993C-08FC-A43627DC819D}"/>
              </a:ext>
            </a:extLst>
          </p:cNvPr>
          <p:cNvSpPr txBox="1"/>
          <p:nvPr/>
        </p:nvSpPr>
        <p:spPr>
          <a:xfrm>
            <a:off x="4313530" y="4352840"/>
            <a:ext cx="4477809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Helvetica" panose="020B0604020202020204" pitchFamily="34" charset="0"/>
              </a:rPr>
              <a:t>Incidência “por fora”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B0122B-53DC-A75B-14B6-65C5E6D4627B}"/>
              </a:ext>
            </a:extLst>
          </p:cNvPr>
          <p:cNvSpPr txBox="1"/>
          <p:nvPr/>
        </p:nvSpPr>
        <p:spPr>
          <a:xfrm>
            <a:off x="4313531" y="4904293"/>
            <a:ext cx="4444457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panose="020B0604020202020204" pitchFamily="34" charset="0"/>
              </a:rPr>
              <a:t>Sistema de apuração simples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21E6B4-967E-187B-1D4B-8ADF33D2776A}"/>
              </a:ext>
            </a:extLst>
          </p:cNvPr>
          <p:cNvSpPr txBox="1"/>
          <p:nvPr/>
        </p:nvSpPr>
        <p:spPr>
          <a:xfrm>
            <a:off x="4313531" y="5455746"/>
            <a:ext cx="4538054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183EFF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Helvetica" panose="020B0604020202020204" pitchFamily="34" charset="0"/>
              </a:rPr>
              <a:t>Mínimo de obrigações acessórias 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F0DC943-00E9-0168-27DD-3C9F47034272}"/>
              </a:ext>
            </a:extLst>
          </p:cNvPr>
          <p:cNvCxnSpPr/>
          <p:nvPr/>
        </p:nvCxnSpPr>
        <p:spPr>
          <a:xfrm>
            <a:off x="4188345" y="3429000"/>
            <a:ext cx="0" cy="28289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5910" y="1981737"/>
            <a:ext cx="1307684" cy="80624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024">
              <a:lnSpc>
                <a:spcPts val="4516"/>
              </a:lnSpc>
            </a:pPr>
            <a:r>
              <a:rPr sz="3809" spc="-23" dirty="0">
                <a:solidFill>
                  <a:srgbClr val="183DFF"/>
                </a:solidFill>
                <a:latin typeface="Century Gothic"/>
                <a:cs typeface="Century Gothic"/>
              </a:rPr>
              <a:t>535</a:t>
            </a:r>
            <a:endParaRPr sz="3809">
              <a:latin typeface="Century Gothic"/>
              <a:cs typeface="Century Gothic"/>
            </a:endParaRPr>
          </a:p>
          <a:p>
            <a:pPr marL="333974">
              <a:spcBef>
                <a:spcPts val="82"/>
              </a:spcBef>
            </a:pP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artigos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53442" y="1974827"/>
            <a:ext cx="1307684" cy="80624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R="21881" algn="ctr">
              <a:lnSpc>
                <a:spcPts val="4461"/>
              </a:lnSpc>
            </a:pPr>
            <a:r>
              <a:rPr sz="3809" spc="-23" dirty="0">
                <a:solidFill>
                  <a:srgbClr val="183DFF"/>
                </a:solidFill>
                <a:latin typeface="Century Gothic"/>
                <a:cs typeface="Century Gothic"/>
              </a:rPr>
              <a:t>76</a:t>
            </a:r>
            <a:endParaRPr sz="3809">
              <a:latin typeface="Century Gothic"/>
              <a:cs typeface="Century Gothic"/>
            </a:endParaRPr>
          </a:p>
          <a:p>
            <a:pPr marR="20729" algn="ctr">
              <a:spcBef>
                <a:spcPts val="82"/>
              </a:spcBef>
            </a:pP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leis</a:t>
            </a:r>
            <a:r>
              <a:rPr sz="1406" b="1" spc="1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federais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3799" y="3019604"/>
            <a:ext cx="1329565" cy="2060855"/>
          </a:xfrm>
          <a:custGeom>
            <a:avLst/>
            <a:gdLst/>
            <a:ahLst/>
            <a:cxnLst/>
            <a:rect l="l" t="t" r="r" b="b"/>
            <a:pathLst>
              <a:path w="1466215" h="2272665">
                <a:moveTo>
                  <a:pt x="1466088" y="1120140"/>
                </a:moveTo>
                <a:lnTo>
                  <a:pt x="0" y="1120140"/>
                </a:lnTo>
                <a:lnTo>
                  <a:pt x="0" y="2272271"/>
                </a:lnTo>
                <a:lnTo>
                  <a:pt x="1466088" y="2272271"/>
                </a:lnTo>
                <a:lnTo>
                  <a:pt x="1466088" y="1120140"/>
                </a:lnTo>
                <a:close/>
              </a:path>
              <a:path w="1466215" h="2272665">
                <a:moveTo>
                  <a:pt x="1466088" y="0"/>
                </a:moveTo>
                <a:lnTo>
                  <a:pt x="24384" y="0"/>
                </a:lnTo>
                <a:lnTo>
                  <a:pt x="24384" y="1042416"/>
                </a:lnTo>
                <a:lnTo>
                  <a:pt x="1466088" y="1042416"/>
                </a:lnTo>
                <a:lnTo>
                  <a:pt x="1466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7414018" y="3039832"/>
            <a:ext cx="818813" cy="795057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>
              <a:lnSpc>
                <a:spcPts val="4525"/>
              </a:lnSpc>
              <a:spcBef>
                <a:spcPts val="100"/>
              </a:spcBef>
            </a:pPr>
            <a:r>
              <a:rPr sz="3809" spc="-23" dirty="0">
                <a:solidFill>
                  <a:srgbClr val="183DFF"/>
                </a:solidFill>
                <a:latin typeface="Century Gothic"/>
                <a:cs typeface="Century Gothic"/>
              </a:rPr>
              <a:t>810</a:t>
            </a:r>
            <a:endParaRPr sz="3809">
              <a:latin typeface="Century Gothic"/>
              <a:cs typeface="Century Gothic"/>
            </a:endParaRPr>
          </a:p>
          <a:p>
            <a:pPr marL="105950">
              <a:lnSpc>
                <a:spcPts val="1641"/>
              </a:lnSpc>
            </a:pP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artigos</a:t>
            </a:r>
            <a:endParaRPr sz="1406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63799" y="2184887"/>
            <a:ext cx="3097328" cy="3644356"/>
            <a:chOff x="6524244" y="2409444"/>
            <a:chExt cx="3415665" cy="4018915"/>
          </a:xfrm>
        </p:grpSpPr>
        <p:sp>
          <p:nvSpPr>
            <p:cNvPr id="7" name="object 7"/>
            <p:cNvSpPr/>
            <p:nvPr/>
          </p:nvSpPr>
          <p:spPr>
            <a:xfrm>
              <a:off x="8138160" y="2409443"/>
              <a:ext cx="247015" cy="1591310"/>
            </a:xfrm>
            <a:custGeom>
              <a:avLst/>
              <a:gdLst/>
              <a:ahLst/>
              <a:cxnLst/>
              <a:rect l="l" t="t" r="r" b="b"/>
              <a:pathLst>
                <a:path w="247015" h="1591310">
                  <a:moveTo>
                    <a:pt x="245351" y="216408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245351" y="216408"/>
                  </a:lnTo>
                  <a:close/>
                </a:path>
                <a:path w="247015" h="1591310">
                  <a:moveTo>
                    <a:pt x="246888" y="1374648"/>
                  </a:moveTo>
                  <a:lnTo>
                    <a:pt x="1511" y="1158240"/>
                  </a:lnTo>
                  <a:lnTo>
                    <a:pt x="1511" y="1591056"/>
                  </a:lnTo>
                  <a:lnTo>
                    <a:pt x="246888" y="1374648"/>
                  </a:lnTo>
                  <a:close/>
                </a:path>
              </a:pathLst>
            </a:custGeom>
            <a:solidFill>
              <a:srgbClr val="183D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8" name="object 8"/>
            <p:cNvSpPr/>
            <p:nvPr/>
          </p:nvSpPr>
          <p:spPr>
            <a:xfrm>
              <a:off x="6524244" y="5696711"/>
              <a:ext cx="3415665" cy="731520"/>
            </a:xfrm>
            <a:custGeom>
              <a:avLst/>
              <a:gdLst/>
              <a:ahLst/>
              <a:cxnLst/>
              <a:rect l="l" t="t" r="r" b="b"/>
              <a:pathLst>
                <a:path w="3415665" h="731520">
                  <a:moveTo>
                    <a:pt x="3415283" y="731519"/>
                  </a:moveTo>
                  <a:lnTo>
                    <a:pt x="0" y="731519"/>
                  </a:lnTo>
                  <a:lnTo>
                    <a:pt x="0" y="0"/>
                  </a:lnTo>
                  <a:lnTo>
                    <a:pt x="3415283" y="0"/>
                  </a:lnTo>
                  <a:lnTo>
                    <a:pt x="3415283" y="7315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53442" y="3016828"/>
            <a:ext cx="1307684" cy="67818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0979" rIns="0" bIns="0" rtlCol="0">
            <a:spAutoFit/>
          </a:bodyPr>
          <a:lstStyle/>
          <a:p>
            <a:pPr>
              <a:spcBef>
                <a:spcPts val="716"/>
              </a:spcBef>
            </a:pPr>
            <a:endParaRPr sz="1270">
              <a:latin typeface="Times New Roman"/>
              <a:cs typeface="Times New Roman"/>
            </a:endParaRPr>
          </a:p>
          <a:p>
            <a:pPr marL="156047">
              <a:spcBef>
                <a:spcPts val="5"/>
              </a:spcBef>
            </a:pPr>
            <a:r>
              <a:rPr sz="1270" b="1" dirty="0">
                <a:solidFill>
                  <a:srgbClr val="595959"/>
                </a:solidFill>
                <a:latin typeface="Century Gothic"/>
                <a:cs typeface="Century Gothic"/>
              </a:rPr>
              <a:t>IN</a:t>
            </a:r>
            <a:r>
              <a:rPr sz="1270" b="1" spc="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270" b="1" dirty="0">
                <a:solidFill>
                  <a:srgbClr val="595959"/>
                </a:solidFill>
                <a:latin typeface="Century Gothic"/>
                <a:cs typeface="Century Gothic"/>
              </a:rPr>
              <a:t>RFB</a:t>
            </a:r>
            <a:r>
              <a:rPr sz="1270" b="1" spc="-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270" b="1" dirty="0">
                <a:solidFill>
                  <a:srgbClr val="595959"/>
                </a:solidFill>
                <a:latin typeface="Century Gothic"/>
                <a:cs typeface="Century Gothic"/>
              </a:rPr>
              <a:t>nº </a:t>
            </a:r>
            <a:r>
              <a:rPr sz="1270" b="1" spc="-18" dirty="0">
                <a:solidFill>
                  <a:srgbClr val="595959"/>
                </a:solidFill>
                <a:latin typeface="Century Gothic"/>
                <a:cs typeface="Century Gothic"/>
              </a:rPr>
              <a:t>2121</a:t>
            </a:r>
            <a:endParaRPr sz="1270">
              <a:latin typeface="Century Gothic"/>
              <a:cs typeface="Century Gothic"/>
            </a:endParaRPr>
          </a:p>
          <a:p>
            <a:pPr marL="249905"/>
            <a:r>
              <a:rPr sz="1270" b="1" spc="-9" dirty="0">
                <a:solidFill>
                  <a:srgbClr val="595959"/>
                </a:solidFill>
                <a:latin typeface="Century Gothic"/>
                <a:cs typeface="Century Gothic"/>
              </a:rPr>
              <a:t>(PIS/Cofins)</a:t>
            </a:r>
            <a:endParaRPr sz="127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8407" y="4012815"/>
            <a:ext cx="1228797" cy="987417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R="3455" algn="ctr">
              <a:lnSpc>
                <a:spcPts val="4525"/>
              </a:lnSpc>
              <a:spcBef>
                <a:spcPts val="100"/>
              </a:spcBef>
            </a:pPr>
            <a:r>
              <a:rPr sz="3809" spc="-23" dirty="0">
                <a:solidFill>
                  <a:srgbClr val="00AF50"/>
                </a:solidFill>
                <a:latin typeface="Century Gothic"/>
                <a:cs typeface="Century Gothic"/>
              </a:rPr>
              <a:t>27</a:t>
            </a:r>
            <a:endParaRPr sz="3809">
              <a:latin typeface="Century Gothic"/>
              <a:cs typeface="Century Gothic"/>
            </a:endParaRPr>
          </a:p>
          <a:p>
            <a:pPr marR="4607" algn="ctr">
              <a:lnSpc>
                <a:spcPts val="1542"/>
              </a:lnSpc>
              <a:spcBef>
                <a:spcPts val="127"/>
              </a:spcBef>
            </a:pP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regulamentos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b="1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18" dirty="0">
                <a:solidFill>
                  <a:srgbClr val="595959"/>
                </a:solidFill>
                <a:latin typeface="Century Gothic"/>
                <a:cs typeface="Century Gothic"/>
              </a:rPr>
              <a:t>ICMS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05473" y="4316812"/>
            <a:ext cx="1016320" cy="47220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1587" b="1" spc="-9" dirty="0">
                <a:solidFill>
                  <a:srgbClr val="00AF50"/>
                </a:solidFill>
                <a:latin typeface="Century Gothic"/>
                <a:cs typeface="Century Gothic"/>
              </a:rPr>
              <a:t>CENTENAS</a:t>
            </a:r>
            <a:endParaRPr sz="1587">
              <a:latin typeface="Century Gothic"/>
              <a:cs typeface="Century Gothic"/>
            </a:endParaRPr>
          </a:p>
          <a:p>
            <a:pPr marL="61613">
              <a:spcBef>
                <a:spcPts val="32"/>
              </a:spcBef>
            </a:pP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de</a:t>
            </a:r>
            <a:r>
              <a:rPr sz="1406" b="1" spc="23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artigos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79419" y="5253726"/>
            <a:ext cx="2729380" cy="669044"/>
          </a:xfrm>
          <a:prstGeom prst="rect">
            <a:avLst/>
          </a:prstGeom>
        </p:spPr>
        <p:txBody>
          <a:bodyPr vert="horz" wrap="square" lIns="0" tIns="52974" rIns="0" bIns="0" rtlCol="0">
            <a:spAutoFit/>
          </a:bodyPr>
          <a:lstStyle/>
          <a:p>
            <a:pPr marR="4607" indent="136469">
              <a:lnSpc>
                <a:spcPts val="1577"/>
              </a:lnSpc>
              <a:spcBef>
                <a:spcPts val="416"/>
              </a:spcBef>
            </a:pPr>
            <a:r>
              <a:rPr sz="1587" b="1" dirty="0">
                <a:solidFill>
                  <a:srgbClr val="FF0000"/>
                </a:solidFill>
                <a:latin typeface="Century Gothic"/>
                <a:cs typeface="Century Gothic"/>
              </a:rPr>
              <a:t>+</a:t>
            </a:r>
            <a:r>
              <a:rPr sz="1587" b="1" spc="-9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587" b="1" dirty="0">
                <a:solidFill>
                  <a:srgbClr val="FF0000"/>
                </a:solidFill>
                <a:latin typeface="Century Gothic"/>
                <a:cs typeface="Century Gothic"/>
              </a:rPr>
              <a:t>MILHARES</a:t>
            </a:r>
            <a:r>
              <a:rPr lang="pt-BR" sz="1587" b="1" dirty="0">
                <a:solidFill>
                  <a:srgbClr val="FF0000"/>
                </a:solidFill>
                <a:latin typeface="Century Gothic"/>
                <a:cs typeface="Century Gothic"/>
              </a:rPr>
              <a:t> (5547)</a:t>
            </a:r>
            <a:r>
              <a:rPr sz="1587" b="1" spc="-9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de </a:t>
            </a:r>
            <a:r>
              <a:rPr sz="1406" spc="-9" dirty="0">
                <a:solidFill>
                  <a:srgbClr val="595959"/>
                </a:solidFill>
                <a:latin typeface="Century Gothic"/>
                <a:cs typeface="Century Gothic"/>
              </a:rPr>
              <a:t>legislações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municipais</a:t>
            </a:r>
            <a:r>
              <a:rPr sz="1406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relacionadas</a:t>
            </a:r>
            <a:r>
              <a:rPr sz="1406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dirty="0">
                <a:solidFill>
                  <a:srgbClr val="595959"/>
                </a:solidFill>
                <a:latin typeface="Century Gothic"/>
                <a:cs typeface="Century Gothic"/>
              </a:rPr>
              <a:t>ao</a:t>
            </a:r>
            <a:r>
              <a:rPr sz="1406" spc="8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spc="-23" dirty="0">
                <a:solidFill>
                  <a:srgbClr val="595959"/>
                </a:solidFill>
                <a:latin typeface="Century Gothic"/>
                <a:cs typeface="Century Gothic"/>
              </a:rPr>
              <a:t>ISS</a:t>
            </a:r>
            <a:endParaRPr sz="1406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07868" y="4096945"/>
            <a:ext cx="248178" cy="672166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>
              <a:spcBef>
                <a:spcPts val="127"/>
              </a:spcBef>
            </a:pPr>
            <a:r>
              <a:rPr sz="4262" spc="-45" dirty="0">
                <a:solidFill>
                  <a:srgbClr val="00AF50"/>
                </a:solidFill>
                <a:latin typeface="Calibri"/>
                <a:cs typeface="Calibri"/>
              </a:rPr>
              <a:t>x</a:t>
            </a:r>
            <a:endParaRPr sz="4262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74135" y="1532599"/>
            <a:ext cx="4380828" cy="3450880"/>
            <a:chOff x="580643" y="1690116"/>
            <a:chExt cx="4831080" cy="3805554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643" y="2322576"/>
              <a:ext cx="4831079" cy="31729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21536" y="1690116"/>
              <a:ext cx="2346960" cy="367665"/>
            </a:xfrm>
            <a:custGeom>
              <a:avLst/>
              <a:gdLst/>
              <a:ahLst/>
              <a:cxnLst/>
              <a:rect l="l" t="t" r="r" b="b"/>
              <a:pathLst>
                <a:path w="2346960" h="367664">
                  <a:moveTo>
                    <a:pt x="2162555" y="367284"/>
                  </a:moveTo>
                  <a:lnTo>
                    <a:pt x="182880" y="367284"/>
                  </a:lnTo>
                  <a:lnTo>
                    <a:pt x="134408" y="360715"/>
                  </a:lnTo>
                  <a:lnTo>
                    <a:pt x="90762" y="342166"/>
                  </a:lnTo>
                  <a:lnTo>
                    <a:pt x="53721" y="313372"/>
                  </a:lnTo>
                  <a:lnTo>
                    <a:pt x="25061" y="276069"/>
                  </a:lnTo>
                  <a:lnTo>
                    <a:pt x="6561" y="231993"/>
                  </a:lnTo>
                  <a:lnTo>
                    <a:pt x="0" y="182880"/>
                  </a:lnTo>
                  <a:lnTo>
                    <a:pt x="6561" y="134408"/>
                  </a:lnTo>
                  <a:lnTo>
                    <a:pt x="25061" y="90762"/>
                  </a:lnTo>
                  <a:lnTo>
                    <a:pt x="53721" y="53721"/>
                  </a:lnTo>
                  <a:lnTo>
                    <a:pt x="90762" y="25061"/>
                  </a:lnTo>
                  <a:lnTo>
                    <a:pt x="134408" y="6561"/>
                  </a:lnTo>
                  <a:lnTo>
                    <a:pt x="182880" y="0"/>
                  </a:lnTo>
                  <a:lnTo>
                    <a:pt x="2162555" y="0"/>
                  </a:lnTo>
                  <a:lnTo>
                    <a:pt x="2211669" y="6561"/>
                  </a:lnTo>
                  <a:lnTo>
                    <a:pt x="2255745" y="25061"/>
                  </a:lnTo>
                  <a:lnTo>
                    <a:pt x="2293048" y="53721"/>
                  </a:lnTo>
                  <a:lnTo>
                    <a:pt x="2321842" y="90762"/>
                  </a:lnTo>
                  <a:lnTo>
                    <a:pt x="2340391" y="134408"/>
                  </a:lnTo>
                  <a:lnTo>
                    <a:pt x="2346960" y="182880"/>
                  </a:lnTo>
                  <a:lnTo>
                    <a:pt x="2340391" y="231993"/>
                  </a:lnTo>
                  <a:lnTo>
                    <a:pt x="2321842" y="276069"/>
                  </a:lnTo>
                  <a:lnTo>
                    <a:pt x="2293048" y="313372"/>
                  </a:lnTo>
                  <a:lnTo>
                    <a:pt x="2255745" y="342166"/>
                  </a:lnTo>
                  <a:lnTo>
                    <a:pt x="2211669" y="360715"/>
                  </a:lnTo>
                  <a:lnTo>
                    <a:pt x="2162555" y="367284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12817" y="928210"/>
            <a:ext cx="5578531" cy="888686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>
              <a:spcBef>
                <a:spcPts val="113"/>
              </a:spcBef>
            </a:pPr>
            <a:r>
              <a:rPr sz="2358" dirty="0">
                <a:solidFill>
                  <a:srgbClr val="595959"/>
                </a:solidFill>
                <a:latin typeface="Century Gothic"/>
                <a:cs typeface="Century Gothic"/>
              </a:rPr>
              <a:t>Lei</a:t>
            </a:r>
            <a:r>
              <a:rPr sz="2358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dirty="0">
                <a:solidFill>
                  <a:srgbClr val="595959"/>
                </a:solidFill>
                <a:latin typeface="Century Gothic"/>
                <a:cs typeface="Century Gothic"/>
              </a:rPr>
              <a:t>Geral</a:t>
            </a:r>
            <a:r>
              <a:rPr sz="2358" spc="9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dirty="0">
                <a:solidFill>
                  <a:srgbClr val="595959"/>
                </a:solidFill>
                <a:latin typeface="Century Gothic"/>
                <a:cs typeface="Century Gothic"/>
              </a:rPr>
              <a:t>|</a:t>
            </a:r>
            <a:r>
              <a:rPr sz="2358" spc="18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b="1" dirty="0">
                <a:solidFill>
                  <a:srgbClr val="595959"/>
                </a:solidFill>
                <a:latin typeface="Century Gothic"/>
                <a:cs typeface="Century Gothic"/>
              </a:rPr>
              <a:t>ESTRUTURA</a:t>
            </a:r>
            <a:r>
              <a:rPr sz="2358" b="1" spc="54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b="1" dirty="0">
                <a:solidFill>
                  <a:srgbClr val="595959"/>
                </a:solidFill>
                <a:latin typeface="Century Gothic"/>
                <a:cs typeface="Century Gothic"/>
              </a:rPr>
              <a:t>DO</a:t>
            </a:r>
            <a:r>
              <a:rPr sz="2358" b="1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b="1" dirty="0">
                <a:solidFill>
                  <a:srgbClr val="595959"/>
                </a:solidFill>
                <a:latin typeface="Century Gothic"/>
                <a:cs typeface="Century Gothic"/>
              </a:rPr>
              <a:t>PLP</a:t>
            </a:r>
            <a:r>
              <a:rPr sz="2358" b="1" spc="27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2358" b="1" spc="-9" dirty="0">
                <a:solidFill>
                  <a:srgbClr val="595959"/>
                </a:solidFill>
                <a:latin typeface="Century Gothic"/>
                <a:cs typeface="Century Gothic"/>
              </a:rPr>
              <a:t>68/2024</a:t>
            </a:r>
            <a:endParaRPr sz="2358">
              <a:latin typeface="Century Gothic"/>
              <a:cs typeface="Century Gothic"/>
            </a:endParaRPr>
          </a:p>
          <a:p>
            <a:pPr marL="862575">
              <a:spcBef>
                <a:spcPts val="2258"/>
              </a:spcBef>
            </a:pP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Artigos</a:t>
            </a:r>
            <a:r>
              <a:rPr sz="1406" b="1" spc="32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por</a:t>
            </a:r>
            <a:r>
              <a:rPr sz="1406" b="1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dirty="0">
                <a:solidFill>
                  <a:srgbClr val="595959"/>
                </a:solidFill>
                <a:latin typeface="Century Gothic"/>
                <a:cs typeface="Century Gothic"/>
              </a:rPr>
              <a:t>tema</a:t>
            </a:r>
            <a:r>
              <a:rPr sz="1406" b="1" spc="36" dirty="0">
                <a:solidFill>
                  <a:srgbClr val="595959"/>
                </a:solidFill>
                <a:latin typeface="Century Gothic"/>
                <a:cs typeface="Century Gothic"/>
              </a:rPr>
              <a:t> </a:t>
            </a:r>
            <a:r>
              <a:rPr sz="1406" b="1" spc="-23" dirty="0">
                <a:solidFill>
                  <a:srgbClr val="595959"/>
                </a:solidFill>
                <a:latin typeface="Century Gothic"/>
                <a:cs typeface="Century Gothic"/>
              </a:rPr>
              <a:t>(%)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75510" y="1532599"/>
            <a:ext cx="1909990" cy="333399"/>
          </a:xfrm>
          <a:custGeom>
            <a:avLst/>
            <a:gdLst/>
            <a:ahLst/>
            <a:cxnLst/>
            <a:rect l="l" t="t" r="r" b="b"/>
            <a:pathLst>
              <a:path w="2106295" h="367664">
                <a:moveTo>
                  <a:pt x="1921764" y="367284"/>
                </a:moveTo>
                <a:lnTo>
                  <a:pt x="184404" y="367284"/>
                </a:lnTo>
                <a:lnTo>
                  <a:pt x="135290" y="360715"/>
                </a:lnTo>
                <a:lnTo>
                  <a:pt x="91214" y="342166"/>
                </a:lnTo>
                <a:lnTo>
                  <a:pt x="53911" y="313372"/>
                </a:lnTo>
                <a:lnTo>
                  <a:pt x="25117" y="276069"/>
                </a:lnTo>
                <a:lnTo>
                  <a:pt x="6568" y="231993"/>
                </a:lnTo>
                <a:lnTo>
                  <a:pt x="0" y="182880"/>
                </a:lnTo>
                <a:lnTo>
                  <a:pt x="6568" y="134408"/>
                </a:lnTo>
                <a:lnTo>
                  <a:pt x="25117" y="90762"/>
                </a:lnTo>
                <a:lnTo>
                  <a:pt x="53911" y="53721"/>
                </a:lnTo>
                <a:lnTo>
                  <a:pt x="91214" y="25061"/>
                </a:lnTo>
                <a:lnTo>
                  <a:pt x="135290" y="6561"/>
                </a:lnTo>
                <a:lnTo>
                  <a:pt x="184404" y="0"/>
                </a:lnTo>
                <a:lnTo>
                  <a:pt x="1921764" y="0"/>
                </a:lnTo>
                <a:lnTo>
                  <a:pt x="1970877" y="6561"/>
                </a:lnTo>
                <a:lnTo>
                  <a:pt x="2014953" y="25061"/>
                </a:lnTo>
                <a:lnTo>
                  <a:pt x="2052256" y="53721"/>
                </a:lnTo>
                <a:lnTo>
                  <a:pt x="2081050" y="90762"/>
                </a:lnTo>
                <a:lnTo>
                  <a:pt x="2099599" y="134408"/>
                </a:lnTo>
                <a:lnTo>
                  <a:pt x="2106168" y="182880"/>
                </a:lnTo>
                <a:lnTo>
                  <a:pt x="2099599" y="231993"/>
                </a:lnTo>
                <a:lnTo>
                  <a:pt x="2081050" y="276069"/>
                </a:lnTo>
                <a:lnTo>
                  <a:pt x="2052256" y="313372"/>
                </a:lnTo>
                <a:lnTo>
                  <a:pt x="2014953" y="342166"/>
                </a:lnTo>
                <a:lnTo>
                  <a:pt x="1970877" y="360715"/>
                </a:lnTo>
                <a:lnTo>
                  <a:pt x="1921764" y="367284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8263408" y="1573605"/>
            <a:ext cx="1132635" cy="231458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>
              <a:spcBef>
                <a:spcPts val="118"/>
              </a:spcBef>
            </a:pPr>
            <a:r>
              <a:rPr sz="1406" b="1" spc="-9" dirty="0">
                <a:solidFill>
                  <a:srgbClr val="595959"/>
                </a:solidFill>
                <a:latin typeface="Century Gothic"/>
                <a:cs typeface="Century Gothic"/>
              </a:rPr>
              <a:t>Revogações</a:t>
            </a:r>
            <a:endParaRPr sz="1406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055708" y="5849839"/>
            <a:ext cx="2487537" cy="159307"/>
          </a:xfrm>
          <a:prstGeom prst="rect">
            <a:avLst/>
          </a:prstGeom>
        </p:spPr>
        <p:txBody>
          <a:bodyPr vert="horz" wrap="square" lIns="0" tIns="12668" rIns="0" bIns="0" rtlCol="0" anchor="ctr">
            <a:spAutoFit/>
          </a:bodyPr>
          <a:lstStyle/>
          <a:p>
            <a:pPr marL="67371">
              <a:spcBef>
                <a:spcPts val="100"/>
              </a:spcBef>
            </a:pPr>
            <a:fld id="{81D60167-4931-47E6-BA6A-407CBD079E47}" type="slidenum">
              <a:rPr spc="-45" dirty="0"/>
              <a:pPr marL="67371">
                <a:spcBef>
                  <a:spcPts val="100"/>
                </a:spcBef>
              </a:pPr>
              <a:t>8</a:t>
            </a:fld>
            <a:endParaRPr spc="-45" dirty="0"/>
          </a:p>
        </p:txBody>
      </p:sp>
      <p:sp>
        <p:nvSpPr>
          <p:cNvPr id="20" name="object 20"/>
          <p:cNvSpPr txBox="1"/>
          <p:nvPr/>
        </p:nvSpPr>
        <p:spPr>
          <a:xfrm>
            <a:off x="2747965" y="5271719"/>
            <a:ext cx="2131105" cy="3046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904" dirty="0">
                <a:solidFill>
                  <a:srgbClr val="183DFF"/>
                </a:solidFill>
                <a:latin typeface="Century Gothic"/>
                <a:cs typeface="Century Gothic"/>
              </a:rPr>
              <a:t>TOTAL:</a:t>
            </a:r>
            <a:r>
              <a:rPr sz="1904" spc="-9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904" b="1" dirty="0">
                <a:solidFill>
                  <a:srgbClr val="183DFF"/>
                </a:solidFill>
                <a:latin typeface="Century Gothic"/>
                <a:cs typeface="Century Gothic"/>
              </a:rPr>
              <a:t>499</a:t>
            </a:r>
            <a:r>
              <a:rPr sz="1904" b="1" spc="-14" dirty="0">
                <a:solidFill>
                  <a:srgbClr val="183DFF"/>
                </a:solidFill>
                <a:latin typeface="Century Gothic"/>
                <a:cs typeface="Century Gothic"/>
              </a:rPr>
              <a:t> </a:t>
            </a:r>
            <a:r>
              <a:rPr sz="1904" b="1" spc="-9" dirty="0">
                <a:solidFill>
                  <a:srgbClr val="183DFF"/>
                </a:solidFill>
                <a:latin typeface="Century Gothic"/>
                <a:cs typeface="Century Gothic"/>
              </a:rPr>
              <a:t>artigos</a:t>
            </a:r>
            <a:endParaRPr sz="1904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OneDrive - mtegovbr\Materiais de uso comum\ID Visual Novo Governo - 2023\Marca dos Ministérios\Logo Ministérios -_Horizontal - MF e G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35" y="6251705"/>
            <a:ext cx="1909954" cy="5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C718C06-A66B-6FCA-EC05-5BAFA0F68380}"/>
              </a:ext>
            </a:extLst>
          </p:cNvPr>
          <p:cNvSpPr txBox="1"/>
          <p:nvPr/>
        </p:nvSpPr>
        <p:spPr>
          <a:xfrm>
            <a:off x="-290286" y="205573"/>
            <a:ext cx="1132115" cy="584775"/>
          </a:xfrm>
          <a:prstGeom prst="rect">
            <a:avLst/>
          </a:prstGeom>
          <a:solidFill>
            <a:srgbClr val="33CC33">
              <a:alpha val="7098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/>
              <a:t> 6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D306E2-438B-858F-8705-5677630B98FD}"/>
              </a:ext>
            </a:extLst>
          </p:cNvPr>
          <p:cNvSpPr txBox="1"/>
          <p:nvPr/>
        </p:nvSpPr>
        <p:spPr>
          <a:xfrm>
            <a:off x="885371" y="309274"/>
            <a:ext cx="10306877" cy="55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defRPr sz="280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AUTONOMIA DOS ENTES FEDERATIVOS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EEEA08E-4343-8CF2-B613-13DFC5C05D98}"/>
              </a:ext>
            </a:extLst>
          </p:cNvPr>
          <p:cNvSpPr txBox="1"/>
          <p:nvPr/>
        </p:nvSpPr>
        <p:spPr>
          <a:xfrm>
            <a:off x="427890" y="1611800"/>
            <a:ext cx="3057588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A PEC assegura a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471484E-75D9-84FE-1AA5-05BF988BF417}"/>
              </a:ext>
            </a:extLst>
          </p:cNvPr>
          <p:cNvSpPr txBox="1"/>
          <p:nvPr/>
        </p:nvSpPr>
        <p:spPr>
          <a:xfrm>
            <a:off x="427889" y="2095894"/>
            <a:ext cx="6080487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autonomia dos estados e municípios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92A3E62-CCC9-BEB9-37A9-20E41798C42E}"/>
              </a:ext>
            </a:extLst>
          </p:cNvPr>
          <p:cNvSpPr txBox="1"/>
          <p:nvPr/>
        </p:nvSpPr>
        <p:spPr>
          <a:xfrm>
            <a:off x="427890" y="2579988"/>
            <a:ext cx="396240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na definição da alíquota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3768094-809C-BD48-F452-F7D00F5EF012}"/>
              </a:ext>
            </a:extLst>
          </p:cNvPr>
          <p:cNvSpPr txBox="1"/>
          <p:nvPr/>
        </p:nvSpPr>
        <p:spPr>
          <a:xfrm>
            <a:off x="427890" y="3386389"/>
            <a:ext cx="5668110" cy="227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Todos os estados e todos os municípios poderão 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fixar sua alíquota do IVA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e continuarão exercendo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 pleno controle fiscal sobre suas próprias receitas.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EEEA08E-4343-8CF2-B613-13DFC5C05D98}"/>
              </a:ext>
            </a:extLst>
          </p:cNvPr>
          <p:cNvSpPr txBox="1"/>
          <p:nvPr/>
        </p:nvSpPr>
        <p:spPr>
          <a:xfrm>
            <a:off x="6931938" y="3611265"/>
            <a:ext cx="415516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Além disso, a PEC prevê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EEA08E-4343-8CF2-B613-13DFC5C05D98}"/>
              </a:ext>
            </a:extLst>
          </p:cNvPr>
          <p:cNvSpPr txBox="1"/>
          <p:nvPr/>
        </p:nvSpPr>
        <p:spPr>
          <a:xfrm>
            <a:off x="7416800" y="4099817"/>
            <a:ext cx="3670299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ontserrat" panose="00000500000000000000" pitchFamily="2" charset="0"/>
              </a:rPr>
              <a:t>a </a:t>
            </a:r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administração </a:t>
            </a:r>
            <a:r>
              <a:rPr lang="pt-BR" sz="2400" dirty="0">
                <a:solidFill>
                  <a:schemeClr val="bg1"/>
                </a:solidFill>
                <a:latin typeface="Montserrat" panose="00000500000000000000" pitchFamily="2" charset="0"/>
              </a:rPr>
              <a:t>e a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EEA08E-4343-8CF2-B613-13DFC5C05D98}"/>
              </a:ext>
            </a:extLst>
          </p:cNvPr>
          <p:cNvSpPr txBox="1"/>
          <p:nvPr/>
        </p:nvSpPr>
        <p:spPr>
          <a:xfrm>
            <a:off x="7142188" y="4588533"/>
            <a:ext cx="3944911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noProof="0" dirty="0">
                <a:solidFill>
                  <a:schemeClr val="bg1"/>
                </a:solidFill>
                <a:latin typeface="Montserrat" panose="00000500000000000000" pitchFamily="2" charset="0"/>
              </a:rPr>
              <a:t>gestão compartilhada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4F1DCF-3963-51F4-2E02-13959E687992}"/>
              </a:ext>
            </a:extLst>
          </p:cNvPr>
          <p:cNvSpPr txBox="1"/>
          <p:nvPr/>
        </p:nvSpPr>
        <p:spPr>
          <a:xfrm>
            <a:off x="9696702" y="5077251"/>
            <a:ext cx="1390397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noProof="0" dirty="0">
                <a:solidFill>
                  <a:schemeClr val="bg1"/>
                </a:solidFill>
                <a:latin typeface="Montserrat" panose="00000500000000000000" pitchFamily="2" charset="0"/>
              </a:rPr>
              <a:t>do IVA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8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12908</TotalTime>
  <Words>4249</Words>
  <Application>Microsoft Office PowerPoint</Application>
  <PresentationFormat>Widescreen</PresentationFormat>
  <Paragraphs>703</Paragraphs>
  <Slides>45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Montserrat</vt:lpstr>
      <vt:lpstr>Montserrat Bold</vt:lpstr>
      <vt:lpstr>Montserrat ExtraBold</vt:lpstr>
      <vt:lpstr>Montserrat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Contextualização | Projetos elaborados</vt:lpstr>
      <vt:lpstr>Apresentação do PowerPoint</vt:lpstr>
      <vt:lpstr>Apresentação do PowerPoint</vt:lpstr>
      <vt:lpstr>Apresentação do PowerPoint</vt:lpstr>
      <vt:lpstr>Lei Geral | ESTIMATIVA DE ALÍQUOTAS</vt:lpstr>
      <vt:lpstr>Apresentação do PowerPoint</vt:lpstr>
      <vt:lpstr>Lei Geral | CASHBACK PARA FAMÍLIAS DE BAIXA RENDA</vt:lpstr>
      <vt:lpstr>Lei Geral | REGIMES DIFERENCIADOS</vt:lpstr>
      <vt:lpstr>Lei Geral | REGIMES DIFERENCIADOS</vt:lpstr>
      <vt:lpstr>Lei Geral | REGIMES ESPECÍFICOS</vt:lpstr>
      <vt:lpstr>Lei Geral | REGIMES ESPECÍFICOS – BENS IMÓVEIS</vt:lpstr>
      <vt:lpstr>Lei Geral | REGIMES ESPECÍFICOS – BENS IMÓVEIS Construção Civil   Para a construção civil, a base de cálculo do IBS e da CBS será o valor da operação deduzidos os valores relacionados aos materiais de construção fornecidos à obra diretamente ou indiretamente pela construtora (tributação pela margem). Caso haja subcontratação da obra de construção, a base de cálculo é o valor da operação, porém não será permitida a apropriação e a utilização de créditos de IBS e CBS pelo subcontratado nas aquisições materiais de construção aplicados nas obras contratadas, pois esses materiais já estarão sendo deduzidos da base de cálculo da construtora.  Incorporação e parcelamento do solo Na incorporação imobiliária e no parcelamento de solo, o IBS e a CBS incidentes na alienação das unidades imobiliárias serão devidos em cada pagamento (regime caixa). Nesse caso, o redutor de ajuste e o redutor social, quando aplicáveis, deverão ser deduzidos da base de cálculo relativa a cada parcela, de forma proporcional ao valor total do bem imóvel. O alienante poderá compensar os créditos apropriados relativos ao IBS e da CBS pagos sobre a aquisição de bens e serviços utilizados na incorporação imobiliária e no parcelamento do solo. Eventual saldo credor poderá ser objeto de ressarcimento durante a incorporação ou parcelamento do solo, desde que esse ressarcimento seja realizado diretamente em conta corrente vinculada ao patrimônio de afetação. Do contrário, o ressarcimento só poderá ser realizado após a conclusão da incorporação ou do parcelamento do solo. Nesse caso também é permitia a compensação do saldo credor com os valores do IBS e da CBS relativos a outras operações tributadas do contribuinte.</vt:lpstr>
      <vt:lpstr>Lei Geral | INCIDÊNCIA SOBRE OPERAÇÕES</vt:lpstr>
      <vt:lpstr>Lei Geral | IMPOSTO SELETIVO</vt:lpstr>
      <vt:lpstr>Apresentação do PowerPoint</vt:lpstr>
      <vt:lpstr>Lei Geral | CESTA BÁSICA E DEMAIS ALIMENTOS</vt:lpstr>
      <vt:lpstr>Lei Geral | CASHBACK PARA FAMÍLIAS DE BAIXA RENDA</vt:lpstr>
      <vt:lpstr>Lei Geral | REGIMES DIFERENCIADOS - ALÍQUOTAS</vt:lpstr>
      <vt:lpstr>Lei Geral | INCIDÊNCIA SOBRE OPERAÇÕES</vt:lpstr>
      <vt:lpstr>Lei Geral | OPERACIONALIZAÇÃO</vt:lpstr>
      <vt:lpstr>Lei Geral | OPERACIONALIZAÇÃO</vt:lpstr>
      <vt:lpstr>Apresentação do PowerPoint</vt:lpstr>
      <vt:lpstr>Lei Geral | AVALIAÇÃO QUINQUENAL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Lei Geral | ADMINISTRAÇÃO DO IBS E DA CBS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Jamil Miranda Ghani</dc:creator>
  <cp:lastModifiedBy>Carlos Mauro Benevides Filho</cp:lastModifiedBy>
  <cp:revision>148</cp:revision>
  <cp:lastPrinted>2023-03-10T12:34:21Z</cp:lastPrinted>
  <dcterms:created xsi:type="dcterms:W3CDTF">2019-01-08T13:56:17Z</dcterms:created>
  <dcterms:modified xsi:type="dcterms:W3CDTF">2024-12-06T01:57:24Z</dcterms:modified>
</cp:coreProperties>
</file>